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72" r:id="rId2"/>
    <p:sldId id="271" r:id="rId3"/>
    <p:sldId id="283" r:id="rId4"/>
    <p:sldId id="273" r:id="rId5"/>
    <p:sldId id="256" r:id="rId6"/>
    <p:sldId id="262" r:id="rId7"/>
    <p:sldId id="261" r:id="rId8"/>
    <p:sldId id="258" r:id="rId9"/>
    <p:sldId id="265" r:id="rId10"/>
    <p:sldId id="266" r:id="rId11"/>
    <p:sldId id="259" r:id="rId12"/>
    <p:sldId id="268" r:id="rId13"/>
    <p:sldId id="269" r:id="rId14"/>
    <p:sldId id="260" r:id="rId15"/>
    <p:sldId id="270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6" r:id="rId28"/>
    <p:sldId id="285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3" autoAdjust="0"/>
  </p:normalViewPr>
  <p:slideViewPr>
    <p:cSldViewPr>
      <p:cViewPr>
        <p:scale>
          <a:sx n="100" d="100"/>
          <a:sy n="100" d="100"/>
        </p:scale>
        <p:origin x="-154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C0156-AA5A-4986-B9CC-0B7B12769446}" type="doc">
      <dgm:prSet loTypeId="urn:microsoft.com/office/officeart/2005/8/layout/matrix1" loCatId="matrix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5D1A5B1-9F43-4AD1-961B-8C5B986A98F7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imes New Roman" pitchFamily="18" charset="0"/>
            </a:rPr>
            <a:t>Элементы</a:t>
          </a:r>
          <a:r>
            <a: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налога</a:t>
          </a:r>
        </a:p>
      </dgm:t>
    </dgm:pt>
    <dgm:pt modelId="{41C61E40-0258-4563-989C-566AFFC6310C}" type="parTrans" cxnId="{754E9822-726E-4BAA-91C0-52659122633B}">
      <dgm:prSet/>
      <dgm:spPr/>
      <dgm:t>
        <a:bodyPr/>
        <a:lstStyle/>
        <a:p>
          <a:endParaRPr lang="ru-RU"/>
        </a:p>
      </dgm:t>
    </dgm:pt>
    <dgm:pt modelId="{0D0F2927-307C-450F-AE6D-5CD3440C1842}" type="sibTrans" cxnId="{754E9822-726E-4BAA-91C0-52659122633B}">
      <dgm:prSet/>
      <dgm:spPr/>
      <dgm:t>
        <a:bodyPr/>
        <a:lstStyle/>
        <a:p>
          <a:endParaRPr lang="ru-RU"/>
        </a:p>
      </dgm:t>
    </dgm:pt>
    <dgm:pt modelId="{2DE87D43-A941-46ED-9B56-594D27952D0F}" type="pres">
      <dgm:prSet presAssocID="{47BC0156-AA5A-4986-B9CC-0B7B1276944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707CF-4CF4-448E-8AB4-B0B3E5651012}" type="pres">
      <dgm:prSet presAssocID="{47BC0156-AA5A-4986-B9CC-0B7B12769446}" presName="matrix" presStyleCnt="0"/>
      <dgm:spPr/>
    </dgm:pt>
    <dgm:pt modelId="{5077D844-18B3-45B6-9A03-4EF350EBE931}" type="pres">
      <dgm:prSet presAssocID="{47BC0156-AA5A-4986-B9CC-0B7B12769446}" presName="tile1" presStyleLbl="node1" presStyleIdx="0" presStyleCnt="4"/>
      <dgm:spPr>
        <a:noFill/>
      </dgm:spPr>
      <dgm:t>
        <a:bodyPr/>
        <a:lstStyle/>
        <a:p>
          <a:endParaRPr lang="ru-RU"/>
        </a:p>
      </dgm:t>
    </dgm:pt>
    <dgm:pt modelId="{15848C69-96C9-4316-991E-BFF9CD85CFEE}" type="pres">
      <dgm:prSet presAssocID="{47BC0156-AA5A-4986-B9CC-0B7B127694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AC4D-4D37-42E4-A967-6C5E8C796740}" type="pres">
      <dgm:prSet presAssocID="{47BC0156-AA5A-4986-B9CC-0B7B12769446}" presName="tile2" presStyleLbl="node1" presStyleIdx="1" presStyleCnt="4" custLinFactNeighborX="1780" custLinFactNeighborY="-4706"/>
      <dgm:spPr>
        <a:noFill/>
      </dgm:spPr>
      <dgm:t>
        <a:bodyPr/>
        <a:lstStyle/>
        <a:p>
          <a:endParaRPr lang="ru-RU"/>
        </a:p>
      </dgm:t>
    </dgm:pt>
    <dgm:pt modelId="{E05A93C5-B6E8-49A8-B245-3F2ED85864F5}" type="pres">
      <dgm:prSet presAssocID="{47BC0156-AA5A-4986-B9CC-0B7B127694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544B8-6F38-427D-9BF3-BB70FE535F1A}" type="pres">
      <dgm:prSet presAssocID="{47BC0156-AA5A-4986-B9CC-0B7B12769446}" presName="tile3" presStyleLbl="node1" presStyleIdx="2" presStyleCnt="4"/>
      <dgm:spPr>
        <a:noFill/>
      </dgm:spPr>
      <dgm:t>
        <a:bodyPr/>
        <a:lstStyle/>
        <a:p>
          <a:endParaRPr lang="ru-RU"/>
        </a:p>
      </dgm:t>
    </dgm:pt>
    <dgm:pt modelId="{2E455BFD-3C1A-40EB-806D-F3EE3FDBB517}" type="pres">
      <dgm:prSet presAssocID="{47BC0156-AA5A-4986-B9CC-0B7B127694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06F86-405E-4A6F-8328-724CD9291D6F}" type="pres">
      <dgm:prSet presAssocID="{47BC0156-AA5A-4986-B9CC-0B7B12769446}" presName="tile4" presStyleLbl="node1" presStyleIdx="3" presStyleCnt="4"/>
      <dgm:spPr>
        <a:noFill/>
      </dgm:spPr>
      <dgm:t>
        <a:bodyPr/>
        <a:lstStyle/>
        <a:p>
          <a:endParaRPr lang="ru-RU"/>
        </a:p>
      </dgm:t>
    </dgm:pt>
    <dgm:pt modelId="{29D2BDEA-7D71-45B5-9E1E-CF7703A6911A}" type="pres">
      <dgm:prSet presAssocID="{47BC0156-AA5A-4986-B9CC-0B7B127694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20F6-FB34-4F86-B3E0-38A11F8CF231}" type="pres">
      <dgm:prSet presAssocID="{47BC0156-AA5A-4986-B9CC-0B7B1276944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0DDDF-6D2F-4A04-9204-ED7125594000}" type="presOf" srcId="{45D1A5B1-9F43-4AD1-961B-8C5B986A98F7}" destId="{A82720F6-FB34-4F86-B3E0-38A11F8CF231}" srcOrd="0" destOrd="0" presId="urn:microsoft.com/office/officeart/2005/8/layout/matrix1"/>
    <dgm:cxn modelId="{754E9822-726E-4BAA-91C0-52659122633B}" srcId="{47BC0156-AA5A-4986-B9CC-0B7B12769446}" destId="{45D1A5B1-9F43-4AD1-961B-8C5B986A98F7}" srcOrd="0" destOrd="0" parTransId="{41C61E40-0258-4563-989C-566AFFC6310C}" sibTransId="{0D0F2927-307C-450F-AE6D-5CD3440C1842}"/>
    <dgm:cxn modelId="{70424EE5-8E7D-4E15-86D2-98D085B72587}" type="presOf" srcId="{47BC0156-AA5A-4986-B9CC-0B7B12769446}" destId="{2DE87D43-A941-46ED-9B56-594D27952D0F}" srcOrd="0" destOrd="0" presId="urn:microsoft.com/office/officeart/2005/8/layout/matrix1"/>
    <dgm:cxn modelId="{E7FF0738-7442-4CFE-B200-E52AD4C12BFE}" type="presParOf" srcId="{2DE87D43-A941-46ED-9B56-594D27952D0F}" destId="{410707CF-4CF4-448E-8AB4-B0B3E5651012}" srcOrd="0" destOrd="0" presId="urn:microsoft.com/office/officeart/2005/8/layout/matrix1"/>
    <dgm:cxn modelId="{1C0AF4C4-FADE-4942-90CA-F55F02C48F62}" type="presParOf" srcId="{410707CF-4CF4-448E-8AB4-B0B3E5651012}" destId="{5077D844-18B3-45B6-9A03-4EF350EBE931}" srcOrd="0" destOrd="0" presId="urn:microsoft.com/office/officeart/2005/8/layout/matrix1"/>
    <dgm:cxn modelId="{C2933DE8-5C5C-499A-B859-055C31F6CF73}" type="presParOf" srcId="{410707CF-4CF4-448E-8AB4-B0B3E5651012}" destId="{15848C69-96C9-4316-991E-BFF9CD85CFEE}" srcOrd="1" destOrd="0" presId="urn:microsoft.com/office/officeart/2005/8/layout/matrix1"/>
    <dgm:cxn modelId="{0E53804C-3B70-4813-B7A4-C33B784CF7D1}" type="presParOf" srcId="{410707CF-4CF4-448E-8AB4-B0B3E5651012}" destId="{E385AC4D-4D37-42E4-A967-6C5E8C796740}" srcOrd="2" destOrd="0" presId="urn:microsoft.com/office/officeart/2005/8/layout/matrix1"/>
    <dgm:cxn modelId="{964F1E98-1326-459E-BB5D-7817EFEAE406}" type="presParOf" srcId="{410707CF-4CF4-448E-8AB4-B0B3E5651012}" destId="{E05A93C5-B6E8-49A8-B245-3F2ED85864F5}" srcOrd="3" destOrd="0" presId="urn:microsoft.com/office/officeart/2005/8/layout/matrix1"/>
    <dgm:cxn modelId="{869ED034-584D-476A-9A01-61BFC9ABF98D}" type="presParOf" srcId="{410707CF-4CF4-448E-8AB4-B0B3E5651012}" destId="{617544B8-6F38-427D-9BF3-BB70FE535F1A}" srcOrd="4" destOrd="0" presId="urn:microsoft.com/office/officeart/2005/8/layout/matrix1"/>
    <dgm:cxn modelId="{DA1A20B6-6161-495E-A300-4C205594BF66}" type="presParOf" srcId="{410707CF-4CF4-448E-8AB4-B0B3E5651012}" destId="{2E455BFD-3C1A-40EB-806D-F3EE3FDBB517}" srcOrd="5" destOrd="0" presId="urn:microsoft.com/office/officeart/2005/8/layout/matrix1"/>
    <dgm:cxn modelId="{81343361-5F5E-4DA6-89A8-9BD4176DC72F}" type="presParOf" srcId="{410707CF-4CF4-448E-8AB4-B0B3E5651012}" destId="{12E06F86-405E-4A6F-8328-724CD9291D6F}" srcOrd="6" destOrd="0" presId="urn:microsoft.com/office/officeart/2005/8/layout/matrix1"/>
    <dgm:cxn modelId="{432EDA8F-5E75-4601-8E4F-756508A40E55}" type="presParOf" srcId="{410707CF-4CF4-448E-8AB4-B0B3E5651012}" destId="{29D2BDEA-7D71-45B5-9E1E-CF7703A6911A}" srcOrd="7" destOrd="0" presId="urn:microsoft.com/office/officeart/2005/8/layout/matrix1"/>
    <dgm:cxn modelId="{4BE8328A-6825-4D87-85EE-6F35B9F61E26}" type="presParOf" srcId="{2DE87D43-A941-46ED-9B56-594D27952D0F}" destId="{A82720F6-FB34-4F86-B3E0-38A11F8CF2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C0156-AA5A-4986-B9CC-0B7B12769446}" type="doc">
      <dgm:prSet loTypeId="urn:microsoft.com/office/officeart/2005/8/layout/matrix1" loCatId="matrix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D1A5B1-9F43-4AD1-961B-8C5B986A98F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Элементы налога</a:t>
          </a:r>
        </a:p>
      </dgm:t>
    </dgm:pt>
    <dgm:pt modelId="{41C61E40-0258-4563-989C-566AFFC6310C}" type="parTrans" cxnId="{754E9822-726E-4BAA-91C0-5265912263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0F2927-307C-450F-AE6D-5CD3440C1842}" type="sibTrans" cxnId="{754E9822-726E-4BAA-91C0-5265912263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476185A-7223-4B52-9684-D0FA4C1977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Субъект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Лицо, которое по закону обязано платить налог – налогоплательщик (юридическое или физическое лицо).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5D7FD5-D3A6-4189-A62E-574E0516DFD7}" type="parTrans" cxnId="{B2969BCE-7EFD-44AC-8DE1-16CE8023F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2403A24-B44A-4DD2-B00F-5CEF404F2383}" type="sibTrans" cxnId="{B2969BCE-7EFD-44AC-8DE1-16CE8023F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8B3FBE-DAE3-4E96-A0FD-2D577DD439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 или имущество, подлежащие налогообложению.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7B5D6A-5C9D-4FAF-BF50-6ACBBEB1EC0C}" type="parTrans" cxnId="{046B6ADF-B457-430B-AADF-A81952EA369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7DD428F-ACB5-4878-A257-A887B7CE6945}" type="sibTrans" cxnId="{046B6ADF-B457-430B-AADF-A81952EA369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40C775-01F7-4941-9AA5-B0236A488E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Источник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Доход, из которого оплачивается налог (заработная плата, прибыль предприятия, проценты по вкладам и т. д.).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CE315F0-5F38-45C8-8B72-AFDD283BEB84}" type="parTrans" cxnId="{912AD2DE-8A8C-48DF-BAA0-184FBA6D7B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37AA9CF-7B50-4ED4-AB5F-89E9BBF79CDC}" type="sibTrans" cxnId="{912AD2DE-8A8C-48DF-BAA0-184FBA6D7B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0F2CAF6-439F-489C-853F-4944006EEE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Величина начислений на единицу объекта налога (рубль дохода, гектар земли и т. д.).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4A4635-4DC0-48A1-8884-6F3B222729D1}" type="parTrans" cxnId="{FC656B08-3302-4BBA-9FE4-1A90B2FFD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F7989B8-719F-49C7-A0CB-46981F0EBE92}" type="sibTrans" cxnId="{FC656B08-3302-4BBA-9FE4-1A90B2FFD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E87D43-A941-46ED-9B56-594D27952D0F}" type="pres">
      <dgm:prSet presAssocID="{47BC0156-AA5A-4986-B9CC-0B7B1276944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707CF-4CF4-448E-8AB4-B0B3E5651012}" type="pres">
      <dgm:prSet presAssocID="{47BC0156-AA5A-4986-B9CC-0B7B12769446}" presName="matrix" presStyleCnt="0"/>
      <dgm:spPr/>
    </dgm:pt>
    <dgm:pt modelId="{5077D844-18B3-45B6-9A03-4EF350EBE931}" type="pres">
      <dgm:prSet presAssocID="{47BC0156-AA5A-4986-B9CC-0B7B12769446}" presName="tile1" presStyleLbl="node1" presStyleIdx="0" presStyleCnt="4"/>
      <dgm:spPr/>
      <dgm:t>
        <a:bodyPr/>
        <a:lstStyle/>
        <a:p>
          <a:endParaRPr lang="ru-RU"/>
        </a:p>
      </dgm:t>
    </dgm:pt>
    <dgm:pt modelId="{15848C69-96C9-4316-991E-BFF9CD85CFEE}" type="pres">
      <dgm:prSet presAssocID="{47BC0156-AA5A-4986-B9CC-0B7B127694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AC4D-4D37-42E4-A967-6C5E8C796740}" type="pres">
      <dgm:prSet presAssocID="{47BC0156-AA5A-4986-B9CC-0B7B12769446}" presName="tile2" presStyleLbl="node1" presStyleIdx="1" presStyleCnt="4"/>
      <dgm:spPr/>
      <dgm:t>
        <a:bodyPr/>
        <a:lstStyle/>
        <a:p>
          <a:endParaRPr lang="ru-RU"/>
        </a:p>
      </dgm:t>
    </dgm:pt>
    <dgm:pt modelId="{E05A93C5-B6E8-49A8-B245-3F2ED85864F5}" type="pres">
      <dgm:prSet presAssocID="{47BC0156-AA5A-4986-B9CC-0B7B127694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544B8-6F38-427D-9BF3-BB70FE535F1A}" type="pres">
      <dgm:prSet presAssocID="{47BC0156-AA5A-4986-B9CC-0B7B12769446}" presName="tile3" presStyleLbl="node1" presStyleIdx="2" presStyleCnt="4"/>
      <dgm:spPr/>
      <dgm:t>
        <a:bodyPr/>
        <a:lstStyle/>
        <a:p>
          <a:endParaRPr lang="ru-RU"/>
        </a:p>
      </dgm:t>
    </dgm:pt>
    <dgm:pt modelId="{2E455BFD-3C1A-40EB-806D-F3EE3FDBB517}" type="pres">
      <dgm:prSet presAssocID="{47BC0156-AA5A-4986-B9CC-0B7B127694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06F86-405E-4A6F-8328-724CD9291D6F}" type="pres">
      <dgm:prSet presAssocID="{47BC0156-AA5A-4986-B9CC-0B7B12769446}" presName="tile4" presStyleLbl="node1" presStyleIdx="3" presStyleCnt="4"/>
      <dgm:spPr/>
      <dgm:t>
        <a:bodyPr/>
        <a:lstStyle/>
        <a:p>
          <a:endParaRPr lang="ru-RU"/>
        </a:p>
      </dgm:t>
    </dgm:pt>
    <dgm:pt modelId="{29D2BDEA-7D71-45B5-9E1E-CF7703A6911A}" type="pres">
      <dgm:prSet presAssocID="{47BC0156-AA5A-4986-B9CC-0B7B127694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20F6-FB34-4F86-B3E0-38A11F8CF231}" type="pres">
      <dgm:prSet presAssocID="{47BC0156-AA5A-4986-B9CC-0B7B1276944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D841-37D5-4EF3-AF78-72A6FAF9B85C}" type="presOf" srcId="{47BC0156-AA5A-4986-B9CC-0B7B12769446}" destId="{2DE87D43-A941-46ED-9B56-594D27952D0F}" srcOrd="0" destOrd="0" presId="urn:microsoft.com/office/officeart/2005/8/layout/matrix1"/>
    <dgm:cxn modelId="{D5095A84-D8BB-43B4-8284-ADF8905A66C2}" type="presOf" srcId="{058B3FBE-DAE3-4E96-A0FD-2D577DD439C0}" destId="{E05A93C5-B6E8-49A8-B245-3F2ED85864F5}" srcOrd="1" destOrd="0" presId="urn:microsoft.com/office/officeart/2005/8/layout/matrix1"/>
    <dgm:cxn modelId="{046B6ADF-B457-430B-AADF-A81952EA369E}" srcId="{45D1A5B1-9F43-4AD1-961B-8C5B986A98F7}" destId="{058B3FBE-DAE3-4E96-A0FD-2D577DD439C0}" srcOrd="1" destOrd="0" parTransId="{197B5D6A-5C9D-4FAF-BF50-6ACBBEB1EC0C}" sibTransId="{37DD428F-ACB5-4878-A257-A887B7CE6945}"/>
    <dgm:cxn modelId="{754E9822-726E-4BAA-91C0-52659122633B}" srcId="{47BC0156-AA5A-4986-B9CC-0B7B12769446}" destId="{45D1A5B1-9F43-4AD1-961B-8C5B986A98F7}" srcOrd="0" destOrd="0" parTransId="{41C61E40-0258-4563-989C-566AFFC6310C}" sibTransId="{0D0F2927-307C-450F-AE6D-5CD3440C1842}"/>
    <dgm:cxn modelId="{4A5A6658-BAF6-4A8A-A141-C863DB152D53}" type="presOf" srcId="{50F2CAF6-439F-489C-853F-4944006EEEBA}" destId="{12E06F86-405E-4A6F-8328-724CD9291D6F}" srcOrd="0" destOrd="0" presId="urn:microsoft.com/office/officeart/2005/8/layout/matrix1"/>
    <dgm:cxn modelId="{E646584E-5777-40B3-8B56-8E7F40B84791}" type="presOf" srcId="{2D40C775-01F7-4941-9AA5-B0236A488E18}" destId="{617544B8-6F38-427D-9BF3-BB70FE535F1A}" srcOrd="0" destOrd="0" presId="urn:microsoft.com/office/officeart/2005/8/layout/matrix1"/>
    <dgm:cxn modelId="{E15F5E6D-9551-423E-B4C3-02DA4E572838}" type="presOf" srcId="{058B3FBE-DAE3-4E96-A0FD-2D577DD439C0}" destId="{E385AC4D-4D37-42E4-A967-6C5E8C796740}" srcOrd="0" destOrd="0" presId="urn:microsoft.com/office/officeart/2005/8/layout/matrix1"/>
    <dgm:cxn modelId="{0BCD3C0A-68F5-4998-A437-D120DBD4A806}" type="presOf" srcId="{45D1A5B1-9F43-4AD1-961B-8C5B986A98F7}" destId="{A82720F6-FB34-4F86-B3E0-38A11F8CF231}" srcOrd="0" destOrd="0" presId="urn:microsoft.com/office/officeart/2005/8/layout/matrix1"/>
    <dgm:cxn modelId="{267EE037-1595-44DE-8D23-0F1AE33ED4EC}" type="presOf" srcId="{50F2CAF6-439F-489C-853F-4944006EEEBA}" destId="{29D2BDEA-7D71-45B5-9E1E-CF7703A6911A}" srcOrd="1" destOrd="0" presId="urn:microsoft.com/office/officeart/2005/8/layout/matrix1"/>
    <dgm:cxn modelId="{1A4353E7-F456-47CB-A91F-1D4C05477BEC}" type="presOf" srcId="{3476185A-7223-4B52-9684-D0FA4C197701}" destId="{15848C69-96C9-4316-991E-BFF9CD85CFEE}" srcOrd="1" destOrd="0" presId="urn:microsoft.com/office/officeart/2005/8/layout/matrix1"/>
    <dgm:cxn modelId="{FC656B08-3302-4BBA-9FE4-1A90B2FFDF93}" srcId="{45D1A5B1-9F43-4AD1-961B-8C5B986A98F7}" destId="{50F2CAF6-439F-489C-853F-4944006EEEBA}" srcOrd="3" destOrd="0" parTransId="{B54A4635-4DC0-48A1-8884-6F3B222729D1}" sibTransId="{7F7989B8-719F-49C7-A0CB-46981F0EBE92}"/>
    <dgm:cxn modelId="{912AD2DE-8A8C-48DF-BAA0-184FBA6D7B61}" srcId="{45D1A5B1-9F43-4AD1-961B-8C5B986A98F7}" destId="{2D40C775-01F7-4941-9AA5-B0236A488E18}" srcOrd="2" destOrd="0" parTransId="{BCE315F0-5F38-45C8-8B72-AFDD283BEB84}" sibTransId="{937AA9CF-7B50-4ED4-AB5F-89E9BBF79CDC}"/>
    <dgm:cxn modelId="{8EB7BCFD-660F-4865-A979-FEBF0D181DE5}" type="presOf" srcId="{3476185A-7223-4B52-9684-D0FA4C197701}" destId="{5077D844-18B3-45B6-9A03-4EF350EBE931}" srcOrd="0" destOrd="0" presId="urn:microsoft.com/office/officeart/2005/8/layout/matrix1"/>
    <dgm:cxn modelId="{B2969BCE-7EFD-44AC-8DE1-16CE8023FF93}" srcId="{45D1A5B1-9F43-4AD1-961B-8C5B986A98F7}" destId="{3476185A-7223-4B52-9684-D0FA4C197701}" srcOrd="0" destOrd="0" parTransId="{A45D7FD5-D3A6-4189-A62E-574E0516DFD7}" sibTransId="{22403A24-B44A-4DD2-B00F-5CEF404F2383}"/>
    <dgm:cxn modelId="{CD8E1331-C08C-4AEA-9D86-AD10741EC267}" type="presOf" srcId="{2D40C775-01F7-4941-9AA5-B0236A488E18}" destId="{2E455BFD-3C1A-40EB-806D-F3EE3FDBB517}" srcOrd="1" destOrd="0" presId="urn:microsoft.com/office/officeart/2005/8/layout/matrix1"/>
    <dgm:cxn modelId="{186DC0E8-9A0D-4AB8-B2EA-064F64D0DFF0}" type="presParOf" srcId="{2DE87D43-A941-46ED-9B56-594D27952D0F}" destId="{410707CF-4CF4-448E-8AB4-B0B3E5651012}" srcOrd="0" destOrd="0" presId="urn:microsoft.com/office/officeart/2005/8/layout/matrix1"/>
    <dgm:cxn modelId="{3B457BC8-E56C-4C12-9BE8-7F38338E441B}" type="presParOf" srcId="{410707CF-4CF4-448E-8AB4-B0B3E5651012}" destId="{5077D844-18B3-45B6-9A03-4EF350EBE931}" srcOrd="0" destOrd="0" presId="urn:microsoft.com/office/officeart/2005/8/layout/matrix1"/>
    <dgm:cxn modelId="{8E2ED60A-4D28-420F-B158-43240257812A}" type="presParOf" srcId="{410707CF-4CF4-448E-8AB4-B0B3E5651012}" destId="{15848C69-96C9-4316-991E-BFF9CD85CFEE}" srcOrd="1" destOrd="0" presId="urn:microsoft.com/office/officeart/2005/8/layout/matrix1"/>
    <dgm:cxn modelId="{68A254D9-CB1D-4001-8AEF-3A4F96F07B66}" type="presParOf" srcId="{410707CF-4CF4-448E-8AB4-B0B3E5651012}" destId="{E385AC4D-4D37-42E4-A967-6C5E8C796740}" srcOrd="2" destOrd="0" presId="urn:microsoft.com/office/officeart/2005/8/layout/matrix1"/>
    <dgm:cxn modelId="{090F779C-EDE4-4292-8D81-EF73D905C6F5}" type="presParOf" srcId="{410707CF-4CF4-448E-8AB4-B0B3E5651012}" destId="{E05A93C5-B6E8-49A8-B245-3F2ED85864F5}" srcOrd="3" destOrd="0" presId="urn:microsoft.com/office/officeart/2005/8/layout/matrix1"/>
    <dgm:cxn modelId="{0B37C72D-9FAF-4C2C-9BE2-9DEFE3CC46D4}" type="presParOf" srcId="{410707CF-4CF4-448E-8AB4-B0B3E5651012}" destId="{617544B8-6F38-427D-9BF3-BB70FE535F1A}" srcOrd="4" destOrd="0" presId="urn:microsoft.com/office/officeart/2005/8/layout/matrix1"/>
    <dgm:cxn modelId="{469070BD-CEFA-463C-94E4-193B90C3E6E3}" type="presParOf" srcId="{410707CF-4CF4-448E-8AB4-B0B3E5651012}" destId="{2E455BFD-3C1A-40EB-806D-F3EE3FDBB517}" srcOrd="5" destOrd="0" presId="urn:microsoft.com/office/officeart/2005/8/layout/matrix1"/>
    <dgm:cxn modelId="{628A54D9-974D-4D69-814B-E76C5F10B5A7}" type="presParOf" srcId="{410707CF-4CF4-448E-8AB4-B0B3E5651012}" destId="{12E06F86-405E-4A6F-8328-724CD9291D6F}" srcOrd="6" destOrd="0" presId="urn:microsoft.com/office/officeart/2005/8/layout/matrix1"/>
    <dgm:cxn modelId="{D7A3C134-7CF2-4C44-B7A6-F77DE0FFDD34}" type="presParOf" srcId="{410707CF-4CF4-448E-8AB4-B0B3E5651012}" destId="{29D2BDEA-7D71-45B5-9E1E-CF7703A6911A}" srcOrd="7" destOrd="0" presId="urn:microsoft.com/office/officeart/2005/8/layout/matrix1"/>
    <dgm:cxn modelId="{A3D50AAB-FCB1-48F2-99C9-CEDCB5A2BFD4}" type="presParOf" srcId="{2DE87D43-A941-46ED-9B56-594D27952D0F}" destId="{A82720F6-FB34-4F86-B3E0-38A11F8CF2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F7249-9726-4C79-8861-7AC58FFBA931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4D024C-7F89-4CCB-8F1A-09D664312BD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Пропорциональный налог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B36D3BE-D2E5-424C-B0AA-E226D5298FF9}" type="parTrans" cxnId="{BF3E468C-DEE7-4A0F-AC35-9BE0C59F9F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B476EE-598F-4DAC-8200-3630CDF14290}" type="sibTrans" cxnId="{BF3E468C-DEE7-4A0F-AC35-9BE0C59F9F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81D57C3-6EE7-48D5-8D76-419DD95144F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остаётся неизменной независимо от суммы получаемых доходов.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599AE8-849B-4B68-BDE3-27618C695BD9}" type="parTrans" cxnId="{716A609C-F2D3-4C4E-81C9-E5AF89B4D2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0E178C8-99FC-48CD-97A3-84028FB9F760}" type="sibTrans" cxnId="{716A609C-F2D3-4C4E-81C9-E5AF89B4D2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9D6D11F-D166-4209-87E3-3D05B23E4B5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Регрессивный налог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45902A1-1F4F-4D7B-BCB0-2E56F7E91CC5}" type="parTrans" cxnId="{D7A8BE98-10FE-4AB4-8999-0549DF4D46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390D4D-BBB2-4A2E-9F8F-5FBA53BC5F1E}" type="sibTrans" cxnId="{D7A8BE98-10FE-4AB4-8999-0549DF4D46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9767FFF-7E0E-4EF3-AB79-B9356CE2EB7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снижается по мере роста суммы получаемых доходов.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4F3386-9C09-4FC4-8710-6FE65C15FC5B}" type="parTrans" cxnId="{72C1B6B8-9A88-41A5-B958-68BF01B61DB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D91796-76AB-44DA-88FC-206FFB48EAC8}" type="sibTrans" cxnId="{72C1B6B8-9A88-41A5-B958-68BF01B61DB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19A668-92BC-4606-B7CB-F820FFF0383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Прогрессивный налог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29A0938-1425-4C94-B47B-00DE0E583D65}" type="parTrans" cxnId="{C9D2D2BE-AE94-4FC3-AE67-6954B122A3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5A5573-34C5-4639-AABC-A1B8A74D9249}" type="sibTrans" cxnId="{C9D2D2BE-AE94-4FC3-AE67-6954B122A3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862295-D10D-425A-810F-D1C3B2E535C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повышается по мере роста получаемых доходов.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497DCFD-1B21-41F3-9075-9CED33D29357}" type="parTrans" cxnId="{EC4B8457-650B-476B-936C-CD0C1EA88EA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0BE6B2-4180-4C6B-8741-B126EE6FE474}" type="sibTrans" cxnId="{EC4B8457-650B-476B-936C-CD0C1EA88EA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3A642B7-80CD-4EFB-ACEB-8C5A9D47DBC2}" type="pres">
      <dgm:prSet presAssocID="{248F7249-9726-4C79-8861-7AC58FFBA9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5CCAC-CDF2-4788-85C1-FC4EF6B05005}" type="pres">
      <dgm:prSet presAssocID="{1D19A668-92BC-4606-B7CB-F820FFF03835}" presName="boxAndChildren" presStyleCnt="0"/>
      <dgm:spPr/>
    </dgm:pt>
    <dgm:pt modelId="{5A124025-3F3A-4E50-AD0F-346F1F01B24C}" type="pres">
      <dgm:prSet presAssocID="{1D19A668-92BC-4606-B7CB-F820FFF03835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169E27-1CD3-400D-B06D-EE308B6ABB27}" type="pres">
      <dgm:prSet presAssocID="{1D19A668-92BC-4606-B7CB-F820FFF03835}" presName="entireBox" presStyleLbl="node1" presStyleIdx="0" presStyleCnt="3"/>
      <dgm:spPr/>
      <dgm:t>
        <a:bodyPr/>
        <a:lstStyle/>
        <a:p>
          <a:endParaRPr lang="ru-RU"/>
        </a:p>
      </dgm:t>
    </dgm:pt>
    <dgm:pt modelId="{8F109269-83FE-458C-B6C8-8619E5C5914C}" type="pres">
      <dgm:prSet presAssocID="{1D19A668-92BC-4606-B7CB-F820FFF03835}" presName="descendantBox" presStyleCnt="0"/>
      <dgm:spPr/>
    </dgm:pt>
    <dgm:pt modelId="{20969E4E-EEBD-452A-A3D4-1DCB93C50E09}" type="pres">
      <dgm:prSet presAssocID="{CB862295-D10D-425A-810F-D1C3B2E535C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E8C80-A8F3-4679-A927-AABDA596934E}" type="pres">
      <dgm:prSet presAssocID="{4F390D4D-BBB2-4A2E-9F8F-5FBA53BC5F1E}" presName="sp" presStyleCnt="0"/>
      <dgm:spPr/>
    </dgm:pt>
    <dgm:pt modelId="{B2AE061C-8873-491E-A330-CDDB16DE3202}" type="pres">
      <dgm:prSet presAssocID="{19D6D11F-D166-4209-87E3-3D05B23E4B5A}" presName="arrowAndChildren" presStyleCnt="0"/>
      <dgm:spPr/>
    </dgm:pt>
    <dgm:pt modelId="{9000C036-F777-4CB3-AEBF-8A1A98D9A5FC}" type="pres">
      <dgm:prSet presAssocID="{19D6D11F-D166-4209-87E3-3D05B23E4B5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B871664-BE69-4D6C-BDD7-7EC2738DF9EF}" type="pres">
      <dgm:prSet presAssocID="{19D6D11F-D166-4209-87E3-3D05B23E4B5A}" presName="arrow" presStyleLbl="node1" presStyleIdx="1" presStyleCnt="3"/>
      <dgm:spPr/>
      <dgm:t>
        <a:bodyPr/>
        <a:lstStyle/>
        <a:p>
          <a:endParaRPr lang="ru-RU"/>
        </a:p>
      </dgm:t>
    </dgm:pt>
    <dgm:pt modelId="{84A29BB1-57A1-4920-A9DE-BB3FC5F0F2EF}" type="pres">
      <dgm:prSet presAssocID="{19D6D11F-D166-4209-87E3-3D05B23E4B5A}" presName="descendantArrow" presStyleCnt="0"/>
      <dgm:spPr/>
    </dgm:pt>
    <dgm:pt modelId="{023108CA-C5BC-48EE-93F7-5B113DCF9F96}" type="pres">
      <dgm:prSet presAssocID="{F9767FFF-7E0E-4EF3-AB79-B9356CE2EB7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D846-F717-4656-A518-4A53651A146C}" type="pres">
      <dgm:prSet presAssocID="{74B476EE-598F-4DAC-8200-3630CDF14290}" presName="sp" presStyleCnt="0"/>
      <dgm:spPr/>
    </dgm:pt>
    <dgm:pt modelId="{E67C03F7-5D1E-4E53-9F8B-687C0B94547C}" type="pres">
      <dgm:prSet presAssocID="{E04D024C-7F89-4CCB-8F1A-09D664312BD9}" presName="arrowAndChildren" presStyleCnt="0"/>
      <dgm:spPr/>
    </dgm:pt>
    <dgm:pt modelId="{EB67186D-579D-4388-89FA-41C3D261A6F5}" type="pres">
      <dgm:prSet presAssocID="{E04D024C-7F89-4CCB-8F1A-09D664312B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0C9FA7A-25D3-4532-B5E3-2CF24D24EA6D}" type="pres">
      <dgm:prSet presAssocID="{E04D024C-7F89-4CCB-8F1A-09D664312BD9}" presName="arrow" presStyleLbl="node1" presStyleIdx="2" presStyleCnt="3"/>
      <dgm:spPr/>
      <dgm:t>
        <a:bodyPr/>
        <a:lstStyle/>
        <a:p>
          <a:endParaRPr lang="ru-RU"/>
        </a:p>
      </dgm:t>
    </dgm:pt>
    <dgm:pt modelId="{C9045F2F-AC52-4FEB-A299-FE11F30BD676}" type="pres">
      <dgm:prSet presAssocID="{E04D024C-7F89-4CCB-8F1A-09D664312BD9}" presName="descendantArrow" presStyleCnt="0"/>
      <dgm:spPr/>
    </dgm:pt>
    <dgm:pt modelId="{C2954CAE-2B07-4233-A02A-0965205DBC6F}" type="pres">
      <dgm:prSet presAssocID="{C81D57C3-6EE7-48D5-8D76-419DD95144F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5FD78-16FA-4544-BC71-D1FAEA553F4D}" type="presOf" srcId="{19D6D11F-D166-4209-87E3-3D05B23E4B5A}" destId="{DB871664-BE69-4D6C-BDD7-7EC2738DF9EF}" srcOrd="1" destOrd="0" presId="urn:microsoft.com/office/officeart/2005/8/layout/process4"/>
    <dgm:cxn modelId="{06A03F04-C4BE-40AB-A184-07D06D616FF4}" type="presOf" srcId="{19D6D11F-D166-4209-87E3-3D05B23E4B5A}" destId="{9000C036-F777-4CB3-AEBF-8A1A98D9A5FC}" srcOrd="0" destOrd="0" presId="urn:microsoft.com/office/officeart/2005/8/layout/process4"/>
    <dgm:cxn modelId="{72C1B6B8-9A88-41A5-B958-68BF01B61DBD}" srcId="{19D6D11F-D166-4209-87E3-3D05B23E4B5A}" destId="{F9767FFF-7E0E-4EF3-AB79-B9356CE2EB71}" srcOrd="0" destOrd="0" parTransId="{424F3386-9C09-4FC4-8710-6FE65C15FC5B}" sibTransId="{2CD91796-76AB-44DA-88FC-206FFB48EAC8}"/>
    <dgm:cxn modelId="{EB3EF846-CCF2-44F0-8913-29C7A788200C}" type="presOf" srcId="{F9767FFF-7E0E-4EF3-AB79-B9356CE2EB71}" destId="{023108CA-C5BC-48EE-93F7-5B113DCF9F96}" srcOrd="0" destOrd="0" presId="urn:microsoft.com/office/officeart/2005/8/layout/process4"/>
    <dgm:cxn modelId="{0A13373C-06F6-4185-A335-9D2E459CA3EC}" type="presOf" srcId="{E04D024C-7F89-4CCB-8F1A-09D664312BD9}" destId="{EB67186D-579D-4388-89FA-41C3D261A6F5}" srcOrd="0" destOrd="0" presId="urn:microsoft.com/office/officeart/2005/8/layout/process4"/>
    <dgm:cxn modelId="{E08F8C75-E829-4C8A-8A70-B3457C477A88}" type="presOf" srcId="{C81D57C3-6EE7-48D5-8D76-419DD95144FD}" destId="{C2954CAE-2B07-4233-A02A-0965205DBC6F}" srcOrd="0" destOrd="0" presId="urn:microsoft.com/office/officeart/2005/8/layout/process4"/>
    <dgm:cxn modelId="{BF3E468C-DEE7-4A0F-AC35-9BE0C59F9FFD}" srcId="{248F7249-9726-4C79-8861-7AC58FFBA931}" destId="{E04D024C-7F89-4CCB-8F1A-09D664312BD9}" srcOrd="0" destOrd="0" parTransId="{AB36D3BE-D2E5-424C-B0AA-E226D5298FF9}" sibTransId="{74B476EE-598F-4DAC-8200-3630CDF14290}"/>
    <dgm:cxn modelId="{EC4B8457-650B-476B-936C-CD0C1EA88EA1}" srcId="{1D19A668-92BC-4606-B7CB-F820FFF03835}" destId="{CB862295-D10D-425A-810F-D1C3B2E535C4}" srcOrd="0" destOrd="0" parTransId="{9497DCFD-1B21-41F3-9075-9CED33D29357}" sibTransId="{840BE6B2-4180-4C6B-8741-B126EE6FE474}"/>
    <dgm:cxn modelId="{02C3094B-E586-4B35-AFF1-3913761EB3CE}" type="presOf" srcId="{248F7249-9726-4C79-8861-7AC58FFBA931}" destId="{93A642B7-80CD-4EFB-ACEB-8C5A9D47DBC2}" srcOrd="0" destOrd="0" presId="urn:microsoft.com/office/officeart/2005/8/layout/process4"/>
    <dgm:cxn modelId="{1572BC62-F50D-4BE8-A225-377FA9167472}" type="presOf" srcId="{1D19A668-92BC-4606-B7CB-F820FFF03835}" destId="{F6169E27-1CD3-400D-B06D-EE308B6ABB27}" srcOrd="1" destOrd="0" presId="urn:microsoft.com/office/officeart/2005/8/layout/process4"/>
    <dgm:cxn modelId="{C9D2D2BE-AE94-4FC3-AE67-6954B122A31C}" srcId="{248F7249-9726-4C79-8861-7AC58FFBA931}" destId="{1D19A668-92BC-4606-B7CB-F820FFF03835}" srcOrd="2" destOrd="0" parTransId="{929A0938-1425-4C94-B47B-00DE0E583D65}" sibTransId="{725A5573-34C5-4639-AABC-A1B8A74D9249}"/>
    <dgm:cxn modelId="{798784A1-7B8B-4B4F-9214-8C3C54AE6FE6}" type="presOf" srcId="{CB862295-D10D-425A-810F-D1C3B2E535C4}" destId="{20969E4E-EEBD-452A-A3D4-1DCB93C50E09}" srcOrd="0" destOrd="0" presId="urn:microsoft.com/office/officeart/2005/8/layout/process4"/>
    <dgm:cxn modelId="{379A8F97-7D3B-4AE6-BE0D-C508CC1CF769}" type="presOf" srcId="{1D19A668-92BC-4606-B7CB-F820FFF03835}" destId="{5A124025-3F3A-4E50-AD0F-346F1F01B24C}" srcOrd="0" destOrd="0" presId="urn:microsoft.com/office/officeart/2005/8/layout/process4"/>
    <dgm:cxn modelId="{D7A8BE98-10FE-4AB4-8999-0549DF4D4699}" srcId="{248F7249-9726-4C79-8861-7AC58FFBA931}" destId="{19D6D11F-D166-4209-87E3-3D05B23E4B5A}" srcOrd="1" destOrd="0" parTransId="{345902A1-1F4F-4D7B-BCB0-2E56F7E91CC5}" sibTransId="{4F390D4D-BBB2-4A2E-9F8F-5FBA53BC5F1E}"/>
    <dgm:cxn modelId="{716A609C-F2D3-4C4E-81C9-E5AF89B4D2B9}" srcId="{E04D024C-7F89-4CCB-8F1A-09D664312BD9}" destId="{C81D57C3-6EE7-48D5-8D76-419DD95144FD}" srcOrd="0" destOrd="0" parTransId="{48599AE8-849B-4B68-BDE3-27618C695BD9}" sibTransId="{00E178C8-99FC-48CD-97A3-84028FB9F760}"/>
    <dgm:cxn modelId="{F041B944-809A-4391-A24A-55EC2729184D}" type="presOf" srcId="{E04D024C-7F89-4CCB-8F1A-09D664312BD9}" destId="{D0C9FA7A-25D3-4532-B5E3-2CF24D24EA6D}" srcOrd="1" destOrd="0" presId="urn:microsoft.com/office/officeart/2005/8/layout/process4"/>
    <dgm:cxn modelId="{2B967B05-EE57-4AD4-8628-1E883F81EBC0}" type="presParOf" srcId="{93A642B7-80CD-4EFB-ACEB-8C5A9D47DBC2}" destId="{23A5CCAC-CDF2-4788-85C1-FC4EF6B05005}" srcOrd="0" destOrd="0" presId="urn:microsoft.com/office/officeart/2005/8/layout/process4"/>
    <dgm:cxn modelId="{1EB3123C-E763-4F94-9877-F717599D68C9}" type="presParOf" srcId="{23A5CCAC-CDF2-4788-85C1-FC4EF6B05005}" destId="{5A124025-3F3A-4E50-AD0F-346F1F01B24C}" srcOrd="0" destOrd="0" presId="urn:microsoft.com/office/officeart/2005/8/layout/process4"/>
    <dgm:cxn modelId="{B481E3F4-9DCD-49B3-957C-D312128E52D0}" type="presParOf" srcId="{23A5CCAC-CDF2-4788-85C1-FC4EF6B05005}" destId="{F6169E27-1CD3-400D-B06D-EE308B6ABB27}" srcOrd="1" destOrd="0" presId="urn:microsoft.com/office/officeart/2005/8/layout/process4"/>
    <dgm:cxn modelId="{13381DF0-C85D-4EB3-8CB5-3F4943318B8A}" type="presParOf" srcId="{23A5CCAC-CDF2-4788-85C1-FC4EF6B05005}" destId="{8F109269-83FE-458C-B6C8-8619E5C5914C}" srcOrd="2" destOrd="0" presId="urn:microsoft.com/office/officeart/2005/8/layout/process4"/>
    <dgm:cxn modelId="{9D705B56-D2F5-40F3-B68B-CB150E6A9FA2}" type="presParOf" srcId="{8F109269-83FE-458C-B6C8-8619E5C5914C}" destId="{20969E4E-EEBD-452A-A3D4-1DCB93C50E09}" srcOrd="0" destOrd="0" presId="urn:microsoft.com/office/officeart/2005/8/layout/process4"/>
    <dgm:cxn modelId="{65FF7C24-791E-4321-93B3-D7D2D5AA3FD5}" type="presParOf" srcId="{93A642B7-80CD-4EFB-ACEB-8C5A9D47DBC2}" destId="{B2EE8C80-A8F3-4679-A927-AABDA596934E}" srcOrd="1" destOrd="0" presId="urn:microsoft.com/office/officeart/2005/8/layout/process4"/>
    <dgm:cxn modelId="{CA09B1DE-B6A3-42BB-A3A2-67F0AA9F57AF}" type="presParOf" srcId="{93A642B7-80CD-4EFB-ACEB-8C5A9D47DBC2}" destId="{B2AE061C-8873-491E-A330-CDDB16DE3202}" srcOrd="2" destOrd="0" presId="urn:microsoft.com/office/officeart/2005/8/layout/process4"/>
    <dgm:cxn modelId="{B91A175A-DCF3-42C0-80CB-10095038C4DF}" type="presParOf" srcId="{B2AE061C-8873-491E-A330-CDDB16DE3202}" destId="{9000C036-F777-4CB3-AEBF-8A1A98D9A5FC}" srcOrd="0" destOrd="0" presId="urn:microsoft.com/office/officeart/2005/8/layout/process4"/>
    <dgm:cxn modelId="{41E47F7F-7A26-4DF2-9549-658837DE8D2C}" type="presParOf" srcId="{B2AE061C-8873-491E-A330-CDDB16DE3202}" destId="{DB871664-BE69-4D6C-BDD7-7EC2738DF9EF}" srcOrd="1" destOrd="0" presId="urn:microsoft.com/office/officeart/2005/8/layout/process4"/>
    <dgm:cxn modelId="{BD604BBF-BA3C-4AFF-AFBE-7A3D61D3EC29}" type="presParOf" srcId="{B2AE061C-8873-491E-A330-CDDB16DE3202}" destId="{84A29BB1-57A1-4920-A9DE-BB3FC5F0F2EF}" srcOrd="2" destOrd="0" presId="urn:microsoft.com/office/officeart/2005/8/layout/process4"/>
    <dgm:cxn modelId="{AC39099B-03B0-4E38-9B8E-F5DFD23AC3D7}" type="presParOf" srcId="{84A29BB1-57A1-4920-A9DE-BB3FC5F0F2EF}" destId="{023108CA-C5BC-48EE-93F7-5B113DCF9F96}" srcOrd="0" destOrd="0" presId="urn:microsoft.com/office/officeart/2005/8/layout/process4"/>
    <dgm:cxn modelId="{1074113F-4CEA-4D06-86DE-D1193BFAA991}" type="presParOf" srcId="{93A642B7-80CD-4EFB-ACEB-8C5A9D47DBC2}" destId="{98A0D846-F717-4656-A518-4A53651A146C}" srcOrd="3" destOrd="0" presId="urn:microsoft.com/office/officeart/2005/8/layout/process4"/>
    <dgm:cxn modelId="{552A58F9-0849-43F1-910B-3FE66CD6A874}" type="presParOf" srcId="{93A642B7-80CD-4EFB-ACEB-8C5A9D47DBC2}" destId="{E67C03F7-5D1E-4E53-9F8B-687C0B94547C}" srcOrd="4" destOrd="0" presId="urn:microsoft.com/office/officeart/2005/8/layout/process4"/>
    <dgm:cxn modelId="{078BFFBA-54EA-4AF8-8667-96E1ABB70388}" type="presParOf" srcId="{E67C03F7-5D1E-4E53-9F8B-687C0B94547C}" destId="{EB67186D-579D-4388-89FA-41C3D261A6F5}" srcOrd="0" destOrd="0" presId="urn:microsoft.com/office/officeart/2005/8/layout/process4"/>
    <dgm:cxn modelId="{0FA9E474-8625-4FCA-9F46-85CDC867092B}" type="presParOf" srcId="{E67C03F7-5D1E-4E53-9F8B-687C0B94547C}" destId="{D0C9FA7A-25D3-4532-B5E3-2CF24D24EA6D}" srcOrd="1" destOrd="0" presId="urn:microsoft.com/office/officeart/2005/8/layout/process4"/>
    <dgm:cxn modelId="{ECEF197D-C867-4DB9-8CE0-FF99698E1C46}" type="presParOf" srcId="{E67C03F7-5D1E-4E53-9F8B-687C0B94547C}" destId="{C9045F2F-AC52-4FEB-A299-FE11F30BD676}" srcOrd="2" destOrd="0" presId="urn:microsoft.com/office/officeart/2005/8/layout/process4"/>
    <dgm:cxn modelId="{984E95A8-DDA9-4092-B7E7-36C3C43F3F6A}" type="presParOf" srcId="{C9045F2F-AC52-4FEB-A299-FE11F30BD676}" destId="{C2954CAE-2B07-4233-A02A-0965205DBC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>
        <a:noFill/>
        <a:ln>
          <a:noFill/>
        </a:ln>
      </dgm:spPr>
      <dgm:t>
        <a:bodyPr/>
        <a:lstStyle/>
        <a:p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A479ACDA-9073-48E2-8219-2AA23DBAF73F}" type="parTrans" cxnId="{DDA5CCAE-0CC7-4F43-B48C-0E5C225D2630}">
      <dgm:prSet/>
      <dgm:spPr>
        <a:ln>
          <a:solidFill>
            <a:schemeClr val="accent2">
              <a:tint val="9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 custLinFactNeighborX="-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6741C7E2-528E-46B6-A98F-A095A2CF24EE}" type="pres">
      <dgm:prSet presAssocID="{A479ACDA-9073-48E2-8219-2AA23DBAF73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0" presStyleCnt="1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C19D3827-C6E2-4C13-8230-95D792EDEE23}" type="pres">
      <dgm:prSet presAssocID="{2D7EDC54-F151-4886-AAE1-1D7FCCE02FF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DDA5CCAE-0CC7-4F43-B48C-0E5C225D2630}" srcId="{2EA04724-736F-4971-B6F8-7F0DAD7D9742}" destId="{2D7EDC54-F151-4886-AAE1-1D7FCCE02FF7}" srcOrd="0" destOrd="0" parTransId="{A479ACDA-9073-48E2-8219-2AA23DBAF73F}" sibTransId="{581FC271-9C2D-4EBE-89BB-4F206FD6F611}"/>
    <dgm:cxn modelId="{EFFCC47E-A7AD-4FCD-853B-B037D4B27E38}" type="presOf" srcId="{71B8A144-9F04-4D7D-B816-536D651B2E3A}" destId="{501E3C48-F5FA-4570-92EC-94217C7D18F9}" srcOrd="0" destOrd="0" presId="urn:microsoft.com/office/officeart/2005/8/layout/hierarchy1"/>
    <dgm:cxn modelId="{04B70537-C778-488A-9B0A-D88166C1283B}" type="presOf" srcId="{2EA04724-736F-4971-B6F8-7F0DAD7D9742}" destId="{FD3E37CB-6E3D-40DB-B14E-7DA7CA2FD816}" srcOrd="0" destOrd="0" presId="urn:microsoft.com/office/officeart/2005/8/layout/hierarchy1"/>
    <dgm:cxn modelId="{53F863BB-4CF1-40AB-A3F7-2BD5DFC1E829}" type="presOf" srcId="{2D7EDC54-F151-4886-AAE1-1D7FCCE02FF7}" destId="{C19D3827-C6E2-4C13-8230-95D792EDEE23}" srcOrd="0" destOrd="0" presId="urn:microsoft.com/office/officeart/2005/8/layout/hierarchy1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9862F7F7-B500-489D-92C1-ADF6CB580762}" type="presOf" srcId="{A479ACDA-9073-48E2-8219-2AA23DBAF73F}" destId="{6741C7E2-528E-46B6-A98F-A095A2CF24EE}" srcOrd="0" destOrd="0" presId="urn:microsoft.com/office/officeart/2005/8/layout/hierarchy1"/>
    <dgm:cxn modelId="{8D23B396-9265-427F-A120-80A122CFC3BF}" type="presParOf" srcId="{501E3C48-F5FA-4570-92EC-94217C7D18F9}" destId="{EE5BC0C4-5891-4CA3-8F2C-191412718F57}" srcOrd="0" destOrd="0" presId="urn:microsoft.com/office/officeart/2005/8/layout/hierarchy1"/>
    <dgm:cxn modelId="{5F8E9114-2F4E-487C-BAA5-3E4F46688F6B}" type="presParOf" srcId="{EE5BC0C4-5891-4CA3-8F2C-191412718F57}" destId="{74BA7D0B-64E2-400C-9BBA-372652EBD720}" srcOrd="0" destOrd="0" presId="urn:microsoft.com/office/officeart/2005/8/layout/hierarchy1"/>
    <dgm:cxn modelId="{DAC1AA93-31CB-42A2-BC14-7C20B2AF80F7}" type="presParOf" srcId="{74BA7D0B-64E2-400C-9BBA-372652EBD720}" destId="{C956B85F-AD78-449F-A1FF-55488433AB84}" srcOrd="0" destOrd="0" presId="urn:microsoft.com/office/officeart/2005/8/layout/hierarchy1"/>
    <dgm:cxn modelId="{71B8BC5A-19AC-41D0-B285-6DA9E4667C6F}" type="presParOf" srcId="{74BA7D0B-64E2-400C-9BBA-372652EBD720}" destId="{FD3E37CB-6E3D-40DB-B14E-7DA7CA2FD816}" srcOrd="1" destOrd="0" presId="urn:microsoft.com/office/officeart/2005/8/layout/hierarchy1"/>
    <dgm:cxn modelId="{7EDBAF3F-A2DB-4741-AB96-CA1D609439E0}" type="presParOf" srcId="{EE5BC0C4-5891-4CA3-8F2C-191412718F57}" destId="{8F35724D-A9B5-4473-B0B2-DB077A052B9B}" srcOrd="1" destOrd="0" presId="urn:microsoft.com/office/officeart/2005/8/layout/hierarchy1"/>
    <dgm:cxn modelId="{6E48BE60-2B7E-44D1-84A5-1E559E4C62CC}" type="presParOf" srcId="{8F35724D-A9B5-4473-B0B2-DB077A052B9B}" destId="{6741C7E2-528E-46B6-A98F-A095A2CF24EE}" srcOrd="0" destOrd="0" presId="urn:microsoft.com/office/officeart/2005/8/layout/hierarchy1"/>
    <dgm:cxn modelId="{E1F4963B-6B6E-4FCE-8F81-0046D99741DA}" type="presParOf" srcId="{8F35724D-A9B5-4473-B0B2-DB077A052B9B}" destId="{49CB868E-82D0-45C1-97FC-2FE673CDE2A0}" srcOrd="1" destOrd="0" presId="urn:microsoft.com/office/officeart/2005/8/layout/hierarchy1"/>
    <dgm:cxn modelId="{16922A98-DA2C-41EA-8398-8F59000AB59E}" type="presParOf" srcId="{49CB868E-82D0-45C1-97FC-2FE673CDE2A0}" destId="{F1177A92-979E-46C2-A07E-9E8D99E59D4E}" srcOrd="0" destOrd="0" presId="urn:microsoft.com/office/officeart/2005/8/layout/hierarchy1"/>
    <dgm:cxn modelId="{3F8467F2-4B08-4EDB-AF70-19A524670C47}" type="presParOf" srcId="{F1177A92-979E-46C2-A07E-9E8D99E59D4E}" destId="{E2C3797C-1730-4483-ABFB-BFF979D43BD9}" srcOrd="0" destOrd="0" presId="urn:microsoft.com/office/officeart/2005/8/layout/hierarchy1"/>
    <dgm:cxn modelId="{E6EDC087-F8FC-4EEE-8860-C0A8C81820C8}" type="presParOf" srcId="{F1177A92-979E-46C2-A07E-9E8D99E59D4E}" destId="{C19D3827-C6E2-4C13-8230-95D792EDEE23}" srcOrd="1" destOrd="0" presId="urn:microsoft.com/office/officeart/2005/8/layout/hierarchy1"/>
    <dgm:cxn modelId="{26FFD137-BA39-44F2-8E1D-E25B709F54B0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 custLinFactNeighborX="-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CFF821A4-2862-48E7-BA78-F8FAE00463E4}" type="pres">
      <dgm:prSet presAssocID="{0E657BE4-C4DB-45E7-B5A3-A0F87E7710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0" presStyleCnt="2"/>
      <dgm:spPr/>
    </dgm:pt>
    <dgm:pt modelId="{65C10CEA-4F74-4852-A3EA-3306FBAD91CC}" type="pres">
      <dgm:prSet presAssocID="{C3BFBA75-309F-4EFE-B5F0-416492C40B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1" presStyleCnt="2"/>
      <dgm:spPr/>
    </dgm:pt>
    <dgm:pt modelId="{C19D3827-C6E2-4C13-8230-95D792EDEE23}" type="pres">
      <dgm:prSet presAssocID="{2D7EDC54-F151-4886-AAE1-1D7FCCE02F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0290408A-0230-4693-802E-0569A2DE07BD}" type="presOf" srcId="{2EA04724-736F-4971-B6F8-7F0DAD7D9742}" destId="{FD3E37CB-6E3D-40DB-B14E-7DA7CA2FD816}" srcOrd="0" destOrd="0" presId="urn:microsoft.com/office/officeart/2005/8/layout/hierarchy1"/>
    <dgm:cxn modelId="{DDA5CCAE-0CC7-4F43-B48C-0E5C225D2630}" srcId="{2EA04724-736F-4971-B6F8-7F0DAD7D9742}" destId="{2D7EDC54-F151-4886-AAE1-1D7FCCE02FF7}" srcOrd="1" destOrd="0" parTransId="{A479ACDA-9073-48E2-8219-2AA23DBAF73F}" sibTransId="{581FC271-9C2D-4EBE-89BB-4F206FD6F611}"/>
    <dgm:cxn modelId="{A1AAD03C-779C-49C7-AE95-A7E0706195E3}" type="presOf" srcId="{71B8A144-9F04-4D7D-B816-536D651B2E3A}" destId="{501E3C48-F5FA-4570-92EC-94217C7D18F9}" srcOrd="0" destOrd="0" presId="urn:microsoft.com/office/officeart/2005/8/layout/hierarchy1"/>
    <dgm:cxn modelId="{460E30F1-A9D9-45FF-9172-64C6EF66DEFF}" type="presOf" srcId="{2D7EDC54-F151-4886-AAE1-1D7FCCE02FF7}" destId="{C19D3827-C6E2-4C13-8230-95D792EDEE23}" srcOrd="0" destOrd="0" presId="urn:microsoft.com/office/officeart/2005/8/layout/hierarchy1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2304D018-EE73-4FAC-92ED-A1D4440A1B89}" type="presOf" srcId="{C3BFBA75-309F-4EFE-B5F0-416492C40B81}" destId="{65C10CEA-4F74-4852-A3EA-3306FBAD91CC}" srcOrd="0" destOrd="0" presId="urn:microsoft.com/office/officeart/2005/8/layout/hierarchy1"/>
    <dgm:cxn modelId="{DFA6FD48-D38B-4B72-A5D3-AD846AAA584A}" type="presOf" srcId="{A479ACDA-9073-48E2-8219-2AA23DBAF73F}" destId="{6741C7E2-528E-46B6-A98F-A095A2CF24EE}" srcOrd="0" destOrd="0" presId="urn:microsoft.com/office/officeart/2005/8/layout/hierarchy1"/>
    <dgm:cxn modelId="{2FE6D66F-8920-4ABD-8273-30A01A40F201}" type="presOf" srcId="{0E657BE4-C4DB-45E7-B5A3-A0F87E771020}" destId="{CFF821A4-2862-48E7-BA78-F8FAE00463E4}" srcOrd="0" destOrd="0" presId="urn:microsoft.com/office/officeart/2005/8/layout/hierarchy1"/>
    <dgm:cxn modelId="{57B6A758-08F6-46E9-9A09-95D85A102792}" srcId="{2EA04724-736F-4971-B6F8-7F0DAD7D9742}" destId="{C3BFBA75-309F-4EFE-B5F0-416492C40B81}" srcOrd="0" destOrd="0" parTransId="{0E657BE4-C4DB-45E7-B5A3-A0F87E771020}" sibTransId="{31C9FEE3-CC10-48BC-AB76-4C7A209ADECC}"/>
    <dgm:cxn modelId="{71802A67-9F33-417F-B509-956609FED22D}" type="presParOf" srcId="{501E3C48-F5FA-4570-92EC-94217C7D18F9}" destId="{EE5BC0C4-5891-4CA3-8F2C-191412718F57}" srcOrd="0" destOrd="0" presId="urn:microsoft.com/office/officeart/2005/8/layout/hierarchy1"/>
    <dgm:cxn modelId="{48AE4A1B-8CD4-4879-8C73-A5762003B1A4}" type="presParOf" srcId="{EE5BC0C4-5891-4CA3-8F2C-191412718F57}" destId="{74BA7D0B-64E2-400C-9BBA-372652EBD720}" srcOrd="0" destOrd="0" presId="urn:microsoft.com/office/officeart/2005/8/layout/hierarchy1"/>
    <dgm:cxn modelId="{62EF349C-7A18-41EB-A6F1-92293EC9677F}" type="presParOf" srcId="{74BA7D0B-64E2-400C-9BBA-372652EBD720}" destId="{C956B85F-AD78-449F-A1FF-55488433AB84}" srcOrd="0" destOrd="0" presId="urn:microsoft.com/office/officeart/2005/8/layout/hierarchy1"/>
    <dgm:cxn modelId="{55B1D980-B71A-4A41-98B4-A3D815824AF9}" type="presParOf" srcId="{74BA7D0B-64E2-400C-9BBA-372652EBD720}" destId="{FD3E37CB-6E3D-40DB-B14E-7DA7CA2FD816}" srcOrd="1" destOrd="0" presId="urn:microsoft.com/office/officeart/2005/8/layout/hierarchy1"/>
    <dgm:cxn modelId="{3D133E5C-61B5-4876-A142-B3E4B7EA950E}" type="presParOf" srcId="{EE5BC0C4-5891-4CA3-8F2C-191412718F57}" destId="{8F35724D-A9B5-4473-B0B2-DB077A052B9B}" srcOrd="1" destOrd="0" presId="urn:microsoft.com/office/officeart/2005/8/layout/hierarchy1"/>
    <dgm:cxn modelId="{3A429CD5-74A5-441A-9189-B8949530AD3B}" type="presParOf" srcId="{8F35724D-A9B5-4473-B0B2-DB077A052B9B}" destId="{CFF821A4-2862-48E7-BA78-F8FAE00463E4}" srcOrd="0" destOrd="0" presId="urn:microsoft.com/office/officeart/2005/8/layout/hierarchy1"/>
    <dgm:cxn modelId="{44E65705-C7B1-422E-B2FA-B39CDE67EA08}" type="presParOf" srcId="{8F35724D-A9B5-4473-B0B2-DB077A052B9B}" destId="{75F5D851-BC1A-4508-9633-769AA98E0FF8}" srcOrd="1" destOrd="0" presId="urn:microsoft.com/office/officeart/2005/8/layout/hierarchy1"/>
    <dgm:cxn modelId="{C291E0C6-A700-4D84-85F1-D24A1188D18A}" type="presParOf" srcId="{75F5D851-BC1A-4508-9633-769AA98E0FF8}" destId="{B0237ABE-7A6A-4A64-AEAE-DFD9126FE155}" srcOrd="0" destOrd="0" presId="urn:microsoft.com/office/officeart/2005/8/layout/hierarchy1"/>
    <dgm:cxn modelId="{F710C4B9-376B-4EE6-8062-CA6BBFBD3313}" type="presParOf" srcId="{B0237ABE-7A6A-4A64-AEAE-DFD9126FE155}" destId="{36CDC196-16AC-41E4-A191-2BE19925718B}" srcOrd="0" destOrd="0" presId="urn:microsoft.com/office/officeart/2005/8/layout/hierarchy1"/>
    <dgm:cxn modelId="{2FB51FC6-A8C8-4397-B55A-9E1B135E1D10}" type="presParOf" srcId="{B0237ABE-7A6A-4A64-AEAE-DFD9126FE155}" destId="{65C10CEA-4F74-4852-A3EA-3306FBAD91CC}" srcOrd="1" destOrd="0" presId="urn:microsoft.com/office/officeart/2005/8/layout/hierarchy1"/>
    <dgm:cxn modelId="{64735A6C-8A0B-4718-A50A-4521712D36F2}" type="presParOf" srcId="{75F5D851-BC1A-4508-9633-769AA98E0FF8}" destId="{3DD2CD94-7203-4060-AACD-626C4B395717}" srcOrd="1" destOrd="0" presId="urn:microsoft.com/office/officeart/2005/8/layout/hierarchy1"/>
    <dgm:cxn modelId="{53AAE98B-42C0-4FE0-99F2-603AA594BC10}" type="presParOf" srcId="{8F35724D-A9B5-4473-B0B2-DB077A052B9B}" destId="{6741C7E2-528E-46B6-A98F-A095A2CF24EE}" srcOrd="2" destOrd="0" presId="urn:microsoft.com/office/officeart/2005/8/layout/hierarchy1"/>
    <dgm:cxn modelId="{6F32F097-3AA1-4386-82E4-DDD2602FFAD7}" type="presParOf" srcId="{8F35724D-A9B5-4473-B0B2-DB077A052B9B}" destId="{49CB868E-82D0-45C1-97FC-2FE673CDE2A0}" srcOrd="3" destOrd="0" presId="urn:microsoft.com/office/officeart/2005/8/layout/hierarchy1"/>
    <dgm:cxn modelId="{CF464E05-D524-4024-9FDC-9ADDB8F0E96B}" type="presParOf" srcId="{49CB868E-82D0-45C1-97FC-2FE673CDE2A0}" destId="{F1177A92-979E-46C2-A07E-9E8D99E59D4E}" srcOrd="0" destOrd="0" presId="urn:microsoft.com/office/officeart/2005/8/layout/hierarchy1"/>
    <dgm:cxn modelId="{5DB34977-81BB-48D7-B0C3-0F0867AD32DA}" type="presParOf" srcId="{F1177A92-979E-46C2-A07E-9E8D99E59D4E}" destId="{E2C3797C-1730-4483-ABFB-BFF979D43BD9}" srcOrd="0" destOrd="0" presId="urn:microsoft.com/office/officeart/2005/8/layout/hierarchy1"/>
    <dgm:cxn modelId="{D2027ED9-1B1E-4E78-BA14-014D1B21621D}" type="presParOf" srcId="{F1177A92-979E-46C2-A07E-9E8D99E59D4E}" destId="{C19D3827-C6E2-4C13-8230-95D792EDEE23}" srcOrd="1" destOrd="0" presId="urn:microsoft.com/office/officeart/2005/8/layout/hierarchy1"/>
    <dgm:cxn modelId="{B53EDE92-BF45-46D2-A540-2B10CAB2D6D5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Совокупность налогов в России</a:t>
          </a:r>
          <a:endParaRPr lang="ru-RU" sz="20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субъектов РФ)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Местные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муниципальных образований)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4059E9F6-3DE2-418E-847D-6691B2F351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всей территории РФ)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47DC9EA-12E2-4F70-A578-644B83D341DA}" type="sibTrans" cxnId="{213ECBFE-AACB-4DE8-A231-B2AF87727D73}">
      <dgm:prSet/>
      <dgm:spPr/>
      <dgm:t>
        <a:bodyPr/>
        <a:lstStyle/>
        <a:p>
          <a:endParaRPr lang="ru-RU"/>
        </a:p>
      </dgm:t>
    </dgm:pt>
    <dgm:pt modelId="{D5775439-77C4-4FF1-ADB6-4BCCABAF3E9E}" type="parTrans" cxnId="{213ECBFE-AACB-4DE8-A231-B2AF87727D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E8A19225-8375-4BE5-8405-D0D892C6CB63}" type="pres">
      <dgm:prSet presAssocID="{D5775439-77C4-4FF1-ADB6-4BCCABAF3E9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0BB13F7-6DF6-49D5-BFF1-DE3C1E31F945}" type="pres">
      <dgm:prSet presAssocID="{4059E9F6-3DE2-418E-847D-6691B2F35119}" presName="hierRoot2" presStyleCnt="0"/>
      <dgm:spPr/>
    </dgm:pt>
    <dgm:pt modelId="{B3066F42-6166-40E6-B332-A6B6FA8B5BB9}" type="pres">
      <dgm:prSet presAssocID="{4059E9F6-3DE2-418E-847D-6691B2F35119}" presName="composite2" presStyleCnt="0"/>
      <dgm:spPr/>
    </dgm:pt>
    <dgm:pt modelId="{794416BF-EAC6-49EA-AA8A-03E9C3959C26}" type="pres">
      <dgm:prSet presAssocID="{4059E9F6-3DE2-418E-847D-6691B2F35119}" presName="background2" presStyleLbl="node2" presStyleIdx="0" presStyleCnt="3"/>
      <dgm:spPr/>
    </dgm:pt>
    <dgm:pt modelId="{542047A7-B80E-46DC-B34B-E892DE5B5506}" type="pres">
      <dgm:prSet presAssocID="{4059E9F6-3DE2-418E-847D-6691B2F3511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A1C21-872D-4AB2-BF69-74E3A5C4EDB7}" type="pres">
      <dgm:prSet presAssocID="{4059E9F6-3DE2-418E-847D-6691B2F35119}" presName="hierChild3" presStyleCnt="0"/>
      <dgm:spPr/>
    </dgm:pt>
    <dgm:pt modelId="{CFF821A4-2862-48E7-BA78-F8FAE00463E4}" type="pres">
      <dgm:prSet presAssocID="{0E657BE4-C4DB-45E7-B5A3-A0F87E77102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1" presStyleCnt="3"/>
      <dgm:spPr/>
    </dgm:pt>
    <dgm:pt modelId="{65C10CEA-4F74-4852-A3EA-3306FBAD91CC}" type="pres">
      <dgm:prSet presAssocID="{C3BFBA75-309F-4EFE-B5F0-416492C40B8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2" presStyleCnt="3"/>
      <dgm:spPr/>
    </dgm:pt>
    <dgm:pt modelId="{C19D3827-C6E2-4C13-8230-95D792EDEE23}" type="pres">
      <dgm:prSet presAssocID="{2D7EDC54-F151-4886-AAE1-1D7FCCE02FF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88C6E652-3D91-4E78-8348-F9AE4900D159}" type="presOf" srcId="{71B8A144-9F04-4D7D-B816-536D651B2E3A}" destId="{501E3C48-F5FA-4570-92EC-94217C7D18F9}" srcOrd="0" destOrd="0" presId="urn:microsoft.com/office/officeart/2005/8/layout/hierarchy1"/>
    <dgm:cxn modelId="{2CF9101E-0854-437B-831F-80818542B86F}" type="presOf" srcId="{C3BFBA75-309F-4EFE-B5F0-416492C40B81}" destId="{65C10CEA-4F74-4852-A3EA-3306FBAD91CC}" srcOrd="0" destOrd="0" presId="urn:microsoft.com/office/officeart/2005/8/layout/hierarchy1"/>
    <dgm:cxn modelId="{99F7A6BF-47EB-4785-83C8-9C23087E8001}" type="presOf" srcId="{D5775439-77C4-4FF1-ADB6-4BCCABAF3E9E}" destId="{E8A19225-8375-4BE5-8405-D0D892C6CB63}" srcOrd="0" destOrd="0" presId="urn:microsoft.com/office/officeart/2005/8/layout/hierarchy1"/>
    <dgm:cxn modelId="{795C4C5C-DD0A-43F7-850A-0BC82B8B2AFA}" type="presOf" srcId="{A479ACDA-9073-48E2-8219-2AA23DBAF73F}" destId="{6741C7E2-528E-46B6-A98F-A095A2CF24EE}" srcOrd="0" destOrd="0" presId="urn:microsoft.com/office/officeart/2005/8/layout/hierarchy1"/>
    <dgm:cxn modelId="{422F5208-582B-48D9-82FC-1024AB713618}" type="presOf" srcId="{0E657BE4-C4DB-45E7-B5A3-A0F87E771020}" destId="{CFF821A4-2862-48E7-BA78-F8FAE00463E4}" srcOrd="0" destOrd="0" presId="urn:microsoft.com/office/officeart/2005/8/layout/hierarchy1"/>
    <dgm:cxn modelId="{DDA5CCAE-0CC7-4F43-B48C-0E5C225D2630}" srcId="{2EA04724-736F-4971-B6F8-7F0DAD7D9742}" destId="{2D7EDC54-F151-4886-AAE1-1D7FCCE02FF7}" srcOrd="2" destOrd="0" parTransId="{A479ACDA-9073-48E2-8219-2AA23DBAF73F}" sibTransId="{581FC271-9C2D-4EBE-89BB-4F206FD6F611}"/>
    <dgm:cxn modelId="{829F1A4B-F866-4D8B-9BA4-EB934877AD4A}" type="presOf" srcId="{2EA04724-736F-4971-B6F8-7F0DAD7D9742}" destId="{FD3E37CB-6E3D-40DB-B14E-7DA7CA2FD816}" srcOrd="0" destOrd="0" presId="urn:microsoft.com/office/officeart/2005/8/layout/hierarchy1"/>
    <dgm:cxn modelId="{D9364BF8-28E5-4E17-B6BC-91C4D864D43D}" type="presOf" srcId="{4059E9F6-3DE2-418E-847D-6691B2F35119}" destId="{542047A7-B80E-46DC-B34B-E892DE5B5506}" srcOrd="0" destOrd="0" presId="urn:microsoft.com/office/officeart/2005/8/layout/hierarchy1"/>
    <dgm:cxn modelId="{57B6A758-08F6-46E9-9A09-95D85A102792}" srcId="{2EA04724-736F-4971-B6F8-7F0DAD7D9742}" destId="{C3BFBA75-309F-4EFE-B5F0-416492C40B81}" srcOrd="1" destOrd="0" parTransId="{0E657BE4-C4DB-45E7-B5A3-A0F87E771020}" sibTransId="{31C9FEE3-CC10-48BC-AB76-4C7A209ADECC}"/>
    <dgm:cxn modelId="{213ECBFE-AACB-4DE8-A231-B2AF87727D73}" srcId="{2EA04724-736F-4971-B6F8-7F0DAD7D9742}" destId="{4059E9F6-3DE2-418E-847D-6691B2F35119}" srcOrd="0" destOrd="0" parTransId="{D5775439-77C4-4FF1-ADB6-4BCCABAF3E9E}" sibTransId="{647DC9EA-12E2-4F70-A578-644B83D341DA}"/>
    <dgm:cxn modelId="{C4B12780-23A5-4035-9920-867D9DFE2EE4}" type="presOf" srcId="{2D7EDC54-F151-4886-AAE1-1D7FCCE02FF7}" destId="{C19D3827-C6E2-4C13-8230-95D792EDEE23}" srcOrd="0" destOrd="0" presId="urn:microsoft.com/office/officeart/2005/8/layout/hierarchy1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835F9657-69DD-42B2-B04C-52CA20718CD8}" type="presParOf" srcId="{501E3C48-F5FA-4570-92EC-94217C7D18F9}" destId="{EE5BC0C4-5891-4CA3-8F2C-191412718F57}" srcOrd="0" destOrd="0" presId="urn:microsoft.com/office/officeart/2005/8/layout/hierarchy1"/>
    <dgm:cxn modelId="{D962D2A1-4F3A-4B0B-9B23-41E52971628F}" type="presParOf" srcId="{EE5BC0C4-5891-4CA3-8F2C-191412718F57}" destId="{74BA7D0B-64E2-400C-9BBA-372652EBD720}" srcOrd="0" destOrd="0" presId="urn:microsoft.com/office/officeart/2005/8/layout/hierarchy1"/>
    <dgm:cxn modelId="{E52E3DCB-B9C9-4E5C-8241-7441C70E2658}" type="presParOf" srcId="{74BA7D0B-64E2-400C-9BBA-372652EBD720}" destId="{C956B85F-AD78-449F-A1FF-55488433AB84}" srcOrd="0" destOrd="0" presId="urn:microsoft.com/office/officeart/2005/8/layout/hierarchy1"/>
    <dgm:cxn modelId="{E2259EED-42EF-4C23-9F15-8EC7751EE8C1}" type="presParOf" srcId="{74BA7D0B-64E2-400C-9BBA-372652EBD720}" destId="{FD3E37CB-6E3D-40DB-B14E-7DA7CA2FD816}" srcOrd="1" destOrd="0" presId="urn:microsoft.com/office/officeart/2005/8/layout/hierarchy1"/>
    <dgm:cxn modelId="{A98F6609-A25D-475C-AE04-4F65E6DD99E1}" type="presParOf" srcId="{EE5BC0C4-5891-4CA3-8F2C-191412718F57}" destId="{8F35724D-A9B5-4473-B0B2-DB077A052B9B}" srcOrd="1" destOrd="0" presId="urn:microsoft.com/office/officeart/2005/8/layout/hierarchy1"/>
    <dgm:cxn modelId="{54B6D6F6-5431-4402-BEF6-0349F474C0F3}" type="presParOf" srcId="{8F35724D-A9B5-4473-B0B2-DB077A052B9B}" destId="{E8A19225-8375-4BE5-8405-D0D892C6CB63}" srcOrd="0" destOrd="0" presId="urn:microsoft.com/office/officeart/2005/8/layout/hierarchy1"/>
    <dgm:cxn modelId="{2C7A3685-80A0-4966-8AF0-27EFF96B6B83}" type="presParOf" srcId="{8F35724D-A9B5-4473-B0B2-DB077A052B9B}" destId="{B0BB13F7-6DF6-49D5-BFF1-DE3C1E31F945}" srcOrd="1" destOrd="0" presId="urn:microsoft.com/office/officeart/2005/8/layout/hierarchy1"/>
    <dgm:cxn modelId="{8A703983-9E07-4505-961F-B9F85C612AE0}" type="presParOf" srcId="{B0BB13F7-6DF6-49D5-BFF1-DE3C1E31F945}" destId="{B3066F42-6166-40E6-B332-A6B6FA8B5BB9}" srcOrd="0" destOrd="0" presId="urn:microsoft.com/office/officeart/2005/8/layout/hierarchy1"/>
    <dgm:cxn modelId="{687049F4-C27B-4EE5-922C-6F994BBDB6EE}" type="presParOf" srcId="{B3066F42-6166-40E6-B332-A6B6FA8B5BB9}" destId="{794416BF-EAC6-49EA-AA8A-03E9C3959C26}" srcOrd="0" destOrd="0" presId="urn:microsoft.com/office/officeart/2005/8/layout/hierarchy1"/>
    <dgm:cxn modelId="{6C48BDB3-E98D-4B04-BEF4-BFB009A8242B}" type="presParOf" srcId="{B3066F42-6166-40E6-B332-A6B6FA8B5BB9}" destId="{542047A7-B80E-46DC-B34B-E892DE5B5506}" srcOrd="1" destOrd="0" presId="urn:microsoft.com/office/officeart/2005/8/layout/hierarchy1"/>
    <dgm:cxn modelId="{63058649-CCE3-4A2C-B21C-D4EF598B9EBE}" type="presParOf" srcId="{B0BB13F7-6DF6-49D5-BFF1-DE3C1E31F945}" destId="{A4AA1C21-872D-4AB2-BF69-74E3A5C4EDB7}" srcOrd="1" destOrd="0" presId="urn:microsoft.com/office/officeart/2005/8/layout/hierarchy1"/>
    <dgm:cxn modelId="{0248546C-9360-4B7D-8694-52E8CFA91B7A}" type="presParOf" srcId="{8F35724D-A9B5-4473-B0B2-DB077A052B9B}" destId="{CFF821A4-2862-48E7-BA78-F8FAE00463E4}" srcOrd="2" destOrd="0" presId="urn:microsoft.com/office/officeart/2005/8/layout/hierarchy1"/>
    <dgm:cxn modelId="{D4DB328D-B334-421F-A367-B446641043C2}" type="presParOf" srcId="{8F35724D-A9B5-4473-B0B2-DB077A052B9B}" destId="{75F5D851-BC1A-4508-9633-769AA98E0FF8}" srcOrd="3" destOrd="0" presId="urn:microsoft.com/office/officeart/2005/8/layout/hierarchy1"/>
    <dgm:cxn modelId="{AA81BA1F-1D40-4570-A1F8-F2073D788FEC}" type="presParOf" srcId="{75F5D851-BC1A-4508-9633-769AA98E0FF8}" destId="{B0237ABE-7A6A-4A64-AEAE-DFD9126FE155}" srcOrd="0" destOrd="0" presId="urn:microsoft.com/office/officeart/2005/8/layout/hierarchy1"/>
    <dgm:cxn modelId="{9A743477-38C5-4464-A44E-C1A888A4B75A}" type="presParOf" srcId="{B0237ABE-7A6A-4A64-AEAE-DFD9126FE155}" destId="{36CDC196-16AC-41E4-A191-2BE19925718B}" srcOrd="0" destOrd="0" presId="urn:microsoft.com/office/officeart/2005/8/layout/hierarchy1"/>
    <dgm:cxn modelId="{A91DB4A5-701B-4B39-8AD4-B084B2177C17}" type="presParOf" srcId="{B0237ABE-7A6A-4A64-AEAE-DFD9126FE155}" destId="{65C10CEA-4F74-4852-A3EA-3306FBAD91CC}" srcOrd="1" destOrd="0" presId="urn:microsoft.com/office/officeart/2005/8/layout/hierarchy1"/>
    <dgm:cxn modelId="{4CFB7005-FC83-4F15-A828-0E7556FA36FA}" type="presParOf" srcId="{75F5D851-BC1A-4508-9633-769AA98E0FF8}" destId="{3DD2CD94-7203-4060-AACD-626C4B395717}" srcOrd="1" destOrd="0" presId="urn:microsoft.com/office/officeart/2005/8/layout/hierarchy1"/>
    <dgm:cxn modelId="{C65A1C79-4C7B-42C2-B814-3E56B3E8EE87}" type="presParOf" srcId="{8F35724D-A9B5-4473-B0B2-DB077A052B9B}" destId="{6741C7E2-528E-46B6-A98F-A095A2CF24EE}" srcOrd="4" destOrd="0" presId="urn:microsoft.com/office/officeart/2005/8/layout/hierarchy1"/>
    <dgm:cxn modelId="{3DA0315A-FADA-499E-B9C9-D9404036DE54}" type="presParOf" srcId="{8F35724D-A9B5-4473-B0B2-DB077A052B9B}" destId="{49CB868E-82D0-45C1-97FC-2FE673CDE2A0}" srcOrd="5" destOrd="0" presId="urn:microsoft.com/office/officeart/2005/8/layout/hierarchy1"/>
    <dgm:cxn modelId="{40159742-7F3F-4025-A0AC-61DAD89B984C}" type="presParOf" srcId="{49CB868E-82D0-45C1-97FC-2FE673CDE2A0}" destId="{F1177A92-979E-46C2-A07E-9E8D99E59D4E}" srcOrd="0" destOrd="0" presId="urn:microsoft.com/office/officeart/2005/8/layout/hierarchy1"/>
    <dgm:cxn modelId="{7895B9A0-B509-4DC7-9B05-6B8829A2FDBF}" type="presParOf" srcId="{F1177A92-979E-46C2-A07E-9E8D99E59D4E}" destId="{E2C3797C-1730-4483-ABFB-BFF979D43BD9}" srcOrd="0" destOrd="0" presId="urn:microsoft.com/office/officeart/2005/8/layout/hierarchy1"/>
    <dgm:cxn modelId="{40E64B16-72EF-41EF-B1B3-1BCF53E770D2}" type="presParOf" srcId="{F1177A92-979E-46C2-A07E-9E8D99E59D4E}" destId="{C19D3827-C6E2-4C13-8230-95D792EDEE23}" srcOrd="1" destOrd="0" presId="urn:microsoft.com/office/officeart/2005/8/layout/hierarchy1"/>
    <dgm:cxn modelId="{DBA5347C-BED7-4350-A16C-31BFD9D8E304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7D844-18B3-45B6-9A03-4EF350EBE931}">
      <dsp:nvSpPr>
        <dsp:cNvPr id="0" name=""/>
        <dsp:cNvSpPr/>
      </dsp:nvSpPr>
      <dsp:spPr>
        <a:xfrm rot="16200000">
          <a:off x="344667" y="-344667"/>
          <a:ext cx="3060340" cy="3749675"/>
        </a:xfrm>
        <a:prstGeom prst="round1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5AC4D-4D37-42E4-A967-6C5E8C796740}">
      <dsp:nvSpPr>
        <dsp:cNvPr id="0" name=""/>
        <dsp:cNvSpPr/>
      </dsp:nvSpPr>
      <dsp:spPr>
        <a:xfrm>
          <a:off x="3749675" y="0"/>
          <a:ext cx="3749675" cy="3060340"/>
        </a:xfrm>
        <a:prstGeom prst="round1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544B8-6F38-427D-9BF3-BB70FE535F1A}">
      <dsp:nvSpPr>
        <dsp:cNvPr id="0" name=""/>
        <dsp:cNvSpPr/>
      </dsp:nvSpPr>
      <dsp:spPr>
        <a:xfrm rot="10800000">
          <a:off x="0" y="3060340"/>
          <a:ext cx="3749675" cy="3060340"/>
        </a:xfrm>
        <a:prstGeom prst="round1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06F86-405E-4A6F-8328-724CD9291D6F}">
      <dsp:nvSpPr>
        <dsp:cNvPr id="0" name=""/>
        <dsp:cNvSpPr/>
      </dsp:nvSpPr>
      <dsp:spPr>
        <a:xfrm rot="5400000">
          <a:off x="4094342" y="2715672"/>
          <a:ext cx="3060340" cy="3749675"/>
        </a:xfrm>
        <a:prstGeom prst="round1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720F6-FB34-4F86-B3E0-38A11F8CF231}">
      <dsp:nvSpPr>
        <dsp:cNvPr id="0" name=""/>
        <dsp:cNvSpPr/>
      </dsp:nvSpPr>
      <dsp:spPr>
        <a:xfrm>
          <a:off x="2624772" y="2295254"/>
          <a:ext cx="2249805" cy="1530170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imes New Roman" pitchFamily="18" charset="0"/>
            </a:rPr>
            <a:t>Элементы</a:t>
          </a: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налога</a:t>
          </a:r>
        </a:p>
      </dsp:txBody>
      <dsp:txXfrm>
        <a:off x="2624772" y="2295254"/>
        <a:ext cx="2249805" cy="15301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7D844-18B3-45B6-9A03-4EF350EBE931}">
      <dsp:nvSpPr>
        <dsp:cNvPr id="0" name=""/>
        <dsp:cNvSpPr/>
      </dsp:nvSpPr>
      <dsp:spPr>
        <a:xfrm rot="16200000">
          <a:off x="344667" y="-344667"/>
          <a:ext cx="3060340" cy="374967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Субъект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Лицо, которое по закону обязано платить налог – налогоплательщик (юридическое или физическое лицо).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727209" y="-727209"/>
        <a:ext cx="2295255" cy="3749675"/>
      </dsp:txXfrm>
    </dsp:sp>
    <dsp:sp modelId="{E385AC4D-4D37-42E4-A967-6C5E8C796740}">
      <dsp:nvSpPr>
        <dsp:cNvPr id="0" name=""/>
        <dsp:cNvSpPr/>
      </dsp:nvSpPr>
      <dsp:spPr>
        <a:xfrm>
          <a:off x="3749675" y="0"/>
          <a:ext cx="3749675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 или имущество, подлежащие налогообложению.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749675" y="0"/>
        <a:ext cx="3749675" cy="2295255"/>
      </dsp:txXfrm>
    </dsp:sp>
    <dsp:sp modelId="{617544B8-6F38-427D-9BF3-BB70FE535F1A}">
      <dsp:nvSpPr>
        <dsp:cNvPr id="0" name=""/>
        <dsp:cNvSpPr/>
      </dsp:nvSpPr>
      <dsp:spPr>
        <a:xfrm rot="10800000">
          <a:off x="0" y="3060340"/>
          <a:ext cx="3749675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Источник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Доход, из которого оплачивается налог (заработная плата, прибыль предприятия, проценты по вкладам и т. д.).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0800000">
        <a:off x="0" y="3825424"/>
        <a:ext cx="3749675" cy="2295255"/>
      </dsp:txXfrm>
    </dsp:sp>
    <dsp:sp modelId="{12E06F86-405E-4A6F-8328-724CD9291D6F}">
      <dsp:nvSpPr>
        <dsp:cNvPr id="0" name=""/>
        <dsp:cNvSpPr/>
      </dsp:nvSpPr>
      <dsp:spPr>
        <a:xfrm rot="5400000">
          <a:off x="4094342" y="2715672"/>
          <a:ext cx="3060340" cy="374967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Величина начислений на единицу объекта налога (рубль дохода, гектар земли и т. д.).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5400000">
        <a:off x="4476884" y="3098214"/>
        <a:ext cx="2295255" cy="3749675"/>
      </dsp:txXfrm>
    </dsp:sp>
    <dsp:sp modelId="{A82720F6-FB34-4F86-B3E0-38A11F8CF231}">
      <dsp:nvSpPr>
        <dsp:cNvPr id="0" name=""/>
        <dsp:cNvSpPr/>
      </dsp:nvSpPr>
      <dsp:spPr>
        <a:xfrm>
          <a:off x="2624772" y="2295254"/>
          <a:ext cx="2249805" cy="153017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Элементы налога</a:t>
          </a:r>
        </a:p>
      </dsp:txBody>
      <dsp:txXfrm>
        <a:off x="2624772" y="2295254"/>
        <a:ext cx="2249805" cy="15301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9E27-1CD3-400D-B06D-EE308B6ABB27}">
      <dsp:nvSpPr>
        <dsp:cNvPr id="0" name=""/>
        <dsp:cNvSpPr/>
      </dsp:nvSpPr>
      <dsp:spPr>
        <a:xfrm>
          <a:off x="0" y="3613665"/>
          <a:ext cx="7499350" cy="11860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Прогрессивный налог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3613665"/>
        <a:ext cx="7499350" cy="640486"/>
      </dsp:txXfrm>
    </dsp:sp>
    <dsp:sp modelId="{20969E4E-EEBD-452A-A3D4-1DCB93C50E09}">
      <dsp:nvSpPr>
        <dsp:cNvPr id="0" name=""/>
        <dsp:cNvSpPr/>
      </dsp:nvSpPr>
      <dsp:spPr>
        <a:xfrm>
          <a:off x="0" y="4230430"/>
          <a:ext cx="7499350" cy="5455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повышается по мере роста получаемых доходов.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4230430"/>
        <a:ext cx="7499350" cy="545599"/>
      </dsp:txXfrm>
    </dsp:sp>
    <dsp:sp modelId="{DB871664-BE69-4D6C-BDD7-7EC2738DF9EF}">
      <dsp:nvSpPr>
        <dsp:cNvPr id="0" name=""/>
        <dsp:cNvSpPr/>
      </dsp:nvSpPr>
      <dsp:spPr>
        <a:xfrm rot="10800000">
          <a:off x="0" y="1807257"/>
          <a:ext cx="7499350" cy="1824199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Регрессивный налог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1807257"/>
        <a:ext cx="7499350" cy="640294"/>
      </dsp:txXfrm>
    </dsp:sp>
    <dsp:sp modelId="{023108CA-C5BC-48EE-93F7-5B113DCF9F96}">
      <dsp:nvSpPr>
        <dsp:cNvPr id="0" name=""/>
        <dsp:cNvSpPr/>
      </dsp:nvSpPr>
      <dsp:spPr>
        <a:xfrm>
          <a:off x="0" y="2447551"/>
          <a:ext cx="7499350" cy="5454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снижается по мере роста суммы получаемых доходов.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2447551"/>
        <a:ext cx="7499350" cy="545435"/>
      </dsp:txXfrm>
    </dsp:sp>
    <dsp:sp modelId="{D0C9FA7A-25D3-4532-B5E3-2CF24D24EA6D}">
      <dsp:nvSpPr>
        <dsp:cNvPr id="0" name=""/>
        <dsp:cNvSpPr/>
      </dsp:nvSpPr>
      <dsp:spPr>
        <a:xfrm rot="10800000">
          <a:off x="0" y="848"/>
          <a:ext cx="7499350" cy="1824199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Пропорциональный налог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848"/>
        <a:ext cx="7499350" cy="640294"/>
      </dsp:txXfrm>
    </dsp:sp>
    <dsp:sp modelId="{C2954CAE-2B07-4233-A02A-0965205DBC6F}">
      <dsp:nvSpPr>
        <dsp:cNvPr id="0" name=""/>
        <dsp:cNvSpPr/>
      </dsp:nvSpPr>
      <dsp:spPr>
        <a:xfrm>
          <a:off x="0" y="641142"/>
          <a:ext cx="7499350" cy="5454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 остаётся неизменной независимо от суммы получаемых доходов.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641142"/>
        <a:ext cx="7499350" cy="5454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12497" y="1627055"/>
          <a:ext cx="91440" cy="744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337"/>
              </a:lnTo>
              <a:lnTo>
                <a:pt x="62435" y="507337"/>
              </a:lnTo>
              <a:lnTo>
                <a:pt x="62435" y="7444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378318" y="1584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662740" y="271785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662740" y="271785"/>
        <a:ext cx="2559797" cy="1625471"/>
      </dsp:txXfrm>
    </dsp:sp>
    <dsp:sp modelId="{E2C3797C-1730-4483-ABFB-BFF979D43BD9}">
      <dsp:nvSpPr>
        <dsp:cNvPr id="0" name=""/>
        <dsp:cNvSpPr/>
      </dsp:nvSpPr>
      <dsp:spPr>
        <a:xfrm>
          <a:off x="2395033" y="2371530"/>
          <a:ext cx="2559797" cy="16254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2679455" y="2641731"/>
          <a:ext cx="2559797" cy="162547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2679455" y="2641731"/>
        <a:ext cx="2559797" cy="16254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59778" y="1627055"/>
          <a:ext cx="1579474" cy="74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37"/>
              </a:lnTo>
              <a:lnTo>
                <a:pt x="1579474" y="507337"/>
              </a:lnTo>
              <a:lnTo>
                <a:pt x="1579474" y="7444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2110611" y="1627055"/>
          <a:ext cx="1549166" cy="744474"/>
        </a:xfrm>
        <a:custGeom>
          <a:avLst/>
          <a:gdLst/>
          <a:ahLst/>
          <a:cxnLst/>
          <a:rect l="0" t="0" r="0" b="0"/>
          <a:pathLst>
            <a:path>
              <a:moveTo>
                <a:pt x="1549166" y="0"/>
              </a:moveTo>
              <a:lnTo>
                <a:pt x="1549166" y="507337"/>
              </a:lnTo>
              <a:lnTo>
                <a:pt x="0" y="507337"/>
              </a:lnTo>
              <a:lnTo>
                <a:pt x="0" y="7444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379879" y="1584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664301" y="271785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664301" y="271785"/>
        <a:ext cx="2559797" cy="1625471"/>
      </dsp:txXfrm>
    </dsp:sp>
    <dsp:sp modelId="{36CDC196-16AC-41E4-A191-2BE19925718B}">
      <dsp:nvSpPr>
        <dsp:cNvPr id="0" name=""/>
        <dsp:cNvSpPr/>
      </dsp:nvSpPr>
      <dsp:spPr>
        <a:xfrm>
          <a:off x="830713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1115135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115135" y="2641731"/>
        <a:ext cx="2559797" cy="1625471"/>
      </dsp:txXfrm>
    </dsp:sp>
    <dsp:sp modelId="{E2C3797C-1730-4483-ABFB-BFF979D43BD9}">
      <dsp:nvSpPr>
        <dsp:cNvPr id="0" name=""/>
        <dsp:cNvSpPr/>
      </dsp:nvSpPr>
      <dsp:spPr>
        <a:xfrm>
          <a:off x="3959354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4243776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sp:txBody>
      <dsp:txXfrm>
        <a:off x="4243776" y="2641731"/>
        <a:ext cx="2559797" cy="16254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97857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51"/>
              </a:lnTo>
              <a:lnTo>
                <a:pt x="2624286" y="425551"/>
              </a:lnTo>
              <a:lnTo>
                <a:pt x="2624286" y="62446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3652137" y="1708841"/>
          <a:ext cx="91440" cy="624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46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19225-8375-4BE5-8405-D0D892C6CB63}">
      <dsp:nvSpPr>
        <dsp:cNvPr id="0" name=""/>
        <dsp:cNvSpPr/>
      </dsp:nvSpPr>
      <dsp:spPr>
        <a:xfrm>
          <a:off x="1073571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2624286" y="0"/>
              </a:moveTo>
              <a:lnTo>
                <a:pt x="2624286" y="425551"/>
              </a:lnTo>
              <a:lnTo>
                <a:pt x="0" y="425551"/>
              </a:lnTo>
              <a:lnTo>
                <a:pt x="0" y="62446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624286" y="34540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862857" y="57204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Совокупность налогов в России</a:t>
          </a:r>
          <a:endParaRPr lang="ru-RU" sz="20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862857" y="572048"/>
        <a:ext cx="2147143" cy="1363435"/>
      </dsp:txXfrm>
    </dsp:sp>
    <dsp:sp modelId="{794416BF-EAC6-49EA-AA8A-03E9C3959C26}">
      <dsp:nvSpPr>
        <dsp:cNvPr id="0" name=""/>
        <dsp:cNvSpPr/>
      </dsp:nvSpPr>
      <dsp:spPr>
        <a:xfrm>
          <a:off x="0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47A7-B80E-46DC-B34B-E892DE5B5506}">
      <dsp:nvSpPr>
        <dsp:cNvPr id="0" name=""/>
        <dsp:cNvSpPr/>
      </dsp:nvSpPr>
      <dsp:spPr>
        <a:xfrm>
          <a:off x="238571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всей территории РФ)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8571" y="2559945"/>
        <a:ext cx="2147143" cy="1363435"/>
      </dsp:txXfrm>
    </dsp:sp>
    <dsp:sp modelId="{36CDC196-16AC-41E4-A191-2BE19925718B}">
      <dsp:nvSpPr>
        <dsp:cNvPr id="0" name=""/>
        <dsp:cNvSpPr/>
      </dsp:nvSpPr>
      <dsp:spPr>
        <a:xfrm>
          <a:off x="2624286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2862857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субъектов РФ)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62857" y="2559945"/>
        <a:ext cx="2147143" cy="1363435"/>
      </dsp:txXfrm>
    </dsp:sp>
    <dsp:sp modelId="{E2C3797C-1730-4483-ABFB-BFF979D43BD9}">
      <dsp:nvSpPr>
        <dsp:cNvPr id="0" name=""/>
        <dsp:cNvSpPr/>
      </dsp:nvSpPr>
      <dsp:spPr>
        <a:xfrm>
          <a:off x="5248572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5487143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Местные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муниципальных образований)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487143" y="2559945"/>
        <a:ext cx="2147143" cy="136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D25A-ECC5-4FC7-9746-B61D1CE8109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C6973-6A47-46B5-A425-F6C912B8BA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37B0D-1C7B-437C-A3F2-1204EC46FDA8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C41F-23F0-4597-9D50-2ED5216ED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8256"/>
            <a:ext cx="81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Тема урока:</a:t>
            </a:r>
            <a:r>
              <a:rPr lang="ru-RU" sz="4400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smtClean="0">
                <a:solidFill>
                  <a:schemeClr val="accent2"/>
                </a:solidFill>
              </a:rPr>
              <a:t>Налоги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149" name="Picture 5" descr="C:\Users\Azzy\Desktop\mycollages.pn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3275856" y="1772816"/>
            <a:ext cx="5040560" cy="2838916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44824"/>
            <a:ext cx="2088232" cy="26642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урока: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Раскрытие сущности и роли налогов в жизни человека, общества, государства.</a:t>
            </a:r>
            <a:endParaRPr kumimoji="0" lang="ru-RU" sz="2400" u="non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755576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12168" y="4248472"/>
            <a:ext cx="7740352" cy="2780928"/>
          </a:xfrm>
        </p:spPr>
        <p:txBody>
          <a:bodyPr>
            <a:normAutofit/>
          </a:bodyPr>
          <a:lstStyle/>
          <a:p>
            <a:pPr lvl="0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Обязательные платежи,          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виде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взимаемые  государством с   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надбавок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цене товара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доходов или имущества           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услуг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являются налогами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юридических и физических    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их потребителей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лиц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(налог на прибыль с            (Акцизные сборы, налог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фирм, налог на имущество,       с продаж,  НДС, таможенные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недвижимость, дарение,             пошлины, налог на экспорт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наследство, финансовые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операции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755576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Принципы налогообложения - …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9768"/>
            <a:ext cx="91440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Правила, которым следует руководствоваться при построении налоговой системы</a:t>
            </a:r>
            <a:endParaRPr lang="ru-RU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zzy\Desktop\877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040561" cy="3024336"/>
          </a:xfrm>
          <a:prstGeom prst="rect">
            <a:avLst/>
          </a:prstGeom>
          <a:noFill/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Принципы налогообложения - …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18336" y="1340768"/>
            <a:ext cx="749808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Всеобщность.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Охват налогами всех экономических субъектов, получающих доходы, независимо от организационно-правовой формы.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Легитимность.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налогов и порядок их взимания законодательно утверждены.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Справедливость.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Равенство налогов на доходы рыночных структур. Налоги должны быть равными для каждого уровня дохода.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Определённость и точность.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налогов, сроки, способ и порядок их начисления должны быть точно определены и понятны налогоплательщикам.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Удобство взимания для налогоплательщиков.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Каждый налог должен взиматься в то время и тем способом, при котором плательщику легче выполнить требования налогообложения.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Экономичность (эффективность).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Тяжесть налогообложения не должна подрывать возможность продолжения производства и лишать государство в последующем налоговых поступлений.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Обязательность.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Неизбежность осуществления платежа.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Стабильность.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видов налогов и их ставок во времени.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608"/>
            <a:ext cx="8882296" cy="1472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Функции налогов</a:t>
            </a:r>
            <a:endParaRPr lang="ru-RU" b="1" i="1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920092"/>
            <a:ext cx="7632848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Регулирующая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Изменяя налоговые ставки, условия налогообложения, вводя льготы и штрафы, органы власти создают условия, которые регулируют экономические процессы.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755576" y="2276872"/>
            <a:ext cx="7776864" cy="129614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Стимулирующая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помощью налогов государство поощряет такие экономические процессы, которые необходимы и выгодны обществу, и, наоборот, душит налогами такие, которые ему не нужны.</a:t>
            </a: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755576" y="3717032"/>
            <a:ext cx="7776864" cy="17281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Перераспределительная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Налоги фактически перераспределяют через госбюджет финансовые средства от налогоплательщиков к нуждающимся (пенсионерам, малообеспеченным семьям и 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Эта функция носит ярко выраженный социальный характер.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755576" y="5373216"/>
            <a:ext cx="7776864" cy="129614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Фискальная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Касается непосредственно интересов казны. Налоги покрывают расходы на содержание госаппарата, обороны и других структур, которые не имеют собственных источников доходов.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Налоговая система России, формирующаяся с 1992 г.,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принципам построения в основном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отражает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общераспространённые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мировой практике тенденции.</a:t>
            </a:r>
            <a:endParaRPr lang="ru-RU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zzy\Desktop\b19408e2a8cb042d0cc17b6c3af5dded.jp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-27384"/>
            <a:ext cx="9144000" cy="3112535"/>
          </a:xfrm>
          <a:prstGeom prst="rect">
            <a:avLst/>
          </a:prstGeom>
          <a:blipFill>
            <a:blip r:embed="rId3" cstate="print">
              <a:lum contrast="6000"/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3645024"/>
            <a:ext cx="2376264" cy="27809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 на добавленную стоимость; акцизы; таможенная пошлина; подоходный налог; налог на покупку валюты и др.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755576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9"/>
          <p:cNvSpPr txBox="1">
            <a:spLocks/>
          </p:cNvSpPr>
          <p:nvPr/>
        </p:nvSpPr>
        <p:spPr>
          <a:xfrm>
            <a:off x="3491880" y="3429000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алог на имущество </a:t>
            </a:r>
            <a:r>
              <a:rPr lang="ru-RU" sz="1400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предприятий</a:t>
            </a:r>
            <a:r>
              <a:rPr lang="ru-RU" sz="1400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налог на недвижимость; дорожный налог; транспортный налог и др.</a:t>
            </a:r>
            <a:endParaRPr kumimoji="0" lang="ru-RU" sz="1400" b="0" i="0" u="none" strike="noStrike" kern="1200" cap="all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6156176" y="3429000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1400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емельный налог; курортный налог; налог на рекламу; налог на содержание жилого фонда и др.</a:t>
            </a:r>
            <a:endParaRPr kumimoji="0" lang="ru-RU" sz="1400" b="0" i="0" u="none" strike="noStrike" kern="1200" cap="all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5" grpId="0">
        <p:bldAsOne/>
      </p:bldGraphic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536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Налоговая льгота - 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700808"/>
            <a:ext cx="4699248" cy="403507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преимущество, предоставляемое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государством либо местным самоуправлением определённой категории налогоплательщиков, ставящее их в более выгодное положение в сравнении с остальными налогоплательщиками. 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zzy\Desktop\jika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98277"/>
            <a:ext cx="3955926" cy="39189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858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Налоговые </a:t>
            </a: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являются одним из элементов налоговой политики и преследуют социальные и экономические цели. </a:t>
            </a: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можно </a:t>
            </a: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разделить на следующие группы</a:t>
            </a: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и для юридических лиц;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общеэкономические и социальные налоговые льготы;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внешнеэкономические налоговые льготы, направленные на стимулирование экспорта, и общеэкономические льготы.</a:t>
            </a:r>
          </a:p>
          <a:p>
            <a:endParaRPr lang="ru-RU" sz="2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214536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Классификация налоговых льгот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/>
                </a:solidFill>
              </a:rPr>
              <a:t>изъятия</a:t>
            </a:r>
            <a:r>
              <a:rPr lang="ru-RU" dirty="0" smtClean="0">
                <a:solidFill>
                  <a:schemeClr val="accent2"/>
                </a:solidFill>
              </a:rPr>
              <a:t> — выведение из-под налогообложения отдельных предметов (объектов) </a:t>
            </a:r>
            <a:r>
              <a:rPr lang="ru-RU" dirty="0" smtClean="0">
                <a:solidFill>
                  <a:schemeClr val="accent2"/>
                </a:solidFill>
              </a:rPr>
              <a:t>налогообложения</a:t>
            </a:r>
            <a:r>
              <a:rPr lang="ru-RU" dirty="0" smtClean="0">
                <a:solidFill>
                  <a:schemeClr val="accent2"/>
                </a:solidFill>
              </a:rPr>
              <a:t>. 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/>
                </a:solidFill>
              </a:rPr>
              <a:t>изъятия </a:t>
            </a:r>
            <a:r>
              <a:rPr lang="ru-RU" sz="3000" dirty="0" smtClean="0">
                <a:solidFill>
                  <a:schemeClr val="accent2"/>
                </a:solidFill>
              </a:rPr>
              <a:t>выражаются в том, что прибыль или доход, полученный плательщиком от определенных видов деятельности, изымается из состава налогооблагаемой прибыли (дохода), то есть не подлежит налогообложению</a:t>
            </a:r>
            <a:endParaRPr lang="ru-RU" sz="3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699792" cy="2592288"/>
          </a:xfrm>
          <a:effectLst/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Предметные: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актуализация опорных знаний;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перенос знаний в новые условия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772816"/>
            <a:ext cx="4248472" cy="4320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Личностные: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целостного мировоззрения, соответствующего современному уровню развития науки и общественной практики, учитывающего социальное, культурное, языковое, духовное, политическое многообразие современного мира;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приверженности к демократическим ценностям;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ответственного отношения к учению.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/>
                </a:solidFill>
              </a:rPr>
              <a:t>налоговые скидки</a:t>
            </a:r>
            <a:r>
              <a:rPr lang="ru-RU" dirty="0" smtClean="0">
                <a:solidFill>
                  <a:schemeClr val="accent2"/>
                </a:solidFill>
              </a:rPr>
              <a:t> — льготы, направленные на сокращение налоговой </a:t>
            </a:r>
            <a:r>
              <a:rPr lang="ru-RU" dirty="0" smtClean="0">
                <a:solidFill>
                  <a:schemeClr val="accent2"/>
                </a:solidFill>
              </a:rPr>
              <a:t>базы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/>
                </a:solidFill>
              </a:rPr>
              <a:t>Плательщик имеет право уменьшить прибыль, подлежащую налогообложению, на сумму произведенных им расходов на цели, поощряемые обществом и государством. Например, расходы налогоплательщика по НПО на </a:t>
            </a:r>
            <a:r>
              <a:rPr lang="ru-RU" sz="3000" dirty="0" smtClean="0">
                <a:solidFill>
                  <a:schemeClr val="accent2"/>
                </a:solidFill>
              </a:rPr>
              <a:t>профессиональную </a:t>
            </a:r>
            <a:r>
              <a:rPr lang="ru-RU" sz="3000" dirty="0" smtClean="0">
                <a:solidFill>
                  <a:schemeClr val="accent2"/>
                </a:solidFill>
              </a:rPr>
              <a:t>подготовку и переподготовку работников налогоплательщика</a:t>
            </a:r>
            <a:endParaRPr lang="ru-RU" sz="3000" dirty="0" smtClean="0">
              <a:solidFill>
                <a:schemeClr val="accent2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/>
                </a:solidFill>
              </a:rPr>
              <a:t>освобождение</a:t>
            </a:r>
            <a:r>
              <a:rPr lang="ru-RU" sz="3000" dirty="0" smtClean="0">
                <a:solidFill>
                  <a:schemeClr val="accent2"/>
                </a:solidFill>
              </a:rPr>
              <a:t> — льгота, направленная на уменьшение налоговой ставки или окладной суммы </a:t>
            </a:r>
            <a:r>
              <a:rPr lang="ru-RU" sz="3000" dirty="0" smtClean="0">
                <a:solidFill>
                  <a:schemeClr val="accent2"/>
                </a:solidFill>
              </a:rPr>
              <a:t>налога</a:t>
            </a:r>
          </a:p>
          <a:p>
            <a:endParaRPr lang="ru-RU" sz="3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понижение налоговой </a:t>
            </a:r>
            <a:r>
              <a:rPr lang="ru-RU" sz="2800" i="1" dirty="0" smtClean="0">
                <a:solidFill>
                  <a:schemeClr val="accent2"/>
                </a:solidFill>
              </a:rPr>
              <a:t>ставки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уменьшение налогового </a:t>
            </a:r>
            <a:r>
              <a:rPr lang="ru-RU" sz="2800" i="1" dirty="0" smtClean="0">
                <a:solidFill>
                  <a:schemeClr val="accent2"/>
                </a:solidFill>
              </a:rPr>
              <a:t>оклада</a:t>
            </a:r>
            <a:r>
              <a:rPr lang="ru-RU" sz="2800" dirty="0" smtClean="0">
                <a:solidFill>
                  <a:schemeClr val="accent2"/>
                </a:solidFill>
              </a:rPr>
              <a:t> 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Отсрочка или рассрочка уплаты </a:t>
            </a:r>
            <a:r>
              <a:rPr lang="ru-RU" sz="2800" i="1" dirty="0" smtClean="0">
                <a:solidFill>
                  <a:schemeClr val="accent2"/>
                </a:solidFill>
              </a:rPr>
              <a:t>налога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Налоговый кредит</a:t>
            </a:r>
            <a:r>
              <a:rPr lang="ru-RU" sz="2800" dirty="0" smtClean="0">
                <a:solidFill>
                  <a:schemeClr val="accent2"/>
                </a:solidFill>
              </a:rPr>
              <a:t>,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Возврат ранее уплаченного </a:t>
            </a:r>
            <a:r>
              <a:rPr lang="ru-RU" sz="2800" i="1" dirty="0" smtClean="0">
                <a:solidFill>
                  <a:schemeClr val="accent2"/>
                </a:solidFill>
              </a:rPr>
              <a:t>налога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2"/>
                </a:solidFill>
              </a:rPr>
              <a:t>Зачет ранее уплаченного налога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  <a:endParaRPr lang="ru-RU" sz="2800" dirty="0" smtClean="0">
              <a:solidFill>
                <a:schemeClr val="accent2"/>
              </a:solidFill>
            </a:endParaRPr>
          </a:p>
          <a:p>
            <a:endParaRPr lang="ru-RU" sz="3000" dirty="0" smtClean="0">
              <a:solidFill>
                <a:schemeClr val="accent2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567333"/>
            <a:ext cx="4176464" cy="4525963"/>
          </a:xfrm>
        </p:spPr>
        <p:txBody>
          <a:bodyPr>
            <a:normAutofit fontScale="70000" lnSpcReduction="20000"/>
          </a:bodyPr>
          <a:lstStyle/>
          <a:p>
            <a:pPr algn="r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Налоговый вычет — это сумма, которая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уменьшает налогооблагаемую базу, с которого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уплачивается налог. В некоторых случаях под налоговым вычетом понимается возврат части ранее уплаченного налога на доходы физического лица, например, в связи с покупкой квартиры, расходами на лечение, обучение и т.д.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Azzy\Desktop\vi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936095" cy="32403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Налоговые вычеты - 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196752"/>
            <a:ext cx="4392488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главное, что нужно знать о налоговых вычетах — это то, что претендовать на них может гражданин Российской Федерации, который получает доходы, облагаемые по ставке 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Azzy\Desktop\chto-takoe-nalogovyyjj-vyychet-pri-pokupke-kvartiryy-i-kak-ego-mozhno-poluchity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76353" cy="2986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</a:rPr>
              <a:t>Стандартные налоговые </a:t>
            </a:r>
            <a:r>
              <a:rPr lang="ru-RU" b="1" dirty="0" smtClean="0">
                <a:solidFill>
                  <a:schemeClr val="accent2"/>
                </a:solidFill>
              </a:rPr>
              <a:t>вычеты </a:t>
            </a:r>
            <a:r>
              <a:rPr lang="ru-RU" dirty="0" smtClean="0">
                <a:solidFill>
                  <a:schemeClr val="accent2"/>
                </a:solidFill>
              </a:rPr>
              <a:t>- вычет </a:t>
            </a:r>
            <a:r>
              <a:rPr lang="ru-RU" dirty="0" smtClean="0">
                <a:solidFill>
                  <a:schemeClr val="accent2"/>
                </a:solidFill>
              </a:rPr>
              <a:t>на </a:t>
            </a:r>
            <a:r>
              <a:rPr lang="ru-RU" dirty="0" smtClean="0">
                <a:solidFill>
                  <a:schemeClr val="accent2"/>
                </a:solidFill>
              </a:rPr>
              <a:t>налогоплательщика, </a:t>
            </a:r>
            <a:r>
              <a:rPr lang="ru-RU" dirty="0" smtClean="0">
                <a:solidFill>
                  <a:schemeClr val="accent2"/>
                </a:solidFill>
              </a:rPr>
              <a:t>вычет на ребенка (</a:t>
            </a:r>
            <a:r>
              <a:rPr lang="ru-RU" dirty="0" smtClean="0">
                <a:solidFill>
                  <a:schemeClr val="accent2"/>
                </a:solidFill>
              </a:rPr>
              <a:t>детей)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</a:rPr>
              <a:t>Социальные налоговые </a:t>
            </a:r>
            <a:r>
              <a:rPr lang="ru-RU" b="1" dirty="0" smtClean="0">
                <a:solidFill>
                  <a:schemeClr val="accent2"/>
                </a:solidFill>
              </a:rPr>
              <a:t>вычеты</a:t>
            </a:r>
            <a:r>
              <a:rPr lang="ru-RU" dirty="0" smtClean="0">
                <a:solidFill>
                  <a:schemeClr val="accent2"/>
                </a:solidFill>
              </a:rPr>
              <a:t> - по расходам на благотворительность, обучение, лечение </a:t>
            </a:r>
            <a:r>
              <a:rPr lang="ru-RU" dirty="0" smtClean="0">
                <a:solidFill>
                  <a:schemeClr val="accent2"/>
                </a:solidFill>
              </a:rPr>
              <a:t>и приобретение медикаментов </a:t>
            </a:r>
            <a:r>
              <a:rPr lang="ru-RU" dirty="0" smtClean="0">
                <a:solidFill>
                  <a:schemeClr val="accent2"/>
                </a:solidFill>
              </a:rPr>
              <a:t>и т. </a:t>
            </a:r>
            <a:r>
              <a:rPr lang="ru-RU" dirty="0" smtClean="0">
                <a:solidFill>
                  <a:schemeClr val="accent2"/>
                </a:solidFill>
              </a:rPr>
              <a:t>д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</a:rPr>
              <a:t>Инвестиционные налоговые </a:t>
            </a:r>
            <a:r>
              <a:rPr lang="ru-RU" b="1" dirty="0" smtClean="0">
                <a:solidFill>
                  <a:schemeClr val="accent2"/>
                </a:solidFill>
              </a:rPr>
              <a:t>вычеты</a:t>
            </a:r>
            <a:r>
              <a:rPr lang="ru-RU" dirty="0" smtClean="0">
                <a:solidFill>
                  <a:schemeClr val="accent2"/>
                </a:solidFill>
              </a:rPr>
              <a:t> - при операциях </a:t>
            </a:r>
            <a:r>
              <a:rPr lang="ru-RU" dirty="0" smtClean="0">
                <a:solidFill>
                  <a:schemeClr val="accent2"/>
                </a:solidFill>
              </a:rPr>
              <a:t>с ценными бумагами, </a:t>
            </a:r>
            <a:r>
              <a:rPr lang="ru-RU" dirty="0" smtClean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результате которых налогоплательщик </a:t>
            </a:r>
            <a:r>
              <a:rPr lang="ru-RU" dirty="0" smtClean="0">
                <a:solidFill>
                  <a:schemeClr val="accent2"/>
                </a:solidFill>
              </a:rPr>
              <a:t>получил доход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</a:rPr>
              <a:t>Имущественные налоговые </a:t>
            </a:r>
            <a:r>
              <a:rPr lang="ru-RU" b="1" dirty="0" smtClean="0">
                <a:solidFill>
                  <a:schemeClr val="accent2"/>
                </a:solidFill>
              </a:rPr>
              <a:t>вычеты</a:t>
            </a:r>
            <a:r>
              <a:rPr lang="ru-RU" dirty="0" smtClean="0">
                <a:solidFill>
                  <a:schemeClr val="accent2"/>
                </a:solidFill>
              </a:rPr>
              <a:t> - продажа </a:t>
            </a:r>
            <a:r>
              <a:rPr lang="ru-RU" dirty="0" smtClean="0">
                <a:solidFill>
                  <a:schemeClr val="accent2"/>
                </a:solidFill>
              </a:rPr>
              <a:t>имущества</a:t>
            </a:r>
            <a:r>
              <a:rPr lang="ru-RU" dirty="0" smtClean="0">
                <a:solidFill>
                  <a:schemeClr val="accent2"/>
                </a:solidFill>
              </a:rPr>
              <a:t>; </a:t>
            </a:r>
            <a:r>
              <a:rPr lang="ru-RU" dirty="0" smtClean="0">
                <a:solidFill>
                  <a:schemeClr val="accent2"/>
                </a:solidFill>
              </a:rPr>
              <a:t>покупка </a:t>
            </a:r>
            <a:r>
              <a:rPr lang="ru-RU" dirty="0" smtClean="0">
                <a:solidFill>
                  <a:schemeClr val="accent2"/>
                </a:solidFill>
              </a:rPr>
              <a:t>жилья </a:t>
            </a:r>
            <a:r>
              <a:rPr lang="ru-RU" dirty="0" smtClean="0">
                <a:solidFill>
                  <a:schemeClr val="accent2"/>
                </a:solidFill>
              </a:rPr>
              <a:t>строительство </a:t>
            </a:r>
            <a:r>
              <a:rPr lang="ru-RU" dirty="0" smtClean="0">
                <a:solidFill>
                  <a:schemeClr val="accent2"/>
                </a:solidFill>
              </a:rPr>
              <a:t>жилья и т. </a:t>
            </a:r>
            <a:r>
              <a:rPr lang="ru-RU" dirty="0" smtClean="0">
                <a:solidFill>
                  <a:schemeClr val="accent2"/>
                </a:solidFill>
              </a:rPr>
              <a:t>д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</a:rPr>
              <a:t>Профессиональные налоговые </a:t>
            </a:r>
            <a:r>
              <a:rPr lang="ru-RU" b="1" dirty="0" smtClean="0">
                <a:solidFill>
                  <a:schemeClr val="accent2"/>
                </a:solidFill>
              </a:rPr>
              <a:t>вычеты</a:t>
            </a:r>
            <a:r>
              <a:rPr lang="ru-RU" dirty="0" smtClean="0">
                <a:solidFill>
                  <a:schemeClr val="accent2"/>
                </a:solidFill>
              </a:rPr>
              <a:t> - предоставляются </a:t>
            </a:r>
            <a:r>
              <a:rPr lang="ru-RU" dirty="0" smtClean="0">
                <a:solidFill>
                  <a:schemeClr val="accent2"/>
                </a:solidFill>
              </a:rPr>
              <a:t>в сумме фактически произведенных и документально подтвержденных </a:t>
            </a:r>
            <a:r>
              <a:rPr lang="ru-RU" dirty="0" smtClean="0">
                <a:solidFill>
                  <a:schemeClr val="accent2"/>
                </a:solidFill>
              </a:rPr>
              <a:t>расходов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Пять Групп налоговых вычетов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2"/>
                </a:solidFill>
              </a:rPr>
              <a:t>Налоговые вычеты не могут применить физические лица, которые освобождены от уплаты НДФЛ в связи с тем, что у них в принципе </a:t>
            </a:r>
            <a:r>
              <a:rPr lang="ru-RU" sz="2600" b="1" dirty="0" smtClean="0">
                <a:solidFill>
                  <a:schemeClr val="accent2"/>
                </a:solidFill>
              </a:rPr>
              <a:t>отсутствует облагаемый доход</a:t>
            </a:r>
            <a:r>
              <a:rPr lang="ru-RU" sz="2600" dirty="0" smtClean="0">
                <a:solidFill>
                  <a:schemeClr val="accent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2"/>
                </a:solidFill>
              </a:rPr>
              <a:t>К таким физическим лицам относятся: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/>
                </a:solidFill>
              </a:rPr>
              <a:t>безработные</a:t>
            </a:r>
            <a:r>
              <a:rPr lang="ru-RU" sz="2600" dirty="0" smtClean="0">
                <a:solidFill>
                  <a:schemeClr val="accent2"/>
                </a:solidFill>
              </a:rPr>
              <a:t>, не имеющие иных источников дохода, кроме государственных пособий по безработице;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2"/>
                </a:solidFill>
              </a:rPr>
              <a:t>индивидуальные предприниматели, которые применяют </a:t>
            </a:r>
            <a:r>
              <a:rPr lang="ru-RU" sz="2600" b="1" dirty="0" smtClean="0">
                <a:solidFill>
                  <a:schemeClr val="accent2"/>
                </a:solidFill>
              </a:rPr>
              <a:t>специальные налоговые режимы</a:t>
            </a:r>
            <a:r>
              <a:rPr lang="ru-RU" sz="3000" dirty="0" smtClean="0">
                <a:solidFill>
                  <a:schemeClr val="accent2"/>
                </a:solidFill>
              </a:rPr>
              <a:t>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прямым налогам относится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акциз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таможенная пошлина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налог на имущество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налог с продаж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Рефлексия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прямым налогам относится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акциз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таможенная пошлина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налог на имущество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налог с продаж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Рефлексия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косвенного налога, взимаемый с покупателя при приобретении им некоторых видов товаров и устанавливаемый обычно в процентах к этой цене</a:t>
            </a:r>
          </a:p>
          <a:p>
            <a:pPr>
              <a:buNone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налог на доходы физических лиц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таможенный сбор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акциз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дивиденд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косвенного налога, взимаемый с покупателя при приобретении им некоторых видов товаров и устанавливаемый обычно в процентах к этой цене</a:t>
            </a:r>
          </a:p>
          <a:p>
            <a:pPr>
              <a:buNone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налог на доходы физических лиц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таможенный сбор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акциз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дивиденд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764704"/>
            <a:ext cx="3635896" cy="51125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познавательные: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компетентности старшеклассников в области политологии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осуществлять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необходимой информации для выполнения учебных заданий с использованием предложенных возможностей интернета, текстов, газет и т. д.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6056" y="1268760"/>
            <a:ext cx="3923928" cy="59046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коммуникативные: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адекватно использовать коммуникативные, прежде всего речевые средства, для решения различных коммуникативных задач, строить монологическое высказывание;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допускать возможность существования у членов команд различных точек зрения, в том числе, не совпадающих с его собственной;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речь для регуляции своего действия.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472608" y="0"/>
            <a:ext cx="3635896" cy="2592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Метап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редметные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8" y="-229736"/>
            <a:ext cx="9144000" cy="5746968"/>
          </a:xfrm>
          <a:effectLst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понятия темы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налоги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субъект налога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объект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налогообложения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налоговая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льгота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прогрессивное налогообложение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регрессивное налогообложение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пропорциональное налогообложение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Налоги</a:t>
            </a:r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- …</a:t>
            </a:r>
            <a:endParaRPr lang="ru-RU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76672"/>
            <a:ext cx="3491880" cy="4869160"/>
          </a:xfrm>
          <a:noFill/>
          <a:effectLst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платежи физических и юридических лиц государству на основе специального  налогового законодательства.</a:t>
            </a:r>
          </a:p>
        </p:txBody>
      </p:sp>
      <p:pic>
        <p:nvPicPr>
          <p:cNvPr id="1027" name="Picture 3" descr="C:\Users\Azzy\Desktop\mat_61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4320479" cy="324036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31640" y="404664"/>
          <a:ext cx="749935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31640" y="404664"/>
          <a:ext cx="749935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Налоговая система - …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93168"/>
            <a:ext cx="9144000" cy="1964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Совокупность налогов, форм и методов их построения и взимания, определяемая законодательством государства.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zzy\Desktop\Oplata-Nalogov-Va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48606" cy="3064841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налогообложения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331640" y="136470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525</TotalTime>
  <Words>1064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Тема урока: Налоги</vt:lpstr>
      <vt:lpstr>Задачи:  Предметные: актуализация опорных знаний; перенос знаний в новые условия.   </vt:lpstr>
      <vt:lpstr>Слайд 3</vt:lpstr>
      <vt:lpstr>Основные понятия темы:   - налоги - субъект налога - объект налогообложения - налоговая льгота - прогрессивное налогообложение - регрессивное налогообложение - пропорциональное налогообложение </vt:lpstr>
      <vt:lpstr>Налоги - …</vt:lpstr>
      <vt:lpstr>Слайд 6</vt:lpstr>
      <vt:lpstr>Слайд 7</vt:lpstr>
      <vt:lpstr>Налоговая система - …</vt:lpstr>
      <vt:lpstr>Системы налогообложения</vt:lpstr>
      <vt:lpstr>Слайд 10</vt:lpstr>
      <vt:lpstr>Обязательные платежи,              Устанавливаются в виде взимаемые  государством с     надбавок к цене товара доходов или имущества             услуг, являются налогами юридических и физических      на их потребителей. лиц. (налог на прибыль с            (Акцизные сборы, налог  фирм, налог на имущество,       с продаж,  НДС, таможенные недвижимость, дарение,             пошлины, налог на экспорт наследство, финансовые операции</vt:lpstr>
      <vt:lpstr>Принципы налогообложения - …</vt:lpstr>
      <vt:lpstr>Принципы налогообложения - …</vt:lpstr>
      <vt:lpstr>Функции налогов</vt:lpstr>
      <vt:lpstr>Слайд 15</vt:lpstr>
      <vt:lpstr>Налог на добавленную стоимость; акцизы; таможенная пошлина; подоходный налог; налог на покупку валюты и др.</vt:lpstr>
      <vt:lpstr>Налоговая льгота - …</vt:lpstr>
      <vt:lpstr>…</vt:lpstr>
      <vt:lpstr>Классификация налоговых льгот</vt:lpstr>
      <vt:lpstr>…</vt:lpstr>
      <vt:lpstr>…</vt:lpstr>
      <vt:lpstr>Налоговые вычеты - …</vt:lpstr>
      <vt:lpstr>…</vt:lpstr>
      <vt:lpstr>Пять Групп налоговых вычетов</vt:lpstr>
      <vt:lpstr>…</vt:lpstr>
      <vt:lpstr>Рефлексия</vt:lpstr>
      <vt:lpstr>Рефлексия</vt:lpstr>
      <vt:lpstr>…</vt:lpstr>
      <vt:lpstr>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 - …</dc:title>
  <dc:creator>Azzy</dc:creator>
  <cp:lastModifiedBy>Azzy</cp:lastModifiedBy>
  <cp:revision>72</cp:revision>
  <dcterms:created xsi:type="dcterms:W3CDTF">2018-07-24T18:14:59Z</dcterms:created>
  <dcterms:modified xsi:type="dcterms:W3CDTF">2018-07-25T17:53:17Z</dcterms:modified>
</cp:coreProperties>
</file>