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5" r:id="rId2"/>
    <p:sldId id="344" r:id="rId3"/>
    <p:sldId id="342" r:id="rId4"/>
    <p:sldId id="345" r:id="rId5"/>
    <p:sldId id="346" r:id="rId6"/>
    <p:sldId id="347" r:id="rId7"/>
    <p:sldId id="348" r:id="rId8"/>
    <p:sldId id="349" r:id="rId9"/>
    <p:sldId id="350" r:id="rId10"/>
    <p:sldId id="351" r:id="rId11"/>
  </p:sldIdLst>
  <p:sldSz cx="10688638" cy="7562850"/>
  <p:notesSz cx="6858000" cy="9947275"/>
  <p:defaultTextStyle>
    <a:defPPr>
      <a:defRPr lang="ru-RU"/>
    </a:defPPr>
    <a:lvl1pPr marL="0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754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507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261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01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8768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6522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275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029" algn="l" defTabSz="49775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rgey Sbitnev 2" initials="SS2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CAF90"/>
    <a:srgbClr val="DC7168"/>
    <a:srgbClr val="68AF90"/>
    <a:srgbClr val="5AB8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7" autoAdjust="0"/>
    <p:restoredTop sz="94194" autoAdjust="0"/>
  </p:normalViewPr>
  <p:slideViewPr>
    <p:cSldViewPr snapToGrid="0" snapToObjects="1">
      <p:cViewPr varScale="1">
        <p:scale>
          <a:sx n="59" d="100"/>
          <a:sy n="59" d="100"/>
        </p:scale>
        <p:origin x="1152" y="48"/>
      </p:cViewPr>
      <p:guideLst>
        <p:guide orient="horz" pos="2382"/>
        <p:guide pos="33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799" cy="497364"/>
          </a:xfrm>
          <a:prstGeom prst="rect">
            <a:avLst/>
          </a:prstGeom>
        </p:spPr>
        <p:txBody>
          <a:bodyPr vert="horz" lIns="91870" tIns="45936" rIns="91870" bIns="4593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5" y="0"/>
            <a:ext cx="2971799" cy="497364"/>
          </a:xfrm>
          <a:prstGeom prst="rect">
            <a:avLst/>
          </a:prstGeom>
        </p:spPr>
        <p:txBody>
          <a:bodyPr vert="horz" lIns="91870" tIns="45936" rIns="91870" bIns="45936" rtlCol="0"/>
          <a:lstStyle>
            <a:lvl1pPr algn="r">
              <a:defRPr sz="1200"/>
            </a:lvl1pPr>
          </a:lstStyle>
          <a:p>
            <a:fld id="{1569FC51-29ED-DF40-A3A8-F8F635526D2A}" type="datetimeFigureOut">
              <a:rPr lang="ru-RU" smtClean="0"/>
              <a:pPr/>
              <a:t>15.01.2019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8185"/>
            <a:ext cx="2971799" cy="497364"/>
          </a:xfrm>
          <a:prstGeom prst="rect">
            <a:avLst/>
          </a:prstGeom>
        </p:spPr>
        <p:txBody>
          <a:bodyPr vert="horz" lIns="91870" tIns="45936" rIns="91870" bIns="4593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5" y="9448185"/>
            <a:ext cx="2971799" cy="497364"/>
          </a:xfrm>
          <a:prstGeom prst="rect">
            <a:avLst/>
          </a:prstGeom>
        </p:spPr>
        <p:txBody>
          <a:bodyPr vert="horz" lIns="91870" tIns="45936" rIns="91870" bIns="45936" rtlCol="0" anchor="b"/>
          <a:lstStyle>
            <a:lvl1pPr algn="r">
              <a:defRPr sz="1200"/>
            </a:lvl1pPr>
          </a:lstStyle>
          <a:p>
            <a:fld id="{49761D3D-C6D0-9348-BFA9-3A54AC341C4B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80025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799" cy="497364"/>
          </a:xfrm>
          <a:prstGeom prst="rect">
            <a:avLst/>
          </a:prstGeom>
        </p:spPr>
        <p:txBody>
          <a:bodyPr vert="horz" lIns="91870" tIns="45936" rIns="91870" bIns="45936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5" y="0"/>
            <a:ext cx="2971799" cy="497364"/>
          </a:xfrm>
          <a:prstGeom prst="rect">
            <a:avLst/>
          </a:prstGeom>
        </p:spPr>
        <p:txBody>
          <a:bodyPr vert="horz" lIns="91870" tIns="45936" rIns="91870" bIns="45936" rtlCol="0"/>
          <a:lstStyle>
            <a:lvl1pPr algn="r">
              <a:defRPr sz="1200"/>
            </a:lvl1pPr>
          </a:lstStyle>
          <a:p>
            <a:fld id="{F9ECF44E-D23C-B14B-AE06-6FAC3F5FF1D8}" type="datetimeFigureOut">
              <a:rPr lang="ru-RU" smtClean="0"/>
              <a:pPr/>
              <a:t>15.01.2019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92163" y="746125"/>
            <a:ext cx="52736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70" tIns="45936" rIns="91870" bIns="45936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724956"/>
            <a:ext cx="5486400" cy="4476274"/>
          </a:xfrm>
          <a:prstGeom prst="rect">
            <a:avLst/>
          </a:prstGeom>
        </p:spPr>
        <p:txBody>
          <a:bodyPr vert="horz" lIns="91870" tIns="45936" rIns="91870" bIns="45936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8185"/>
            <a:ext cx="2971799" cy="497364"/>
          </a:xfrm>
          <a:prstGeom prst="rect">
            <a:avLst/>
          </a:prstGeom>
        </p:spPr>
        <p:txBody>
          <a:bodyPr vert="horz" lIns="91870" tIns="45936" rIns="91870" bIns="45936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5" y="9448185"/>
            <a:ext cx="2971799" cy="497364"/>
          </a:xfrm>
          <a:prstGeom prst="rect">
            <a:avLst/>
          </a:prstGeom>
        </p:spPr>
        <p:txBody>
          <a:bodyPr vert="horz" lIns="91870" tIns="45936" rIns="91870" bIns="45936" rtlCol="0" anchor="b"/>
          <a:lstStyle>
            <a:lvl1pPr algn="r">
              <a:defRPr sz="1200"/>
            </a:lvl1pPr>
          </a:lstStyle>
          <a:p>
            <a:fld id="{4F139739-2EAF-AD40-B8A2-B67B174A01B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021171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PPT_makets-09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954"/>
            <a:ext cx="10688638" cy="7556392"/>
          </a:xfrm>
          <a:prstGeom prst="rect">
            <a:avLst/>
          </a:prstGeom>
        </p:spPr>
      </p:pic>
      <p:sp>
        <p:nvSpPr>
          <p:cNvPr id="5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1292659" y="2831048"/>
            <a:ext cx="8005105" cy="87569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20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рямоугольник 2"/>
          <p:cNvSpPr/>
          <p:nvPr userDrawn="1"/>
        </p:nvSpPr>
        <p:spPr>
          <a:xfrm>
            <a:off x="8267700" y="628650"/>
            <a:ext cx="2420938" cy="923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3480" y="729615"/>
            <a:ext cx="1874520" cy="380999"/>
          </a:xfrm>
          <a:prstGeom prst="rect">
            <a:avLst/>
          </a:prstGeom>
        </p:spPr>
      </p:pic>
      <p:sp>
        <p:nvSpPr>
          <p:cNvPr id="7" name="Ромб 6"/>
          <p:cNvSpPr/>
          <p:nvPr userDrawn="1"/>
        </p:nvSpPr>
        <p:spPr>
          <a:xfrm>
            <a:off x="4979250" y="3086100"/>
            <a:ext cx="2133600" cy="1514475"/>
          </a:xfrm>
          <a:prstGeom prst="diamond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8040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534432" y="1115665"/>
            <a:ext cx="9619774" cy="87569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20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38991" y="1991360"/>
            <a:ext cx="6476177" cy="3924933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448" y="7009643"/>
            <a:ext cx="4591738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/>
              <a:t>Список амбассадоров и рекомендации по взаимодействию с ними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21152" y="7005138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0"/>
          </p:nvPr>
        </p:nvSpPr>
        <p:spPr>
          <a:xfrm>
            <a:off x="534433" y="1991360"/>
            <a:ext cx="3021674" cy="3924933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pic>
        <p:nvPicPr>
          <p:cNvPr id="9" name="Изображение 8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7305" y="434340"/>
            <a:ext cx="177927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9345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534432" y="1115665"/>
            <a:ext cx="9619774" cy="87569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20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00300" y="1991360"/>
            <a:ext cx="2867025" cy="205676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448" y="7009643"/>
            <a:ext cx="4591738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/>
              <a:t>Список амбассадоров и рекомендации по взаимодействию с ними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21152" y="7005138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Содержимое 2"/>
          <p:cNvSpPr>
            <a:spLocks noGrp="1"/>
          </p:cNvSpPr>
          <p:nvPr>
            <p:ph idx="10"/>
          </p:nvPr>
        </p:nvSpPr>
        <p:spPr>
          <a:xfrm>
            <a:off x="534433" y="1991360"/>
            <a:ext cx="1684892" cy="205676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1" name="Содержимое 2"/>
          <p:cNvSpPr>
            <a:spLocks noGrp="1"/>
          </p:cNvSpPr>
          <p:nvPr>
            <p:ph idx="11"/>
          </p:nvPr>
        </p:nvSpPr>
        <p:spPr>
          <a:xfrm>
            <a:off x="7287181" y="1991360"/>
            <a:ext cx="2867025" cy="205676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2" name="Содержимое 2"/>
          <p:cNvSpPr>
            <a:spLocks noGrp="1"/>
          </p:cNvSpPr>
          <p:nvPr>
            <p:ph idx="12"/>
          </p:nvPr>
        </p:nvSpPr>
        <p:spPr>
          <a:xfrm>
            <a:off x="5421314" y="1991360"/>
            <a:ext cx="1684892" cy="205676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3" name="Содержимое 2"/>
          <p:cNvSpPr>
            <a:spLocks noGrp="1"/>
          </p:cNvSpPr>
          <p:nvPr>
            <p:ph idx="13"/>
          </p:nvPr>
        </p:nvSpPr>
        <p:spPr>
          <a:xfrm>
            <a:off x="2400300" y="4277360"/>
            <a:ext cx="2867025" cy="205676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4" name="Содержимое 2"/>
          <p:cNvSpPr>
            <a:spLocks noGrp="1"/>
          </p:cNvSpPr>
          <p:nvPr>
            <p:ph idx="14"/>
          </p:nvPr>
        </p:nvSpPr>
        <p:spPr>
          <a:xfrm>
            <a:off x="534433" y="4277360"/>
            <a:ext cx="1684892" cy="205676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5" name="Содержимое 2"/>
          <p:cNvSpPr>
            <a:spLocks noGrp="1"/>
          </p:cNvSpPr>
          <p:nvPr>
            <p:ph idx="15"/>
          </p:nvPr>
        </p:nvSpPr>
        <p:spPr>
          <a:xfrm>
            <a:off x="7287181" y="4277360"/>
            <a:ext cx="2867025" cy="205676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16" name="Содержимое 2"/>
          <p:cNvSpPr>
            <a:spLocks noGrp="1"/>
          </p:cNvSpPr>
          <p:nvPr>
            <p:ph idx="16"/>
          </p:nvPr>
        </p:nvSpPr>
        <p:spPr>
          <a:xfrm>
            <a:off x="5421314" y="4277360"/>
            <a:ext cx="1684892" cy="205676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pic>
        <p:nvPicPr>
          <p:cNvPr id="17" name="Изображение 1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7305" y="434340"/>
            <a:ext cx="177927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1095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 hasCustomPrompt="1"/>
          </p:nvPr>
        </p:nvSpPr>
        <p:spPr>
          <a:xfrm>
            <a:off x="534432" y="1115665"/>
            <a:ext cx="9619774" cy="875695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2000" b="1"/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4432" y="1991360"/>
            <a:ext cx="9619774" cy="3924933"/>
          </a:xfrm>
          <a:prstGeom prst="rect">
            <a:avLst/>
          </a:prstGeom>
        </p:spPr>
        <p:txBody>
          <a:bodyPr lIns="99551" tIns="49775" rIns="99551" bIns="49775"/>
          <a:lstStyle>
            <a:lvl1pPr algn="l">
              <a:defRPr sz="1200"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текста</a:t>
            </a:r>
            <a:endParaRPr lang="ru-RU" dirty="0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448" y="7009643"/>
            <a:ext cx="4692704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/>
              <a:t>Список амбассадоров и рекомендации по взаимодействию с ними</a:t>
            </a:r>
            <a:endParaRPr lang="ru-RU" dirty="0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21152" y="7005138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7305" y="434340"/>
            <a:ext cx="177927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670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PPT_makets-1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255059" y="3016858"/>
            <a:ext cx="9085342" cy="1502066"/>
          </a:xfrm>
          <a:prstGeom prst="rect">
            <a:avLst/>
          </a:prstGeom>
        </p:spPr>
        <p:txBody>
          <a:bodyPr lIns="99551" tIns="49775" rIns="99551" bIns="49775" anchor="t"/>
          <a:lstStyle>
            <a:lvl1pPr algn="l">
              <a:defRPr sz="4000" b="1" cap="all">
                <a:solidFill>
                  <a:srgbClr val="4CAF90"/>
                </a:solidFill>
              </a:defRPr>
            </a:lvl1pPr>
          </a:lstStyle>
          <a:p>
            <a:r>
              <a:rPr lang="en-US" dirty="0" err="1" smtClean="0"/>
              <a:t>Образец</a:t>
            </a:r>
            <a:r>
              <a:rPr lang="en-US" dirty="0" smtClean="0"/>
              <a:t> </a:t>
            </a:r>
            <a:r>
              <a:rPr lang="en-US" dirty="0" err="1" smtClean="0"/>
              <a:t>заголовка</a:t>
            </a:r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8267700" y="628650"/>
            <a:ext cx="2420938" cy="923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6" name="Изображение 5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3480" y="729615"/>
            <a:ext cx="187452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11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448" y="7009643"/>
            <a:ext cx="4692704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/>
              <a:t>Список амбассадоров и рекомендации по взаимодействию с ними</a:t>
            </a: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21152" y="7005138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4" name="Изображение 3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917305" y="434340"/>
            <a:ext cx="177927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468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Изображение 2" descr="PPT_makets-12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4" name="Прямоугольник 3"/>
          <p:cNvSpPr/>
          <p:nvPr userDrawn="1"/>
        </p:nvSpPr>
        <p:spPr>
          <a:xfrm>
            <a:off x="8267700" y="628650"/>
            <a:ext cx="2420938" cy="9239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5" name="Изображение 4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3480" y="729615"/>
            <a:ext cx="1874520" cy="38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1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Изображение 8" descr="PPT_makets-02.jpg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0688638" cy="7556392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447" y="7009643"/>
            <a:ext cx="5027719" cy="402652"/>
          </a:xfrm>
          <a:prstGeom prst="rect">
            <a:avLst/>
          </a:prstGeom>
        </p:spPr>
        <p:txBody>
          <a:bodyPr vert="horz" lIns="99551" tIns="49775" rIns="99551" bIns="49775" rtlCol="0" anchor="t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r>
              <a:rPr lang="ru-RU" dirty="0" smtClean="0"/>
              <a:t>Список амбассадоров и рекомендации по взаимодействию с ними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721152" y="7005138"/>
            <a:ext cx="2494016" cy="402652"/>
          </a:xfrm>
          <a:prstGeom prst="rect">
            <a:avLst/>
          </a:prstGeom>
        </p:spPr>
        <p:txBody>
          <a:bodyPr vert="horz" lIns="99551" tIns="49775" rIns="99551" bIns="4977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  <a:latin typeface="Tahoma"/>
              </a:defRPr>
            </a:lvl1pPr>
          </a:lstStyle>
          <a:p>
            <a:fld id="{23D704CE-4D68-584A-838A-AE5576E77FB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372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  <p:sldLayoutId id="2147483657" r:id="rId3"/>
    <p:sldLayoutId id="2147483650" r:id="rId4"/>
    <p:sldLayoutId id="2147483651" r:id="rId5"/>
    <p:sldLayoutId id="2147483654" r:id="rId6"/>
    <p:sldLayoutId id="2147483656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97754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Tahoma"/>
          <a:ea typeface="+mj-ea"/>
          <a:cs typeface="+mj-cs"/>
        </a:defRPr>
      </a:lvl1pPr>
    </p:titleStyle>
    <p:bodyStyle>
      <a:lvl1pPr marL="373315" indent="-373315" algn="l" defTabSz="497754" rtl="0" eaLnBrk="1" latinLnBrk="0" hangingPunct="1">
        <a:spcBef>
          <a:spcPct val="20000"/>
        </a:spcBef>
        <a:buFont typeface="Arial"/>
        <a:buChar char="•"/>
        <a:defRPr sz="3500" kern="1200">
          <a:solidFill>
            <a:schemeClr val="tx1"/>
          </a:solidFill>
          <a:latin typeface="Tahoma"/>
          <a:ea typeface="+mn-ea"/>
          <a:cs typeface="+mn-cs"/>
        </a:defRPr>
      </a:lvl1pPr>
      <a:lvl2pPr marL="808850" indent="-311096" algn="l" defTabSz="497754" rtl="0" eaLnBrk="1" latinLnBrk="0" hangingPunct="1">
        <a:spcBef>
          <a:spcPct val="20000"/>
        </a:spcBef>
        <a:buFont typeface="Arial"/>
        <a:buChar char="–"/>
        <a:defRPr sz="3000" kern="1200">
          <a:solidFill>
            <a:schemeClr val="tx1"/>
          </a:solidFill>
          <a:latin typeface="Tahoma"/>
          <a:ea typeface="+mn-ea"/>
          <a:cs typeface="+mn-cs"/>
        </a:defRPr>
      </a:lvl2pPr>
      <a:lvl3pPr marL="1244384" indent="-248877" algn="l" defTabSz="497754" rtl="0" eaLnBrk="1" latinLnBrk="0" hangingPunct="1">
        <a:spcBef>
          <a:spcPct val="20000"/>
        </a:spcBef>
        <a:buFont typeface="Arial"/>
        <a:buChar char="•"/>
        <a:defRPr sz="2600" kern="1200">
          <a:solidFill>
            <a:schemeClr val="tx1"/>
          </a:solidFill>
          <a:latin typeface="Tahoma"/>
          <a:ea typeface="+mn-ea"/>
          <a:cs typeface="+mn-cs"/>
        </a:defRPr>
      </a:lvl3pPr>
      <a:lvl4pPr marL="1742138" indent="-248877" algn="l" defTabSz="497754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Tahoma"/>
          <a:ea typeface="+mn-ea"/>
          <a:cs typeface="+mn-cs"/>
        </a:defRPr>
      </a:lvl4pPr>
      <a:lvl5pPr marL="2239891" indent="-248877" algn="l" defTabSz="497754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Tahoma"/>
          <a:ea typeface="+mn-ea"/>
          <a:cs typeface="+mn-cs"/>
        </a:defRPr>
      </a:lvl5pPr>
      <a:lvl6pPr marL="2737645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399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152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0906" indent="-248877" algn="l" defTabSz="497754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754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507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261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01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8768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6522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275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029" algn="l" defTabSz="49775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азвание 4"/>
          <p:cNvSpPr>
            <a:spLocks noGrp="1"/>
          </p:cNvSpPr>
          <p:nvPr>
            <p:ph type="title"/>
          </p:nvPr>
        </p:nvSpPr>
        <p:spPr>
          <a:xfrm>
            <a:off x="860612" y="1616149"/>
            <a:ext cx="9479789" cy="3753293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DC7168"/>
                </a:solidFill>
              </a:rPr>
              <a:t/>
            </a:r>
            <a:br>
              <a:rPr lang="ru-RU" dirty="0">
                <a:solidFill>
                  <a:srgbClr val="DC7168"/>
                </a:solidFill>
              </a:rPr>
            </a:br>
            <a:r>
              <a:rPr lang="ru-RU" dirty="0" smtClean="0">
                <a:solidFill>
                  <a:srgbClr val="DC7168"/>
                </a:solidFill>
              </a:rPr>
              <a:t>Как грамотно планировать семейный бюджет</a:t>
            </a:r>
            <a:endParaRPr lang="ru-RU" dirty="0">
              <a:solidFill>
                <a:srgbClr val="DC716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92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DC7168"/>
                </a:solidFill>
              </a:rPr>
              <a:t>ПОДВЕДЕМ ИТОГ</a:t>
            </a:r>
            <a:endParaRPr lang="ru-RU" sz="2800" dirty="0">
              <a:solidFill>
                <a:srgbClr val="DC716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4CAF90"/>
                </a:solidFill>
              </a:rPr>
              <a:t>ЧТО УЗНАЛИ НОВОГО?</a:t>
            </a:r>
          </a:p>
          <a:p>
            <a:endParaRPr lang="ru-RU" sz="2800" b="1" dirty="0">
              <a:solidFill>
                <a:srgbClr val="4CAF90"/>
              </a:solidFill>
            </a:endParaRPr>
          </a:p>
          <a:p>
            <a:r>
              <a:rPr lang="ru-RU" sz="2800" b="1" dirty="0" smtClean="0">
                <a:solidFill>
                  <a:srgbClr val="4CAF90"/>
                </a:solidFill>
              </a:rPr>
              <a:t>ЧЕМУ НАУЧИЛИСЬ?</a:t>
            </a:r>
            <a:endParaRPr lang="ru-RU" sz="2800" b="1" dirty="0">
              <a:solidFill>
                <a:srgbClr val="4CAF9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5235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3782" y="936979"/>
            <a:ext cx="9619774" cy="666043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DC7168"/>
                </a:solidFill>
              </a:rPr>
              <a:t>ПРАКТИЧЕСКАЯ СИТУАЦИЯ</a:t>
            </a:r>
            <a:endParaRPr lang="ru-RU" sz="3600" dirty="0">
              <a:solidFill>
                <a:srgbClr val="DC716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310" y="1603022"/>
            <a:ext cx="10598327" cy="5959828"/>
          </a:xfrm>
        </p:spPr>
        <p:txBody>
          <a:bodyPr/>
          <a:lstStyle/>
          <a:p>
            <a:pPr marL="0" indent="0">
              <a:buNone/>
            </a:pPr>
            <a:r>
              <a:rPr lang="ru-RU" sz="1600" b="1" dirty="0">
                <a:solidFill>
                  <a:srgbClr val="4CAF90"/>
                </a:solidFill>
              </a:rPr>
              <a:t>В</a:t>
            </a:r>
            <a:r>
              <a:rPr lang="ru-RU" sz="1600" b="1" dirty="0" smtClean="0">
                <a:solidFill>
                  <a:srgbClr val="4CAF90"/>
                </a:solidFill>
              </a:rPr>
              <a:t> семье Петровых систематически наблюдается ситуация, когда к концу месяца не хватает денег то на продукты, то на проезд. Приходится занимать у друзей. После получения зарплаты долг отдают, а потом ситуация повторяется. Только сумма долга с каждым месяцем растет. Петровы решили разобраться и написали все планируемы траты на следующий месяц: </a:t>
            </a:r>
          </a:p>
          <a:p>
            <a:pPr marL="0" indent="0">
              <a:buNone/>
            </a:pPr>
            <a:endParaRPr lang="ru-RU" sz="2000" b="1" dirty="0">
              <a:solidFill>
                <a:srgbClr val="4CAF90"/>
              </a:solidFill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4CAF90"/>
              </a:solidFill>
            </a:endParaRPr>
          </a:p>
          <a:p>
            <a:pPr marL="0" indent="0">
              <a:buNone/>
            </a:pPr>
            <a:endParaRPr lang="ru-RU" sz="2000" b="1" dirty="0">
              <a:solidFill>
                <a:srgbClr val="4CAF90"/>
              </a:solidFill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4CAF90"/>
              </a:solidFill>
            </a:endParaRPr>
          </a:p>
          <a:p>
            <a:pPr marL="0" indent="0">
              <a:buNone/>
            </a:pPr>
            <a:endParaRPr lang="ru-RU" sz="2000" b="1" dirty="0">
              <a:solidFill>
                <a:srgbClr val="4CAF90"/>
              </a:solidFill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4CAF90"/>
              </a:solidFill>
            </a:endParaRPr>
          </a:p>
          <a:p>
            <a:pPr marL="0" indent="0">
              <a:buNone/>
            </a:pPr>
            <a:endParaRPr lang="ru-RU" sz="2000" b="1" dirty="0">
              <a:solidFill>
                <a:srgbClr val="4CAF90"/>
              </a:solidFill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4CAF90"/>
              </a:solidFill>
            </a:endParaRPr>
          </a:p>
          <a:p>
            <a:pPr marL="0" indent="0">
              <a:buNone/>
            </a:pPr>
            <a:endParaRPr lang="ru-RU" sz="2000" b="1" dirty="0">
              <a:solidFill>
                <a:srgbClr val="4CAF90"/>
              </a:solidFill>
            </a:endParaRPr>
          </a:p>
          <a:p>
            <a:pPr marL="0" indent="0">
              <a:buNone/>
            </a:pPr>
            <a:endParaRPr lang="ru-RU" sz="2000" b="1" dirty="0" smtClean="0">
              <a:solidFill>
                <a:srgbClr val="4CAF90"/>
              </a:solidFill>
            </a:endParaRP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4CAF90"/>
                </a:solidFill>
              </a:rPr>
              <a:t>Как же сделать так, чтобы у семьи не было долгов и при этом хватало денег на все необходимое?</a:t>
            </a:r>
          </a:p>
          <a:p>
            <a:pPr marL="0" indent="0">
              <a:buNone/>
            </a:pPr>
            <a:endParaRPr lang="ru-RU" sz="1600" b="1" dirty="0" smtClean="0">
              <a:solidFill>
                <a:srgbClr val="4CAF90"/>
              </a:solidFill>
            </a:endParaRPr>
          </a:p>
          <a:p>
            <a:pPr marL="0" indent="0">
              <a:buNone/>
            </a:pPr>
            <a:endParaRPr lang="ru-RU" sz="2400" dirty="0">
              <a:solidFill>
                <a:srgbClr val="4CAF9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923" y="2690461"/>
            <a:ext cx="6091322" cy="3574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60212"/>
              </p:ext>
            </p:extLst>
          </p:nvPr>
        </p:nvGraphicFramePr>
        <p:xfrm>
          <a:off x="6503245" y="3313994"/>
          <a:ext cx="3894086" cy="234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40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497754" rtl="0" eaLnBrk="1" fontAlgn="auto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CAF9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Доходы семьи складываются из зарплаты отца – 34 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CAF9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т.р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CAF9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., матери – 34 </a:t>
                      </a:r>
                      <a:r>
                        <a:rPr kumimoji="0" lang="ru-RU" sz="16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4CAF9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т.р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4CAF90"/>
                          </a:solidFill>
                          <a:effectLst/>
                          <a:uLnTx/>
                          <a:uFillTx/>
                          <a:latin typeface="Tahoma"/>
                          <a:ea typeface="+mn-ea"/>
                          <a:cs typeface="+mn-cs"/>
                        </a:rPr>
                        <a:t>. В то же время у семьи имеется земельный участок за городом(им никак семья не пользуется), детские вещи, из которых выросли дети, ненужные игрушки.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7994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>
                <a:solidFill>
                  <a:srgbClr val="DC7168"/>
                </a:solidFill>
              </a:rPr>
              <a:t>	</a:t>
            </a:r>
            <a:r>
              <a:rPr lang="ru-RU" sz="2800" dirty="0" smtClean="0">
                <a:solidFill>
                  <a:srgbClr val="DC7168"/>
                </a:solidFill>
              </a:rPr>
              <a:t>ЧТО ПОМОЖЕТ НАМ РЕШИТЬ ПРОБЛЕМУ</a:t>
            </a:r>
            <a:endParaRPr lang="ru-RU" sz="2800" dirty="0">
              <a:solidFill>
                <a:srgbClr val="DC716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9264" y="1991360"/>
            <a:ext cx="9619774" cy="4725529"/>
          </a:xfrm>
        </p:spPr>
        <p:txBody>
          <a:bodyPr/>
          <a:lstStyle/>
          <a:p>
            <a:pPr marL="0" indent="0">
              <a:buNone/>
            </a:pPr>
            <a:r>
              <a:rPr lang="ru-RU" sz="2800" b="1" u="sng" dirty="0" smtClean="0">
                <a:solidFill>
                  <a:srgbClr val="4CAF90"/>
                </a:solidFill>
              </a:rPr>
              <a:t>Знания того, что такое:</a:t>
            </a:r>
          </a:p>
          <a:p>
            <a:pPr lvl="0"/>
            <a:r>
              <a:rPr lang="ru-RU" sz="2800" dirty="0">
                <a:solidFill>
                  <a:srgbClr val="4CAF90"/>
                </a:solidFill>
              </a:rPr>
              <a:t>Расходы семейного бюджета (с. 43-44</a:t>
            </a:r>
            <a:r>
              <a:rPr lang="ru-RU" sz="2800" dirty="0" smtClean="0">
                <a:solidFill>
                  <a:srgbClr val="4CAF90"/>
                </a:solidFill>
              </a:rPr>
              <a:t>)</a:t>
            </a:r>
          </a:p>
          <a:p>
            <a:r>
              <a:rPr lang="ru-RU" sz="2800" dirty="0" smtClean="0">
                <a:solidFill>
                  <a:srgbClr val="4CAF90"/>
                </a:solidFill>
              </a:rPr>
              <a:t>Доходы семейного бюджета (с. </a:t>
            </a:r>
            <a:r>
              <a:rPr lang="ru-RU" sz="2800" dirty="0" smtClean="0">
                <a:solidFill>
                  <a:srgbClr val="4CAF90"/>
                </a:solidFill>
              </a:rPr>
              <a:t>55-56)</a:t>
            </a:r>
            <a:endParaRPr lang="ru-RU" sz="2800" dirty="0" smtClean="0">
              <a:solidFill>
                <a:srgbClr val="4CAF90"/>
              </a:solidFill>
            </a:endParaRPr>
          </a:p>
          <a:p>
            <a:pPr lvl="0"/>
            <a:r>
              <a:rPr lang="ru-RU" sz="2800" dirty="0" smtClean="0">
                <a:solidFill>
                  <a:srgbClr val="4CAF90"/>
                </a:solidFill>
              </a:rPr>
              <a:t>Семейный бюджет (с.60-61)</a:t>
            </a:r>
          </a:p>
          <a:p>
            <a:pPr marL="0" indent="0">
              <a:buNone/>
            </a:pPr>
            <a:endParaRPr lang="ru-RU" sz="2800" dirty="0">
              <a:solidFill>
                <a:srgbClr val="4CAF90"/>
              </a:solidFill>
            </a:endParaRPr>
          </a:p>
          <a:p>
            <a:pPr marL="0" indent="0">
              <a:buNone/>
            </a:pPr>
            <a:r>
              <a:rPr lang="ru-RU" sz="2800" b="1" u="sng" dirty="0" smtClean="0">
                <a:solidFill>
                  <a:srgbClr val="4CAF90"/>
                </a:solidFill>
              </a:rPr>
              <a:t>Умение: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4CAF90"/>
                </a:solidFill>
              </a:rPr>
              <a:t>Оптимизировать семейный бюджет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2997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DC7168"/>
                </a:solidFill>
              </a:rPr>
              <a:t>РАСХОДЫ СЕМЕЙНОГО БЮДЖЕТА</a:t>
            </a:r>
            <a:endParaRPr lang="ru-RU" sz="2800" dirty="0">
              <a:solidFill>
                <a:srgbClr val="DC7168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5921866"/>
              </p:ext>
            </p:extLst>
          </p:nvPr>
        </p:nvGraphicFramePr>
        <p:xfrm>
          <a:off x="767645" y="2122170"/>
          <a:ext cx="8918225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6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654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Расходы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4CAF90"/>
                          </a:solidFill>
                        </a:rPr>
                        <a:t>Обязательные</a:t>
                      </a:r>
                      <a:endParaRPr lang="ru-RU" sz="3200" b="1" dirty="0">
                        <a:solidFill>
                          <a:srgbClr val="4CAF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4CAF90"/>
                          </a:solidFill>
                        </a:rPr>
                        <a:t>Необязательные (желательные)</a:t>
                      </a:r>
                      <a:endParaRPr lang="ru-RU" sz="3200" b="1" dirty="0">
                        <a:solidFill>
                          <a:srgbClr val="4CAF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4CAF90"/>
                          </a:solidFill>
                        </a:rPr>
                        <a:t>Излишние</a:t>
                      </a:r>
                      <a:r>
                        <a:rPr lang="ru-RU" sz="3200" b="1" baseline="0" dirty="0" smtClean="0">
                          <a:solidFill>
                            <a:srgbClr val="4CAF90"/>
                          </a:solidFill>
                        </a:rPr>
                        <a:t> </a:t>
                      </a:r>
                      <a:endParaRPr lang="ru-RU" sz="3200" b="1" dirty="0">
                        <a:solidFill>
                          <a:srgbClr val="4CAF9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866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DC7168"/>
                </a:solidFill>
              </a:rPr>
              <a:t>ДОХОДЫ СЕМЕЙНОГО БЮДЖЕТА</a:t>
            </a:r>
            <a:endParaRPr lang="ru-RU" sz="2800" dirty="0">
              <a:solidFill>
                <a:srgbClr val="DC7168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9421942"/>
              </p:ext>
            </p:extLst>
          </p:nvPr>
        </p:nvGraphicFramePr>
        <p:xfrm>
          <a:off x="863605" y="2122170"/>
          <a:ext cx="891822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9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8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Доходы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4CAF90"/>
                          </a:solidFill>
                        </a:rPr>
                        <a:t>Активные</a:t>
                      </a:r>
                      <a:endParaRPr lang="ru-RU" sz="3200" b="1" dirty="0">
                        <a:solidFill>
                          <a:srgbClr val="4CAF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4CAF90"/>
                          </a:solidFill>
                        </a:rPr>
                        <a:t>Пассивные</a:t>
                      </a:r>
                      <a:endParaRPr lang="ru-RU" sz="3200" b="1" dirty="0">
                        <a:solidFill>
                          <a:srgbClr val="4CAF9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7" name="Объект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006326"/>
              </p:ext>
            </p:extLst>
          </p:nvPr>
        </p:nvGraphicFramePr>
        <p:xfrm>
          <a:off x="897467" y="3730836"/>
          <a:ext cx="8918225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9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187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Доходы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4CAF90"/>
                          </a:solidFill>
                        </a:rPr>
                        <a:t>Реальные </a:t>
                      </a:r>
                      <a:endParaRPr lang="ru-RU" sz="3200" b="1" dirty="0">
                        <a:solidFill>
                          <a:srgbClr val="4CAF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rgbClr val="4CAF90"/>
                          </a:solidFill>
                        </a:rPr>
                        <a:t>Номинальные</a:t>
                      </a:r>
                      <a:endParaRPr lang="ru-RU" sz="3200" b="1" dirty="0">
                        <a:solidFill>
                          <a:srgbClr val="4CAF9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5962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DC7168"/>
                </a:solidFill>
              </a:rPr>
              <a:t>СЕМЕЙНЫЙ БЮДЖЕТ</a:t>
            </a:r>
            <a:endParaRPr lang="ru-RU" sz="2800" dirty="0">
              <a:solidFill>
                <a:srgbClr val="DC7168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061546"/>
              </p:ext>
            </p:extLst>
          </p:nvPr>
        </p:nvGraphicFramePr>
        <p:xfrm>
          <a:off x="767645" y="2058952"/>
          <a:ext cx="9505244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663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57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17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Семейный бюджет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270"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solidFill>
                          <a:srgbClr val="4CAF9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3200" b="1" dirty="0" err="1" smtClean="0">
                          <a:solidFill>
                            <a:srgbClr val="4CAF90"/>
                          </a:solidFill>
                          <a:latin typeface="+mn-lt"/>
                        </a:rPr>
                        <a:t>Профицитный</a:t>
                      </a:r>
                      <a:r>
                        <a:rPr lang="ru-RU" sz="3200" b="1" dirty="0" smtClean="0">
                          <a:solidFill>
                            <a:srgbClr val="4CAF90"/>
                          </a:solidFill>
                          <a:latin typeface="+mn-lt"/>
                        </a:rPr>
                        <a:t> </a:t>
                      </a:r>
                      <a:endParaRPr lang="ru-RU" sz="3200" b="1" dirty="0">
                        <a:solidFill>
                          <a:srgbClr val="4CAF9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solidFill>
                          <a:srgbClr val="4CAF9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4CAF90"/>
                          </a:solidFill>
                          <a:latin typeface="+mn-lt"/>
                        </a:rPr>
                        <a:t>Дефицитный </a:t>
                      </a:r>
                      <a:endParaRPr lang="ru-RU" sz="3200" b="1" dirty="0">
                        <a:solidFill>
                          <a:srgbClr val="4CAF9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solidFill>
                          <a:srgbClr val="4CAF90"/>
                        </a:solidFill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4CAF90"/>
                          </a:solidFill>
                        </a:rPr>
                        <a:t>Сбалансированный</a:t>
                      </a:r>
                      <a:endParaRPr lang="ru-RU" sz="3200" b="1" dirty="0">
                        <a:solidFill>
                          <a:srgbClr val="4CAF9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483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DC7168"/>
                </a:solidFill>
              </a:rPr>
              <a:t>СЕМЕЙНЫЙ БЮДЖЕТ</a:t>
            </a:r>
            <a:endParaRPr lang="ru-RU" sz="2800" dirty="0">
              <a:solidFill>
                <a:srgbClr val="DC7168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376040"/>
              </p:ext>
            </p:extLst>
          </p:nvPr>
        </p:nvGraphicFramePr>
        <p:xfrm>
          <a:off x="767645" y="2058952"/>
          <a:ext cx="9505244" cy="40957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397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655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Семейный бюджет</a:t>
                      </a:r>
                    </a:p>
                    <a:p>
                      <a:pPr algn="ctr"/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7270"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solidFill>
                          <a:srgbClr val="4CAF90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4CAF90"/>
                          </a:solidFill>
                          <a:latin typeface="+mn-lt"/>
                        </a:rPr>
                        <a:t>Доходы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solidFill>
                          <a:srgbClr val="4CAF90"/>
                        </a:solidFill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4CAF90"/>
                          </a:solidFill>
                        </a:rPr>
                        <a:t>Расходы</a:t>
                      </a:r>
                      <a:endParaRPr lang="ru-RU" sz="3200" b="1" dirty="0">
                        <a:solidFill>
                          <a:srgbClr val="4CAF9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7270"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solidFill>
                          <a:srgbClr val="4CAF90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>
                        <a:solidFill>
                          <a:srgbClr val="4CAF9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17270"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solidFill>
                          <a:srgbClr val="DC7168"/>
                        </a:solidFill>
                        <a:latin typeface="+mn-lt"/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DC7168"/>
                          </a:solidFill>
                          <a:latin typeface="+mn-lt"/>
                        </a:rPr>
                        <a:t>Увеличить???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 smtClean="0">
                        <a:solidFill>
                          <a:srgbClr val="DC7168"/>
                        </a:solidFill>
                      </a:endParaRPr>
                    </a:p>
                    <a:p>
                      <a:pPr algn="ctr"/>
                      <a:r>
                        <a:rPr lang="ru-RU" sz="3200" b="1" dirty="0" smtClean="0">
                          <a:solidFill>
                            <a:srgbClr val="DC7168"/>
                          </a:solidFill>
                        </a:rPr>
                        <a:t>Сократить???</a:t>
                      </a:r>
                      <a:endParaRPr lang="ru-RU" sz="3200" b="1" dirty="0">
                        <a:solidFill>
                          <a:srgbClr val="DC7168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2901244" y="4135459"/>
            <a:ext cx="484632" cy="978408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806" y="4135106"/>
            <a:ext cx="592138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30208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467" y="1115665"/>
            <a:ext cx="10295466" cy="875695"/>
          </a:xfrm>
        </p:spPr>
        <p:txBody>
          <a:bodyPr/>
          <a:lstStyle/>
          <a:p>
            <a:pPr algn="ctr"/>
            <a:r>
              <a:rPr lang="ru-RU" sz="2600" dirty="0" smtClean="0">
                <a:solidFill>
                  <a:srgbClr val="DC7168"/>
                </a:solidFill>
              </a:rPr>
              <a:t>ЧТО ЗНАЧИТ ОПТИМИЗИРОВАТЬ СЕМЕЙНЫЙ БЮДЖЕТ?</a:t>
            </a:r>
            <a:endParaRPr lang="ru-RU" sz="2600" dirty="0">
              <a:solidFill>
                <a:srgbClr val="DC7168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65195"/>
              </p:ext>
            </p:extLst>
          </p:nvPr>
        </p:nvGraphicFramePr>
        <p:xfrm>
          <a:off x="534988" y="1795463"/>
          <a:ext cx="9618662" cy="3261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79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10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Семейный</a:t>
                      </a:r>
                      <a:r>
                        <a:rPr lang="ru-RU" sz="2800" baseline="0" dirty="0" smtClean="0"/>
                        <a:t> бюджет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solidFill>
                            <a:srgbClr val="4CAF90"/>
                          </a:solidFill>
                        </a:rPr>
                        <a:t>Расходы</a:t>
                      </a:r>
                      <a:endParaRPr lang="ru-RU" sz="2800" b="1" u="sng" dirty="0">
                        <a:solidFill>
                          <a:srgbClr val="4CAF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b="1" u="sng" dirty="0" smtClean="0">
                          <a:solidFill>
                            <a:srgbClr val="4CAF90"/>
                          </a:solidFill>
                        </a:rPr>
                        <a:t>Доходы</a:t>
                      </a:r>
                      <a:endParaRPr lang="ru-RU" sz="2800" b="1" u="sng" dirty="0">
                        <a:solidFill>
                          <a:srgbClr val="4CAF9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4CAF90"/>
                          </a:solidFill>
                        </a:rPr>
                        <a:t>Ранжировать по степени важности и необходимости и на этой основе:</a:t>
                      </a: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4CAF90"/>
                          </a:solidFill>
                        </a:rPr>
                        <a:t>Отказываться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b="1" dirty="0" smtClean="0">
                        <a:solidFill>
                          <a:srgbClr val="4CAF90"/>
                        </a:solidFill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4CAF90"/>
                          </a:solidFill>
                        </a:rPr>
                        <a:t>Сокращать сумму</a:t>
                      </a:r>
                      <a:r>
                        <a:rPr lang="ru-RU" b="1" baseline="0" dirty="0" smtClean="0">
                          <a:solidFill>
                            <a:srgbClr val="4CAF90"/>
                          </a:solidFill>
                        </a:rPr>
                        <a:t> расходов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b="1" dirty="0" smtClean="0">
                        <a:solidFill>
                          <a:srgbClr val="4CAF90"/>
                        </a:solidFill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4CAF90"/>
                          </a:solidFill>
                        </a:rPr>
                        <a:t>Заменять</a:t>
                      </a:r>
                      <a:endParaRPr lang="ru-RU" b="1" dirty="0">
                        <a:solidFill>
                          <a:srgbClr val="4CAF9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4CAF90"/>
                          </a:solidFill>
                        </a:rPr>
                        <a:t>Искать пути увеличение активных доходов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b="1" dirty="0" smtClean="0">
                        <a:solidFill>
                          <a:srgbClr val="4CAF90"/>
                        </a:solidFill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4CAF90"/>
                          </a:solidFill>
                        </a:rPr>
                        <a:t>Искать пути создания пассивных доходов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ru-RU" b="1" dirty="0" smtClean="0">
                        <a:solidFill>
                          <a:srgbClr val="4CAF90"/>
                        </a:solidFill>
                      </a:endParaRPr>
                    </a:p>
                    <a:p>
                      <a:pPr marL="342900" indent="-342900">
                        <a:buFont typeface="Arial" pitchFamily="34" charset="0"/>
                        <a:buChar char="•"/>
                      </a:pPr>
                      <a:r>
                        <a:rPr lang="ru-RU" b="1" dirty="0" smtClean="0">
                          <a:solidFill>
                            <a:srgbClr val="4CAF90"/>
                          </a:solidFill>
                        </a:rPr>
                        <a:t>Продавать</a:t>
                      </a:r>
                      <a:r>
                        <a:rPr lang="ru-RU" b="1" baseline="0" dirty="0" smtClean="0">
                          <a:solidFill>
                            <a:srgbClr val="4CAF90"/>
                          </a:solidFill>
                        </a:rPr>
                        <a:t> вещи, которые не используются</a:t>
                      </a:r>
                      <a:endParaRPr lang="ru-RU" b="1" dirty="0">
                        <a:solidFill>
                          <a:srgbClr val="4CAF9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5633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dirty="0" smtClean="0">
                <a:solidFill>
                  <a:srgbClr val="DC7168"/>
                </a:solidFill>
              </a:rPr>
              <a:t>РАНЖИРОВАНИЕ РАСХОДОВ</a:t>
            </a:r>
            <a:endParaRPr lang="ru-RU" sz="2800" dirty="0">
              <a:solidFill>
                <a:srgbClr val="DC7168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3D704CE-4D68-584A-838A-AE5576E77FB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95318595"/>
              </p:ext>
            </p:extLst>
          </p:nvPr>
        </p:nvGraphicFramePr>
        <p:xfrm>
          <a:off x="534432" y="1618191"/>
          <a:ext cx="9702649" cy="5678424"/>
        </p:xfrm>
        <a:graphic>
          <a:graphicData uri="http://schemas.openxmlformats.org/drawingml/2006/table">
            <a:tbl>
              <a:tblPr firstRow="1" firstCol="1" bandRow="1"/>
              <a:tblGrid>
                <a:gridCol w="7812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0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Коммунальные услуги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5 000</a:t>
                      </a:r>
                      <a:endParaRPr lang="ru-RU" sz="110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Продукты питания 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23 000</a:t>
                      </a:r>
                      <a:endParaRPr lang="ru-RU" sz="110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Оплата кредита 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4 000</a:t>
                      </a:r>
                      <a:endParaRPr lang="ru-RU" sz="110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Покупка новой компьютерной игры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2 000</a:t>
                      </a:r>
                      <a:endParaRPr lang="ru-RU" sz="110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Покупка канцтоваров для школы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1 000</a:t>
                      </a:r>
                      <a:endParaRPr lang="ru-RU" sz="110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Посещение кинотеатра и кафе всей семьей (2 раза)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6 000</a:t>
                      </a:r>
                      <a:endParaRPr lang="ru-RU" sz="110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Оплата бассейна для детей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4 000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Покупка нового чайника 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1 000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Карманные деньги для детей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4 000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Покупка проездных карт 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2 000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Празднование дня рождения папы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6 000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Поездка на экскурсию с классом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1 000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Бытовая химия и личная гигиена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2 000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Ремонт стиральной машины (сломалась)</a:t>
                      </a:r>
                      <a:endParaRPr lang="ru-RU" sz="110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5 000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Покупка нового платья для мамы</a:t>
                      </a:r>
                      <a:endParaRPr lang="ru-RU" sz="110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5 000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Текущие мелочи </a:t>
                      </a:r>
                      <a:endParaRPr lang="ru-RU" sz="110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1 000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Лекарства </a:t>
                      </a:r>
                      <a:endParaRPr lang="ru-RU" sz="110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1 000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181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Подарок на свадьбу двоюродному брату</a:t>
                      </a:r>
                      <a:endParaRPr lang="ru-RU" sz="110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4CAF9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5 000</a:t>
                      </a:r>
                      <a:endParaRPr lang="ru-RU" sz="1100" dirty="0">
                        <a:solidFill>
                          <a:srgbClr val="4CAF9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341" marR="5334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46558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9070</TotalTime>
  <Words>359</Words>
  <Application>Microsoft Office PowerPoint</Application>
  <PresentationFormat>Произвольный</PresentationFormat>
  <Paragraphs>118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Calibri</vt:lpstr>
      <vt:lpstr>Tahoma</vt:lpstr>
      <vt:lpstr>Times New Roman</vt:lpstr>
      <vt:lpstr>Тема Office</vt:lpstr>
      <vt:lpstr> Как грамотно планировать семейный бюджет</vt:lpstr>
      <vt:lpstr>ПРАКТИЧЕСКАЯ СИТУАЦИЯ</vt:lpstr>
      <vt:lpstr> ЧТО ПОМОЖЕТ НАМ РЕШИТЬ ПРОБЛЕМУ</vt:lpstr>
      <vt:lpstr>РАСХОДЫ СЕМЕЙНОГО БЮДЖЕТА</vt:lpstr>
      <vt:lpstr>ДОХОДЫ СЕМЕЙНОГО БЮДЖЕТА</vt:lpstr>
      <vt:lpstr>СЕМЕЙНЫЙ БЮДЖЕТ</vt:lpstr>
      <vt:lpstr>СЕМЕЙНЫЙ БЮДЖЕТ</vt:lpstr>
      <vt:lpstr>ЧТО ЗНАЧИТ ОПТИМИЗИРОВАТЬ СЕМЕЙНЫЙ БЮДЖЕТ?</vt:lpstr>
      <vt:lpstr>РАНЖИРОВАНИЕ РАСХОДОВ</vt:lpstr>
      <vt:lpstr>ПОДВЕДЕМ ИТОГ</vt:lpstr>
    </vt:vector>
  </TitlesOfParts>
  <Company>spn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 trukhanenko</dc:creator>
  <cp:lastModifiedBy>Гоппе Елена Евгеньевна</cp:lastModifiedBy>
  <cp:revision>394</cp:revision>
  <cp:lastPrinted>2018-12-02T17:24:20Z</cp:lastPrinted>
  <dcterms:created xsi:type="dcterms:W3CDTF">2015-08-28T08:18:34Z</dcterms:created>
  <dcterms:modified xsi:type="dcterms:W3CDTF">2019-01-15T07:47:56Z</dcterms:modified>
</cp:coreProperties>
</file>