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419C"/>
    <a:srgbClr val="29ABE2"/>
    <a:srgbClr val="2A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6" autoAdjust="0"/>
    <p:restoredTop sz="93317"/>
  </p:normalViewPr>
  <p:slideViewPr>
    <p:cSldViewPr snapToGrid="0">
      <p:cViewPr>
        <p:scale>
          <a:sx n="66" d="100"/>
          <a:sy n="66" d="100"/>
        </p:scale>
        <p:origin x="91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22.767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722 295 24575,'-54'-67'0,"-1"0"0,8-20 0,-25 61 0,-25 12 0,13 6 0,27 7 0,12 0 0,13-9 0,-9 10 0,21 0 0,-22 0 0,23 0 0,-9-6 0,13 4 0,8-4 0,0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40:15.67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8357.39063"/>
      <inkml:brushProperty name="anchorY" value="-104850.44531"/>
      <inkml:brushProperty name="scaleFactor" value="0.5"/>
    </inkml:brush>
  </inkml:definitions>
  <inkml:trace contextRef="#ctx0" brushRef="#br0">767 0 24575,'-39'0'0,"15"5"0,-5-4 0,18 9 0,0-4 0,-8 0 0,6 3 0,-14-1 0,14-1 0,-6 4 0,8-5 0,0 0 0,1 3 0,4-5 0,-2 1 0,4-2 0,-4-3 0,0 0 0,-10 7 0,-2-6 0,-21 14 0,-3-5 0,-12 1 0,0 5 0,0-5 0,12 5 0,2-6 0,13 3 0,-1-11 0,9 4 0,7-1 0,4-4 0,5 4 0,-4-5 0,19-12 0,-5 9 0,16-10 0,-15 9 0,1 3 0,-2-3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40:46.36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3949.375"/>
      <inkml:brushProperty name="anchorY" value="-91204.5625"/>
      <inkml:brushProperty name="scaleFactor" value="0.5"/>
    </inkml:brush>
  </inkml:definitions>
  <inkml:trace contextRef="#ctx0" brushRef="#br0">286 1 24575,'-96'0'0,"44"0"0,-17 0 0,53 0 0,-1 0 0,1 0 0,1 0 0,11 0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26.096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23.46045"/>
      <inkml:brushProperty name="anchorY" value="-10837.375"/>
      <inkml:brushProperty name="scaleFactor" value="0.5"/>
    </inkml:brush>
  </inkml:definitions>
  <inkml:trace contextRef="#ctx0" brushRef="#br0">1 404 24575,'49'0'0,"-10"0"0,23 0 0,24 0 0,-32 0 0,-3 0 0,1 0 0,15 0 0,18 0 0,-1 0-1006,1 0 1006,-31 0 0,-1 0 0,20 0 0,-10 0 0,0 0 0,10 0 0,-20 0 0,1 0 0,31 0 247,-19 0-247,-3 0 0,-1 0 0,-26 0 0,24 0 0,-29 0 759,1 0-759,-3 0 0,-13 7 0,1-5 0,-1 5 0,-2-7 0,0 0 0,30 0 0,7 0 0,16 0 0,13 0 0,-31 0 0,1 0 0,9 0 0,-35 0 0,22-7 0,-29 5 0,-8-11 0,-8 12 0,-9-12 0,-20 11 0,-4-5 0,0 7 0,-9 0 0,8-10 0,-11 8 0,-1-8 0,0 10 0,1-10 0,-1 7 0,-17-7 0,13 10 0,-31 0 0,31-10 0,-30 8 0,29-8 0,-12 10 0,17 0 0,1 0 0,-1 0 0,1 0 0,-1 0 0,-18-13 0,14 10 0,-13-9 0,-1 12 0,14 0 0,-13 0 0,17 0 0,1 0 0,-1 0 0,13 0 0,-10 0 0,10 0 0,0 0 0,-10 0 0,10 0 0,-30-13 0,13 10 0,-14-20 0,19 21 0,-1-18 0,0 8 0,1-1 0,12-4 0,3 15 0,20-12 0,-6 12 0,14-13 0,-7 7 0,8-6 0,5 6 0,4 3 0,18 5 0,22 0 0,18 0 0,18 0 0,-1 0-377,-30 0 1,0 0 376,36 0 0,-25 0 0,1 0 0,24 0 0,-25 0 0,1 0 0,24 0 0,-25 0 0,1 0 0,24 0 0,-35 0 0,-2 0 0,13 0 0,14 0 0,-31 0 0,14 0 0,-1 0 0,-13 0 753,13 0-753,-30 7 0,9-5 0,-9 5 0,0-7 0,9 0 0,-9 10 0,0-8 0,10 8 0,-23-10 0,22 0 0,-9 10 0,0-8 0,9 8 0,-9-10 0,13 0 0,-1 0 0,1 0 0,-1 0 0,-12 0 0,9 0 0,-9 0 0,0 0 0,-3 0 0,0 0 0,-10 0 0,10 0 0,0 0 0,-9 0 0,21 0 0,-22 7 0,23-5 0,-23 5 0,10-7 0,-13 8 0,1-6 0,-1 5 0,-7-2 0,-2 2 0,-19 0 0,2-1 0,-24-6 0,2 0 0,-13 0 0,0 0 0,-17 12 0,-5-9 0,-18 10 0,1-1-400,30-11 0,0 1 400,-37 23 0,26-15 0,-1-1 0,-24 7 0,36-1 0,0-2 0,-31-10-148,1 22 148,17-22 0,4 9 0,18-12 0,1 0 0,-1 10 793,13-7-793,-9 6 155,21-9-155,-9 0 0,12 0 0,1 0 0,-1 0 0,18 0 0,14 0 0,19 0 0,11 0 0,17 0 0,5 0 0,17 0-349,-30 0 1,0 0 348,36 0 0,-24 0 0,-1 0 0,25 0 0,-24-7 0,-1-1 0,25 4 0,-36-4 0,0 1 0,30 7 0,-17 0 0,-5 0 0,-30 0 0,-3 0 0,-13 0 0,-7-5 697,-13 3-697,-6-10 0,-23 10 0,13-6 0,-21-2 0,9-2 0,-31 0 0,14-8 0,-31 17 0,13-19-359,14 20 0,-2 1 359,-35-25 0,25 24 0,-1 1 0,-24-11 0,25 3 0,-1 2 0,8 6 0,2-1 0,0-5 0,-2-2 0,-8 1 0,2 1 0,-27 3 0,36-10 0,2 1 0,-13 9 0,-15-8 0,32 2 0,-13 7 0,17-7 0,1 1 718,11 6-718,4-7 0,0 0 0,10 8 0,-10-8 0,12 2 0,1 7 0,-13-17 0,9 16 0,-9-15 0,12 15 0,1-6 0,-1 1 0,1 5 0,-1-5 0,1 7 0,-13 0 0,9 0 0,-9 0 0,0 0 0,2 0 0,-4 0 0,8 0 0,14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39.30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768.10156"/>
      <inkml:brushProperty name="anchorY" value="-41742.57031"/>
      <inkml:brushProperty name="scaleFactor" value="0.5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47.73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0228.64648"/>
      <inkml:brushProperty name="anchorY" value="-55797.52734"/>
      <inkml:brushProperty name="scaleFactor" value="0.5"/>
    </inkml:brush>
  </inkml:definitions>
  <inkml:trace contextRef="#ctx0" brushRef="#br0">492 354 24575,'96'0'0,"-45"0"0,30 0 0,-61 0 0,9 0 0,0 0 0,-11 0 0,23 0 0,-22 0 0,9 0 0,1 0 0,-9 0 0,8 0 0,1 0 0,-9 0 0,21 0 0,-9 0 0,12 0 0,19 0 0,-14 0 0,31 0 0,-31 0 0,31 0 0,-14 0 0,1 0 0,-5 0 0,1 0 0,-14 0 0,13 0 0,-18 0 0,-12 0 0,9 0 0,-21 0 0,9 0 0,-13 0 0,0 0 0,1 0 0,-2 0 0,-2 0 0,0 6 0,1-5 0,1 5 0,2 2 0,-1-7 0,0 7 0,1-8 0,-1 0 0,13 9 0,-10-6 0,10 7 0,-13-10 0,1 0 0,-1 0 0,0 0 0,-1 0 0,-6-5 0,-4-4 0,-5-4 0,-7 5 0,-15-8 0,2 13 0,-21-7 0,21 3 0,-39 5 0,22-5 0,-43-6 0,13-3 0,-18 1 0,18-8 0,-13 21 0,31-18 0,-31 17 0,13-7 0,0 10 0,4-10 0,19 8 0,-1-8 0,0 10 0,1-10 0,-1 8 0,0-18 0,1 17 0,-1-17 0,0 18 0,1-18 0,-19 5 0,14 2 0,-13-10 0,17 11 0,0-10 0,1 9 0,12 3 0,3 10 0,12 0 0,1-7 0,-1 5 0,2-5 0,0 7 0,2 0 0,6 5 0,1 2 0,6 7 0,0 1 0,0 1 0,0-1 0,0 1 0,0-1 0,0 1 0,0 1 0,0-2 0,0 1 0,0-1 0,0 1 0,0 0 0,-20 3 0,6 11 0,-28 4 0,7 1 0,-10-3 0,13-13 0,-10 3 0,10-3 0,0 1 0,3-8 0,13-5 0,-1-7 0,2 0 0,1 0 0,1 0 0,6-7 0,-6-3 0,4-6 0,-8-1 0,1 1 0,-1-1 0,1 1 0,6-1 0,-4 8 0,12-6 0,-13 13 0,13-12 0,-5 7 0,12-2 0,11 4 0,0 5 0,7 0 0,6 0 0,-9 0 0,21 0 0,-9 0 0,12 0 0,0 0 0,0 0 0,19 0 0,3 0 0,1 0 0,13 0 0,-13 0 0,17 0 0,-17 0 0,13 0 0,-31 0 0,13 0 0,-17 0 0,-1 0 0,-12 0 0,10 0 0,-10 0 0,-1 0 0,-2 0 0,0 0 0,-9 0 0,8 0 0,-11 0 0,-1 0 0,0 0 0,1 0 0,-1 0 0,0 0 0,1 0 0,-1 0 0,0 0 0,1 0 0,-1 0 0,0 0 0,13 0 0,10 0 0,8 0 0,4 0 0,-7 0 0,1 0 0,-1 0 0,1 0 0,-1 0 0,-12 0 0,9 0 0,-21 0 0,9 0 0,-13 0 0,13 0 0,-10 0 0,10 0 0,-13 0 0,13-10 0,-9 8 0,9-8 0,-1 10 0,-8 0 0,9 0 0,-13 0 0,0 0 0,1-8 0,6 6 0,-5-5 0,6 7 0,-8 0 0,0 0 0,1 0 0,-1 0 0,0 0 0,1 0 0,-1 0 0,0 0 0,0 0 0,1 0 0,-1 0 0,0 0 0,1 0 0,-1 0 0,0 0 0,1 0 0,-1 0 0,-1 0 0,1 0 0,-2 0 0,0 0 0,-47 0 0,20 0 0,-36 0 0,32 0 0,1 0 0,-13 0 0,9 0 0,-21 0 0,9 0 0,-13 0 0,0 0 0,1 10 0,-1-8 0,0 8 0,1 0 0,-1-8 0,0 18 0,1-8 0,-19 1 0,14 6 0,-13-16 0,17 16 0,0-16 0,-17 19 0,13-19 0,-13 20 0,30-21 0,-10 18 0,10-18 0,0 15 0,-10-15 0,10 5 0,-12 3 0,11-7 0,-8 7 0,9-10 0,-13 9 0,0-6 0,13 7 0,-9-10 0,9 0 0,-13 0 0,13 0 0,-10 0 0,23 0 0,-23 0 0,22 0 0,-9 0 0,0 10 0,10-8 0,-10 8 0,12-10 0,1 0 0,-13 0 0,9 0 0,-22 0 0,10 0 0,0 0 0,-9 0 0,21 0 0,-21 0 0,21 0 0,-22 0 0,23 0 0,-10 0 0,12 0 0,1 0 0,1 0 0,1 0 0,7 5 0,-3-4 0,3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51.22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3149.39844"/>
      <inkml:brushProperty name="anchorY" value="-67158.48438"/>
      <inkml:brushProperty name="scaleFactor" value="0.5"/>
    </inkml:brush>
  </inkml:definitions>
  <inkml:trace contextRef="#ctx0" brushRef="#br0">356 297 24575,'-31'-39'0,"11"12"0,6-4 0,12 14 0,-13 1 0,6-1 0,0 1 0,-6-1 0,13 1 0,-5 1 0,7 0 0,0 1 0,0 0 0,0 0 0,0-1 0,5 8 0,4 1 0,4 6 0,3 0 0,-2 0 0,0 0 0,0 0 0,-1 0 0,2 0 0,-1 0 0,0 0 0,0 0 0,-1 0 0,2 0 0,0 0 0,2 0 0,-1 0 0,0 0 0,13 0 0,-10 0 0,10 0 0,-12 0 0,-1 0 0,-1 0 0,-1 0 0,-1 0 0,1 0 0,0 0 0,2 0 0,-2 0 0,1 0 0,-2 0 0,2 0 0,0 0 0,1 7 0,-1-5 0,1 5 0,-8-1 0,5-5 0,-11 10 0,-24-9 0,-5 3 0,-13-5 0,10 0 0,1 0 0,10 0 0,-23 0 0,10 0 0,-13 0 0,1 10 0,-1-8 0,1 18 0,11-11 0,-8 3 0,9 5 0,-13-5 0,13 8 0,-9 1 0,8-11 0,1 7 0,3-8 0,13 0 0,-1 6 0,2-13 0,6 11 0,-4-12 0,11 10 0,-6-4 0,8 5 0,0 2 0,0-1 0,0 1 0,0-2 0,0 0 0,0 1 0,0 1 0,8 1 0,-6 1 0,5 1 0,-7-1 0,0 0 0,0 1 0,0-1 0,0 0 0,0 1 0,0-1 0,0 0 0,0 1 0,0-1 0,0 0 0,0 0 0,0-1 0,0 1 0,0-2 0,0 0 0,0-3 0,0 1 0,0 0 0,7-6 0,-5 4 0,12-9 0,-7 4 0,7-5 0,-2 0 0,0 0 0,1 0 0,0 0 0,-1 0 0,1 0 0,-6-6 0,4 5 0,-9-13 0,4 6 0,-6 0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55.50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3737.07031"/>
      <inkml:brushProperty name="anchorY" value="-78488.02344"/>
      <inkml:brushProperty name="scaleFactor" value="0.5"/>
    </inkml:brush>
  </inkml:definitions>
  <inkml:trace contextRef="#ctx0" brushRef="#br0">586 328 24575,'-171'39'0,"59"-10"0,-30 29 0,60-16 0,58-8 0,-30-11 0,60-9 0,39-28 0,-7 10 0,37-10 0,-43-1 0,0-3 0,1 0 0,-1-11 0,5-14 0,-3 4 0,3-18 0,-5 24 0,0 1 0,1-1 0,-15 1 0,10 13 0,-10-10 0,11 26 0,0-12 0,-4 15 0,0 0 0,-65-26 0,23 5 0,-51-21 0,36 24 0,4 6 0,11 12 0,5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57.14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3949.375"/>
      <inkml:brushProperty name="anchorY" value="-91204.5625"/>
      <inkml:brushProperty name="scaleFactor" value="0.5"/>
    </inkml:brush>
  </inkml:definitions>
  <inkml:trace contextRef="#ctx0" brushRef="#br0">286 1 24575,'-96'0'0,"44"0"0,-17 0 0,53 0 0,-1 0 0,1 0 0,1 0 0,11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36:59.327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8357.39063"/>
      <inkml:brushProperty name="anchorY" value="-104850.44531"/>
      <inkml:brushProperty name="scaleFactor" value="0.5"/>
    </inkml:brush>
  </inkml:definitions>
  <inkml:trace contextRef="#ctx0" brushRef="#br0">1159 0 24575,'-59'0'0,"24"8"0,-9-7 0,28 14 0,-1-6 0,-12 0 0,9 6 0,-21-4 0,21-1 0,-9 7 0,13-8 0,-1 0 0,2 5 0,6-8 0,-3 2 0,6-3 0,-6-5 0,0 0 0,-15 9 0,-3-6 0,-32 19 0,-5-6 0,-18-1 0,1 10 0,-1-9 0,18 9 0,4-10 0,19 5 0,-1-18 0,13 8 0,10-2 0,8-7 0,6 7 0,-6-8 0,30-19 0,-8 14 0,23-14 0,-23 13 0,4 4 0,-5-4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4:40:09.33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88357.39063"/>
      <inkml:brushProperty name="anchorY" value="-104850.44531"/>
      <inkml:brushProperty name="scaleFactor" value="0.5"/>
    </inkml:brush>
  </inkml:definitions>
  <inkml:trace contextRef="#ctx0" brushRef="#br0">1159 0 24575,'-59'0'0,"24"8"0,-9-7 0,28 14 0,-1-6 0,-12 0 0,9 6 0,-21-4 0,21-1 0,-9 7 0,13-8 0,-1 0 0,2 5 0,6-8 0,-3 2 0,6-3 0,-6-5 0,0 0 0,-15 9 0,-3-6 0,-32 19 0,-5-6 0,-18-1 0,1 10 0,-1-9 0,18 9 0,4-10 0,19 5 0,-1-18 0,13 8 0,10-2 0,8-7 0,6 7 0,-6-8 0,30-19 0,-8 14 0,23-14 0,-23 13 0,4 4 0,-5-4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414DD-4468-244D-926E-D234AAA105B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2D747-F92F-0D4A-980D-2B6878244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8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2D747-F92F-0D4A-980D-2B6878244B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8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2D747-F92F-0D4A-980D-2B6878244B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6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2D747-F92F-0D4A-980D-2B6878244B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2D747-F92F-0D4A-980D-2B6878244B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2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2D747-F92F-0D4A-980D-2B6878244B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12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35F1E-ED42-433B-A048-77292F28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CFDD4-E5D9-4524-B292-A5765B6E4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5967A-AD1B-4044-9C11-C1DD188E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96EC8-23C2-437A-8328-172483C7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9BD40-09BD-49CC-BCDA-B8541D30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61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0249D1-D396-4E03-8309-3F3EF275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88E01-97CA-481A-B3F2-4EB4889C7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62BBA-93F2-492A-A975-3462A2E5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013FF-6341-4A94-89B1-8A91321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C73D4-2308-45DE-A381-5399BBE7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7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83BE9-C59F-42A6-B6A3-8AB708BE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76B33-30C6-4541-AA83-96504186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4321C-2325-4751-92A6-A1234837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D1113-C721-4736-831D-29EDB259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A1FAC-0446-40CA-942B-321E2478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06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139E8-C271-4A43-9360-B823FED4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5C445-D307-49EC-A559-D96F8658A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99D36-2785-4008-814C-49D1CA2C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6B468-7650-4A7A-BBFA-A32A65B5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23386-E01D-4261-BD66-FF79495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4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FDEB7-AC65-44E3-92C3-9C388396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F8C9B-0FC7-4B49-8A61-BE949173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2C94C0-A788-4F3F-B32E-A92AC2D3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B51CF6-CB03-445D-B1E5-97C3720E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BB0A8-F3BB-4A50-AE39-F1B4A9BC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9A162-2933-4A90-915B-9C3C4E0A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505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A80AF-2C97-4197-A5B7-0FB4F379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E9FAF1-E9BD-4C1B-81B4-2B61FD20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0CB21-BFEA-4402-ABF4-B6EFCB4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83428E-4784-4855-A686-C3318AF0F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49581C-B66D-4642-8CB0-BEB9928FE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52FE80-167A-4872-BF2C-6AAC783F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50314-0897-4C6A-AAC5-332AC889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F5DBAF-229B-4BCB-B06A-D46CB8D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39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8ED98-BBEF-4F9B-A1E5-4DA9B1B1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408533-9C83-4A1A-A6B7-96B49E56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1AA2FC-196A-45B9-8144-A5EDC6E3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64106D-E09F-4105-A1A7-23FBEE01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1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5C17-1296-4A1E-A96B-A20E508A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C329E-D253-4F8A-AACC-A30495B9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029B2-87C6-4F53-9BD5-A92BF04E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4409DF-0CD0-4A43-9925-3DAAF999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E0682-FC1C-4C87-9A76-A8E2CAB9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0A85E-03D8-4FF7-854E-63B7B1BE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18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47623-486C-4AE2-BF16-9068DC5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DB48-6A7E-4BB6-8058-5AB9B3AD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D96438-92A0-49B5-A2BA-8D5A4610D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3FF5DC-EBCE-47BD-A53B-5F27AD99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20213-548E-4552-91E4-403D326D1F3C}" type="datetimeFigureOut">
              <a:rPr lang="x-none" smtClean="0"/>
              <a:t>28.10.2020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E1F64-AB7A-4736-8AEB-5E83F68C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AA3A3-48F4-454F-91A6-6524D2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20599-9737-4453-80CB-C071BE71D2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70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9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tradingview.com/cha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anka.ru/2020/03/11/6902596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ru.tradingview.com/char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statist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cbr.ru/collection/collection/file/29342/bbs2009_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hod.ru/strategiya-na-ryinke-obligaczij.-2020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ks.ru/folder/7084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customXml" Target="../ink/ink3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3.jpg"/><Relationship Id="rId21" Type="http://schemas.openxmlformats.org/officeDocument/2006/relationships/customXml" Target="../ink/ink7.xml"/><Relationship Id="rId7" Type="http://schemas.openxmlformats.org/officeDocument/2006/relationships/image" Target="../media/image17.jpg"/><Relationship Id="rId12" Type="http://schemas.openxmlformats.org/officeDocument/2006/relationships/image" Target="../media/image18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customXml" Target="../ink/ink2.xml"/><Relationship Id="rId24" Type="http://schemas.openxmlformats.org/officeDocument/2006/relationships/image" Target="../media/image24.png"/><Relationship Id="rId5" Type="http://schemas.openxmlformats.org/officeDocument/2006/relationships/image" Target="../media/image15.gif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customXml" Target="../ink/ink6.xml"/><Relationship Id="rId31" Type="http://schemas.openxmlformats.org/officeDocument/2006/relationships/image" Target="../media/image4.png"/><Relationship Id="rId4" Type="http://schemas.openxmlformats.org/officeDocument/2006/relationships/image" Target="../media/image14.jpg"/><Relationship Id="rId9" Type="http://schemas.openxmlformats.org/officeDocument/2006/relationships/customXml" Target="../ink/ink1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0.xml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D0A652D-68C9-7444-BF8C-8FC3AEF39622}"/>
              </a:ext>
            </a:extLst>
          </p:cNvPr>
          <p:cNvSpPr/>
          <p:nvPr/>
        </p:nvSpPr>
        <p:spPr>
          <a:xfrm>
            <a:off x="8709660" y="-1"/>
            <a:ext cx="1080000" cy="604911"/>
          </a:xfrm>
          <a:prstGeom prst="roundRect">
            <a:avLst>
              <a:gd name="adj" fmla="val 966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F21BFD-A92E-E249-A21A-CA1949762828}"/>
              </a:ext>
            </a:extLst>
          </p:cNvPr>
          <p:cNvSpPr/>
          <p:nvPr/>
        </p:nvSpPr>
        <p:spPr>
          <a:xfrm>
            <a:off x="0" y="2993868"/>
            <a:ext cx="12192000" cy="156966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Как отвечать на сложные вопросы детей,</a:t>
            </a:r>
            <a:br>
              <a:rPr lang="en-US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которые они задают на занятиях:</a:t>
            </a:r>
            <a:br>
              <a:rPr lang="en-US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финансовый апгрейд для педагога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DC6C9E-4B6F-A54D-BFF3-8E210D11C963}"/>
              </a:ext>
            </a:extLst>
          </p:cNvPr>
          <p:cNvSpPr/>
          <p:nvPr/>
        </p:nvSpPr>
        <p:spPr>
          <a:xfrm>
            <a:off x="5453743" y="5007726"/>
            <a:ext cx="6738257" cy="115416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400" dirty="0" err="1">
                <a:solidFill>
                  <a:srgbClr val="2C419C"/>
                </a:solidFill>
                <a:latin typeface="Century Gothic" panose="020B0502020202020204" pitchFamily="34" charset="0"/>
              </a:rPr>
              <a:t>Трухачев</a:t>
            </a:r>
            <a:r>
              <a:rPr lang="ru-RU" sz="2400" dirty="0">
                <a:solidFill>
                  <a:srgbClr val="2C419C"/>
                </a:solidFill>
                <a:latin typeface="Century Gothic" panose="020B0502020202020204" pitchFamily="34" charset="0"/>
              </a:rPr>
              <a:t> Сергей Анатольевич,</a:t>
            </a:r>
            <a:endParaRPr lang="en-US" sz="2400" dirty="0">
              <a:solidFill>
                <a:srgbClr val="2C419C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заместитель декана</a:t>
            </a:r>
            <a:r>
              <a:rPr lang="en-US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экономического факультета</a:t>
            </a:r>
            <a:b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МГУ имени </a:t>
            </a:r>
            <a:r>
              <a:rPr lang="ru-RU" sz="2000" dirty="0" err="1">
                <a:solidFill>
                  <a:srgbClr val="2C419C"/>
                </a:solidFill>
                <a:latin typeface="Century Gothic" panose="020B0502020202020204" pitchFamily="34" charset="0"/>
              </a:rPr>
              <a:t>М.В.Ломоносова</a:t>
            </a:r>
            <a:endParaRPr lang="ru-RU" sz="2400" dirty="0">
              <a:solidFill>
                <a:srgbClr val="2C4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006264-5266-C247-BADB-452E6CDDBF7F}"/>
              </a:ext>
            </a:extLst>
          </p:cNvPr>
          <p:cNvSpPr/>
          <p:nvPr/>
        </p:nvSpPr>
        <p:spPr>
          <a:xfrm>
            <a:off x="5122817" y="6519446"/>
            <a:ext cx="1946366" cy="33855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2C419C"/>
                </a:solidFill>
                <a:latin typeface="Century Gothic" panose="020B0502020202020204" pitchFamily="34" charset="0"/>
              </a:rPr>
              <a:t>31 </a:t>
            </a:r>
            <a:r>
              <a:rPr lang="ru-RU" sz="1600" dirty="0">
                <a:solidFill>
                  <a:srgbClr val="2C419C"/>
                </a:solidFill>
                <a:latin typeface="Century Gothic" panose="020B0502020202020204" pitchFamily="34" charset="0"/>
              </a:rPr>
              <a:t>октября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5DE95D-B559-4D4E-BAD5-5E409B84C9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36" y="80422"/>
            <a:ext cx="783771" cy="4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465963" y="225635"/>
            <a:ext cx="9230487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«Хотя мир в целом двигается вперед, молодежи приходится всякий раз начинать сначала»</a:t>
            </a:r>
          </a:p>
          <a:p>
            <a:pPr algn="r"/>
            <a:r>
              <a:rPr lang="ru-RU" sz="1800" b="1" dirty="0" err="1">
                <a:latin typeface="Century Gothic" panose="020B0502020202020204" pitchFamily="34" charset="0"/>
              </a:rPr>
              <a:t>И.В.Гете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D031-17AD-A642-9D7E-3D51693C85DD}"/>
              </a:ext>
            </a:extLst>
          </p:cNvPr>
          <p:cNvSpPr txBox="1"/>
          <p:nvPr/>
        </p:nvSpPr>
        <p:spPr>
          <a:xfrm>
            <a:off x="465963" y="1738681"/>
            <a:ext cx="923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Какие преимущества и недостатки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у банковских карт для детей?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:a16="http://schemas.microsoft.com/office/drawing/2014/main" id="{D8BDB804-E1D3-4441-8F49-7FA78749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66593"/>
              </p:ext>
            </p:extLst>
          </p:nvPr>
        </p:nvGraphicFramePr>
        <p:xfrm>
          <a:off x="232982" y="2818994"/>
          <a:ext cx="117260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336">
                  <a:extLst>
                    <a:ext uri="{9D8B030D-6E8A-4147-A177-3AD203B41FA5}">
                      <a16:colId xmlns:a16="http://schemas.microsoft.com/office/drawing/2014/main" val="2134424555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3135086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Недостатки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89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Отсутствие физического ощущения денег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Навыки разумного обращения с деньгами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67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Риск утери карты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Удобство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29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Угроза мошенничества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«Безопасность»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Комиссии за обслуживание (не всегда)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Бонусы/</a:t>
                      </a:r>
                      <a:r>
                        <a:rPr lang="ru-RU" sz="2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кешбэки</a:t>
                      </a: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/скидки/</a:t>
                      </a:r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на остаток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Комиссии за операции (не всегда)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Дизайн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65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Родительский контроль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Родительский контроль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88507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76349B-2E9C-CB45-9FA4-C2DB19EDD110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970057-D528-8045-AD79-6212AAF221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3C15E-DF0C-A641-BEF4-B702E5608EA3}"/>
              </a:ext>
            </a:extLst>
          </p:cNvPr>
          <p:cNvSpPr txBox="1"/>
          <p:nvPr/>
        </p:nvSpPr>
        <p:spPr>
          <a:xfrm>
            <a:off x="11799596" y="652233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10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8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D0A652D-68C9-7444-BF8C-8FC3AEF39622}"/>
              </a:ext>
            </a:extLst>
          </p:cNvPr>
          <p:cNvSpPr/>
          <p:nvPr/>
        </p:nvSpPr>
        <p:spPr>
          <a:xfrm>
            <a:off x="8709660" y="-1"/>
            <a:ext cx="1080000" cy="604911"/>
          </a:xfrm>
          <a:prstGeom prst="roundRect">
            <a:avLst>
              <a:gd name="adj" fmla="val 966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F21BFD-A92E-E249-A21A-CA1949762828}"/>
              </a:ext>
            </a:extLst>
          </p:cNvPr>
          <p:cNvSpPr/>
          <p:nvPr/>
        </p:nvSpPr>
        <p:spPr>
          <a:xfrm>
            <a:off x="0" y="2993868"/>
            <a:ext cx="12192000" cy="156966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Как отвечать на сложные вопросы детей,</a:t>
            </a:r>
            <a:br>
              <a:rPr lang="en-US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которые они задают на занятиях:</a:t>
            </a:r>
            <a:br>
              <a:rPr lang="en-US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2C419C"/>
                </a:solidFill>
                <a:latin typeface="Century Gothic" panose="020B0502020202020204" pitchFamily="34" charset="0"/>
              </a:rPr>
              <a:t>финансовый апгрейд для педагога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DC6C9E-4B6F-A54D-BFF3-8E210D11C963}"/>
              </a:ext>
            </a:extLst>
          </p:cNvPr>
          <p:cNvSpPr/>
          <p:nvPr/>
        </p:nvSpPr>
        <p:spPr>
          <a:xfrm>
            <a:off x="5453743" y="5007726"/>
            <a:ext cx="6738257" cy="115416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400" dirty="0" err="1">
                <a:solidFill>
                  <a:srgbClr val="2C419C"/>
                </a:solidFill>
                <a:latin typeface="Century Gothic" panose="020B0502020202020204" pitchFamily="34" charset="0"/>
              </a:rPr>
              <a:t>Трухачев</a:t>
            </a:r>
            <a:r>
              <a:rPr lang="ru-RU" sz="2400" dirty="0">
                <a:solidFill>
                  <a:srgbClr val="2C419C"/>
                </a:solidFill>
                <a:latin typeface="Century Gothic" panose="020B0502020202020204" pitchFamily="34" charset="0"/>
              </a:rPr>
              <a:t> Сергей Анатольевич,</a:t>
            </a:r>
            <a:endParaRPr lang="en-US" sz="2400" dirty="0">
              <a:solidFill>
                <a:srgbClr val="2C419C"/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заместитель декана</a:t>
            </a:r>
            <a:r>
              <a:rPr lang="en-US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экономического факультета</a:t>
            </a:r>
            <a:b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2C419C"/>
                </a:solidFill>
                <a:latin typeface="Century Gothic" panose="020B0502020202020204" pitchFamily="34" charset="0"/>
              </a:rPr>
              <a:t>МГУ имени </a:t>
            </a:r>
            <a:r>
              <a:rPr lang="ru-RU" sz="2000" dirty="0" err="1">
                <a:solidFill>
                  <a:srgbClr val="2C419C"/>
                </a:solidFill>
                <a:latin typeface="Century Gothic" panose="020B0502020202020204" pitchFamily="34" charset="0"/>
              </a:rPr>
              <a:t>М.В.Ломоносова</a:t>
            </a:r>
            <a:endParaRPr lang="ru-RU" sz="2400" dirty="0">
              <a:solidFill>
                <a:srgbClr val="2C419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006264-5266-C247-BADB-452E6CDDBF7F}"/>
              </a:ext>
            </a:extLst>
          </p:cNvPr>
          <p:cNvSpPr/>
          <p:nvPr/>
        </p:nvSpPr>
        <p:spPr>
          <a:xfrm>
            <a:off x="5122817" y="6519446"/>
            <a:ext cx="1946366" cy="33855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2C419C"/>
                </a:solidFill>
                <a:latin typeface="Century Gothic" panose="020B0502020202020204" pitchFamily="34" charset="0"/>
              </a:rPr>
              <a:t>31 </a:t>
            </a:r>
            <a:r>
              <a:rPr lang="ru-RU" sz="1600" dirty="0">
                <a:solidFill>
                  <a:srgbClr val="2C419C"/>
                </a:solidFill>
                <a:latin typeface="Century Gothic" panose="020B0502020202020204" pitchFamily="34" charset="0"/>
              </a:rPr>
              <a:t>октября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5DE95D-B559-4D4E-BAD5-5E409B84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36" y="80422"/>
            <a:ext cx="783771" cy="4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2CFA4BAF-A14D-664A-8DA5-DBBAC09A4BBC}"/>
              </a:ext>
            </a:extLst>
          </p:cNvPr>
          <p:cNvSpPr txBox="1">
            <a:spLocks/>
          </p:cNvSpPr>
          <p:nvPr/>
        </p:nvSpPr>
        <p:spPr>
          <a:xfrm>
            <a:off x="179294" y="0"/>
            <a:ext cx="7088483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latin typeface="Century Gothic" panose="020B0502020202020204" pitchFamily="34" charset="0"/>
              </a:rPr>
              <a:t>Американские горки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5D515-EC0B-2A4D-8DDB-96086FEE77E3}"/>
              </a:ext>
            </a:extLst>
          </p:cNvPr>
          <p:cNvSpPr txBox="1"/>
          <p:nvPr/>
        </p:nvSpPr>
        <p:spPr>
          <a:xfrm>
            <a:off x="179294" y="2106219"/>
            <a:ext cx="250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Почему курс доллара/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евро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к рублю растет?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07019FFD-F510-7A46-ACC8-53B2B3D0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20" y="1330960"/>
            <a:ext cx="9137186" cy="419607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F8921-5AA9-814D-B5FF-3EF04BA2E39C}"/>
              </a:ext>
            </a:extLst>
          </p:cNvPr>
          <p:cNvSpPr txBox="1"/>
          <p:nvPr/>
        </p:nvSpPr>
        <p:spPr>
          <a:xfrm>
            <a:off x="7408560" y="5686046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Century Gothic" panose="020B0502020202020204" pitchFamily="34" charset="0"/>
              </a:rPr>
              <a:t>Источник: </a:t>
            </a:r>
            <a:r>
              <a:rPr lang="en" sz="1600" dirty="0">
                <a:latin typeface="Century Gothic" panose="020B0502020202020204" pitchFamily="34" charset="0"/>
                <a:hlinkClick r:id="rId3"/>
              </a:rPr>
              <a:t>https://ru.tradingview.com/chart/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091E07C-80ED-3A4E-8806-1259C39C3CBB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D7812-9BBA-D24D-A3DE-055BEF8FFF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BFF8C0-B8F4-8F42-8267-B871706F9889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00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45D515-EC0B-2A4D-8DDB-96086FEE77E3}"/>
              </a:ext>
            </a:extLst>
          </p:cNvPr>
          <p:cNvSpPr txBox="1"/>
          <p:nvPr/>
        </p:nvSpPr>
        <p:spPr>
          <a:xfrm>
            <a:off x="252132" y="2243432"/>
            <a:ext cx="5755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Почему растут цены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>на бензин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ru-RU" sz="3200" dirty="0">
                <a:latin typeface="Century Gothic" panose="020B0502020202020204" pitchFamily="34" charset="0"/>
              </a:rPr>
              <a:t>(ведь Россия нефтедобывающая страна)?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6E09C3-2F8A-A941-B276-BA165BF67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6267096" y="726665"/>
            <a:ext cx="4545540" cy="509563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7ECA6487-6661-7840-8134-8EACD2C698C1}"/>
              </a:ext>
            </a:extLst>
          </p:cNvPr>
          <p:cNvSpPr txBox="1">
            <a:spLocks/>
          </p:cNvSpPr>
          <p:nvPr/>
        </p:nvSpPr>
        <p:spPr>
          <a:xfrm>
            <a:off x="198344" y="273409"/>
            <a:ext cx="7088483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latin typeface="Century Gothic" panose="020B0502020202020204" pitchFamily="34" charset="0"/>
              </a:rPr>
              <a:t>Когда закончится нефть…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A118-6B4E-824E-87EB-3A8E48EAF95A}"/>
              </a:ext>
            </a:extLst>
          </p:cNvPr>
          <p:cNvSpPr txBox="1"/>
          <p:nvPr/>
        </p:nvSpPr>
        <p:spPr>
          <a:xfrm>
            <a:off x="5393989" y="5767728"/>
            <a:ext cx="52998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>
                <a:latin typeface="Century Gothic" panose="020B0502020202020204" pitchFamily="34" charset="0"/>
              </a:rPr>
              <a:t>Источники:</a:t>
            </a:r>
            <a:endParaRPr lang="en" sz="900" dirty="0">
              <a:latin typeface="Century Gothic" panose="020B0502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" sz="900" dirty="0">
                <a:solidFill>
                  <a:srgbClr val="0563C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https://aif.ru/money/economy/skolko_litrov_benzina_mozhno_kupit_na_zarplatu_infografika</a:t>
            </a:r>
          </a:p>
          <a:p>
            <a:pPr algn="r"/>
            <a:r>
              <a:rPr lang="en" sz="900" dirty="0">
                <a:solidFill>
                  <a:srgbClr val="0563C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https://www.fontanka.ru/2020/03/11/69025966</a:t>
            </a:r>
            <a:endParaRPr lang="en" sz="900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18817D8-399F-4F48-8451-EE245F9A6219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F9C9ED-324E-1148-944A-4AD2EC6B03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956BC-E696-5F4A-9CC4-237BCC85E799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45D515-EC0B-2A4D-8DDB-96086FEE77E3}"/>
              </a:ext>
            </a:extLst>
          </p:cNvPr>
          <p:cNvSpPr txBox="1"/>
          <p:nvPr/>
        </p:nvSpPr>
        <p:spPr>
          <a:xfrm>
            <a:off x="76200" y="3251674"/>
            <a:ext cx="46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От чего зависит рейтинг банков и как часто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он меняется?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465962" y="378037"/>
            <a:ext cx="10697337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>
                <a:latin typeface="Century Gothic" panose="020B0502020202020204" pitchFamily="34" charset="0"/>
              </a:rPr>
              <a:t>«Когда факты меняются, я изменяю свое мнение»</a:t>
            </a:r>
            <a:endParaRPr lang="en-US" sz="3000" b="1" dirty="0">
              <a:latin typeface="Century Gothic" panose="020B0502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b="1" dirty="0" err="1">
                <a:latin typeface="Century Gothic" panose="020B0502020202020204" pitchFamily="34" charset="0"/>
              </a:rPr>
              <a:t>Дж.М.Кейнс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45D751-5DE6-8B46-AFF2-E13BA68CD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6" r="5074"/>
          <a:stretch/>
        </p:blipFill>
        <p:spPr bwMode="auto">
          <a:xfrm>
            <a:off x="4325146" y="2240383"/>
            <a:ext cx="7998261" cy="392733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3B454-0DF9-CF45-BBD1-6FE9C650AE52}"/>
              </a:ext>
            </a:extLst>
          </p:cNvPr>
          <p:cNvSpPr txBox="1"/>
          <p:nvPr/>
        </p:nvSpPr>
        <p:spPr>
          <a:xfrm>
            <a:off x="4648201" y="1865194"/>
            <a:ext cx="739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Вероятность дефолта по корпоративным облигациям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в разрезе рейтинговых оценок </a:t>
            </a:r>
            <a:r>
              <a:rPr lang="en-US" sz="2000" dirty="0">
                <a:latin typeface="Century Gothic" panose="020B0502020202020204" pitchFamily="34" charset="0"/>
              </a:rPr>
              <a:t>S&amp;P </a:t>
            </a:r>
            <a:r>
              <a:rPr lang="ru-RU" sz="2000" dirty="0">
                <a:latin typeface="Century Gothic" panose="020B0502020202020204" pitchFamily="34" charset="0"/>
              </a:rPr>
              <a:t>за 1981-2013 гг. </a:t>
            </a:r>
            <a:r>
              <a:rPr lang="en-US" sz="2000" dirty="0">
                <a:latin typeface="Century Gothic" panose="020B0502020202020204" pitchFamily="34" charset="0"/>
              </a:rPr>
              <a:t>(%)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1669946-8365-D943-B498-0CB5129F0797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E36733-05A8-4944-948B-D0E01A2475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8DF5B5-8AE6-214B-9606-746B6EFE2F9E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4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465963" y="378037"/>
            <a:ext cx="8050508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entury Gothic" panose="020B0502020202020204" pitchFamily="34" charset="0"/>
              </a:rPr>
              <a:t>Инвестиционный вклад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в банке: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преимущества и риски?</a:t>
            </a:r>
          </a:p>
        </p:txBody>
      </p:sp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22BBAAE-49F0-214E-9468-5F7D36B86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2301" b="10142"/>
          <a:stretch/>
        </p:blipFill>
        <p:spPr>
          <a:xfrm>
            <a:off x="351660" y="1715700"/>
            <a:ext cx="8425542" cy="4764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F91946-979C-9745-BE7B-D0C8B568B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7" t="2884" r="1" b="4091"/>
          <a:stretch/>
        </p:blipFill>
        <p:spPr>
          <a:xfrm>
            <a:off x="7184574" y="1502229"/>
            <a:ext cx="5138058" cy="4098471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softEdge rad="50800"/>
          </a:effec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719A5DB-C639-8C47-A4CA-31E0C66401C8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D90DE5-59A1-884D-8AE0-11EC0CE1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6AE42-2296-3D46-95D5-124C771C3C6A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0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465963" y="149435"/>
            <a:ext cx="9216880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entury Gothic" panose="020B0502020202020204" pitchFamily="34" charset="0"/>
              </a:rPr>
              <a:t>Будущее не всегда</a:t>
            </a:r>
            <a:br>
              <a:rPr lang="ru-RU" sz="3200" b="1" dirty="0"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предопределено прошлым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D031-17AD-A642-9D7E-3D51693C85DD}"/>
              </a:ext>
            </a:extLst>
          </p:cNvPr>
          <p:cNvSpPr txBox="1"/>
          <p:nvPr/>
        </p:nvSpPr>
        <p:spPr>
          <a:xfrm>
            <a:off x="8086152" y="2011780"/>
            <a:ext cx="3738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Как сейчас выгоднее вложить деньги: вклад или инвестиции или драгметаллы?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8A4D0-5F46-DA4B-BA63-C5FF66FD6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/>
          <a:stretch/>
        </p:blipFill>
        <p:spPr>
          <a:xfrm>
            <a:off x="204705" y="1646085"/>
            <a:ext cx="7881447" cy="4399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D8E84-3760-EF43-B907-E521F992B711}"/>
              </a:ext>
            </a:extLst>
          </p:cNvPr>
          <p:cNvSpPr txBox="1"/>
          <p:nvPr/>
        </p:nvSpPr>
        <p:spPr>
          <a:xfrm>
            <a:off x="3482006" y="5879812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Century Gothic" panose="020B0502020202020204" pitchFamily="34" charset="0"/>
              </a:rPr>
              <a:t>Источник: </a:t>
            </a:r>
            <a:r>
              <a:rPr lang="en" sz="1600" dirty="0">
                <a:latin typeface="Century Gothic" panose="020B0502020202020204" pitchFamily="34" charset="0"/>
                <a:hlinkClick r:id="rId4"/>
              </a:rPr>
              <a:t>https://ru.tradingview.com/chart/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B565-C274-3143-ADD7-41219B789FFF}"/>
              </a:ext>
            </a:extLst>
          </p:cNvPr>
          <p:cNvSpPr txBox="1"/>
          <p:nvPr/>
        </p:nvSpPr>
        <p:spPr>
          <a:xfrm>
            <a:off x="8167797" y="4625763"/>
            <a:ext cx="373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9ABE2"/>
                </a:solidFill>
                <a:latin typeface="Century Gothic" panose="020B0502020202020204" pitchFamily="34" charset="0"/>
              </a:rPr>
              <a:t>В зависимости от потребностей…</a:t>
            </a:r>
          </a:p>
          <a:p>
            <a:pPr algn="r"/>
            <a:r>
              <a:rPr lang="ru-RU" sz="2400" dirty="0">
                <a:solidFill>
                  <a:srgbClr val="29ABE2"/>
                </a:solidFill>
                <a:latin typeface="Century Gothic" panose="020B0502020202020204" pitchFamily="34" charset="0"/>
              </a:rPr>
              <a:t>ответ будет меняться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0342D6A-4566-0E4F-A2D3-F5BB7562FF15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1054EE-528C-D74C-BB92-E6D9895034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3B685C-9729-5840-9E96-7AA855F51A4A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2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465963" y="149435"/>
            <a:ext cx="9608766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entury Gothic" panose="020B0502020202020204" pitchFamily="34" charset="0"/>
              </a:rPr>
              <a:t>«Миллионы россиян не могут ошибаться…»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D031-17AD-A642-9D7E-3D51693C85DD}"/>
              </a:ext>
            </a:extLst>
          </p:cNvPr>
          <p:cNvSpPr txBox="1"/>
          <p:nvPr/>
        </p:nvSpPr>
        <p:spPr>
          <a:xfrm>
            <a:off x="465963" y="1452931"/>
            <a:ext cx="8629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Можно ли копить деньги в рублях?</a:t>
            </a:r>
          </a:p>
          <a:p>
            <a:endParaRPr lang="ru-RU" sz="2800" dirty="0"/>
          </a:p>
          <a:p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D8E84-3760-EF43-B907-E521F992B711}"/>
              </a:ext>
            </a:extLst>
          </p:cNvPr>
          <p:cNvSpPr txBox="1"/>
          <p:nvPr/>
        </p:nvSpPr>
        <p:spPr>
          <a:xfrm>
            <a:off x="2485188" y="5486349"/>
            <a:ext cx="662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Источник: </a:t>
            </a:r>
            <a:r>
              <a:rPr lang="en" sz="1600" dirty="0">
                <a:latin typeface="Century Gothic" panose="020B0502020202020204" pitchFamily="34" charset="0"/>
                <a:hlinkClick r:id="rId3"/>
              </a:rPr>
              <a:t>http://www.cbr.ru/statistics/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en" sz="1600" dirty="0">
                <a:latin typeface="Century Gothic" panose="020B0502020202020204" pitchFamily="34" charset="0"/>
                <a:hlinkClick r:id="rId4"/>
              </a:rPr>
              <a:t>http://www.cbr.ru/collection/collection/file/29342/bbs2009_r.pdf</a:t>
            </a: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1B6EC08-0778-9742-B226-5FBAB95D0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91901"/>
              </p:ext>
            </p:extLst>
          </p:nvPr>
        </p:nvGraphicFramePr>
        <p:xfrm>
          <a:off x="766380" y="2381636"/>
          <a:ext cx="10659239" cy="2853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980">
                  <a:extLst>
                    <a:ext uri="{9D8B030D-6E8A-4147-A177-3AD203B41FA5}">
                      <a16:colId xmlns:a16="http://schemas.microsoft.com/office/drawing/2014/main" val="3446117092"/>
                    </a:ext>
                  </a:extLst>
                </a:gridCol>
                <a:gridCol w="1043479">
                  <a:extLst>
                    <a:ext uri="{9D8B030D-6E8A-4147-A177-3AD203B41FA5}">
                      <a16:colId xmlns:a16="http://schemas.microsoft.com/office/drawing/2014/main" val="3003205381"/>
                    </a:ext>
                  </a:extLst>
                </a:gridCol>
                <a:gridCol w="1371084">
                  <a:extLst>
                    <a:ext uri="{9D8B030D-6E8A-4147-A177-3AD203B41FA5}">
                      <a16:colId xmlns:a16="http://schemas.microsoft.com/office/drawing/2014/main" val="348889131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4016111219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665763835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2334003701"/>
                    </a:ext>
                  </a:extLst>
                </a:gridCol>
                <a:gridCol w="1290783">
                  <a:extLst>
                    <a:ext uri="{9D8B030D-6E8A-4147-A177-3AD203B41FA5}">
                      <a16:colId xmlns:a16="http://schemas.microsoft.com/office/drawing/2014/main" val="2515682495"/>
                    </a:ext>
                  </a:extLst>
                </a:gridCol>
                <a:gridCol w="1665900">
                  <a:extLst>
                    <a:ext uri="{9D8B030D-6E8A-4147-A177-3AD203B41FA5}">
                      <a16:colId xmlns:a16="http://schemas.microsoft.com/office/drawing/2014/main" val="2324362595"/>
                    </a:ext>
                  </a:extLst>
                </a:gridCol>
                <a:gridCol w="1651002">
                  <a:extLst>
                    <a:ext uri="{9D8B030D-6E8A-4147-A177-3AD203B41FA5}">
                      <a16:colId xmlns:a16="http://schemas.microsoft.com/office/drawing/2014/main" val="1310621685"/>
                    </a:ext>
                  </a:extLst>
                </a:gridCol>
              </a:tblGrid>
              <a:tr h="571832">
                <a:tc rowSpan="3">
                  <a:txBody>
                    <a:bodyPr/>
                    <a:lstStyle/>
                    <a:p>
                      <a:endParaRPr lang="ru-RU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Средства клиентов,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27668"/>
                  </a:ext>
                </a:extLst>
              </a:tr>
              <a:tr h="57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в рублях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в иностранной валюте</a:t>
                      </a:r>
                      <a:b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и драг. металлах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средства на счетах организаций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депозиты юр. лиц без учета средств ИП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вклады (депозиты) физических лиц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17300"/>
                  </a:ext>
                </a:extLst>
              </a:tr>
              <a:tr h="857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 ин</a:t>
                      </a:r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валюте и драг. металлах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в ин</a:t>
                      </a:r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 валюте и драг. металлах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в рублях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в ин</a:t>
                      </a:r>
                      <a:r>
                        <a:rPr lang="en-US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 валюте</a:t>
                      </a:r>
                      <a:b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и драг. металлах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593459"/>
                  </a:ext>
                </a:extLst>
              </a:tr>
              <a:tr h="851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РФ</a:t>
                      </a:r>
                      <a:r>
                        <a:rPr lang="en-US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млн руб</a:t>
                      </a:r>
                      <a:r>
                        <a:rPr lang="ru-RU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52 021 483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17 688 083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8 792 082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3 456 159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13 104 153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Century Gothic" panose="020B0502020202020204" pitchFamily="34" charset="0"/>
                        </a:rPr>
                        <a:t>5 680 199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25 552 115  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sng" strike="noStrike" dirty="0">
                          <a:effectLst/>
                          <a:latin typeface="Century Gothic" panose="020B0502020202020204" pitchFamily="34" charset="0"/>
                        </a:rPr>
                        <a:t>6 885 066  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9625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865418-32E5-3E41-8D65-09A319EB69F3}"/>
              </a:ext>
            </a:extLst>
          </p:cNvPr>
          <p:cNvSpPr/>
          <p:nvPr/>
        </p:nvSpPr>
        <p:spPr>
          <a:xfrm>
            <a:off x="10086791" y="20123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dirty="0">
                <a:latin typeface="Century Gothic" panose="020B0502020202020204" pitchFamily="34" charset="0"/>
              </a:rPr>
              <a:t>01.09.2020</a:t>
            </a:r>
            <a:endParaRPr lang="ru-RU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B425BE1-373A-614C-85CA-4DDBA9BB124F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94A85A-E57F-9948-8DA0-AAE8CFD2AF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39A131-8BCA-2A48-964B-70C5E3486430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7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3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F9179D6-74BC-B843-A95E-9C7DB618F455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53921B3-45B2-B14C-B6D1-55A94169469A}"/>
              </a:ext>
            </a:extLst>
          </p:cNvPr>
          <p:cNvSpPr txBox="1">
            <a:spLocks/>
          </p:cNvSpPr>
          <p:nvPr/>
        </p:nvSpPr>
        <p:spPr>
          <a:xfrm>
            <a:off x="0" y="25625"/>
            <a:ext cx="11013303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latin typeface="Century Gothic" panose="020B0502020202020204" pitchFamily="34" charset="0"/>
              </a:rPr>
              <a:t>Чем больше свободных денег в экономике,</a:t>
            </a:r>
            <a:r>
              <a:rPr lang="en-US" sz="2500" b="1" dirty="0">
                <a:latin typeface="Century Gothic" panose="020B0502020202020204" pitchFamily="34" charset="0"/>
              </a:rPr>
              <a:t> </a:t>
            </a:r>
            <a:r>
              <a:rPr lang="ru-RU" sz="2500" b="1" dirty="0">
                <a:latin typeface="Century Gothic" panose="020B0502020202020204" pitchFamily="34" charset="0"/>
              </a:rPr>
              <a:t>тем выше инфляция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D031-17AD-A642-9D7E-3D51693C85DD}"/>
              </a:ext>
            </a:extLst>
          </p:cNvPr>
          <p:cNvSpPr txBox="1"/>
          <p:nvPr/>
        </p:nvSpPr>
        <p:spPr>
          <a:xfrm>
            <a:off x="465963" y="1738681"/>
            <a:ext cx="4329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От каких факторов зависит уровень инфляции в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России? 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694E0-71F8-144E-BBA9-1EC906B5B1D8}"/>
              </a:ext>
            </a:extLst>
          </p:cNvPr>
          <p:cNvSpPr txBox="1"/>
          <p:nvPr/>
        </p:nvSpPr>
        <p:spPr>
          <a:xfrm>
            <a:off x="6172200" y="5819018"/>
            <a:ext cx="5832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latin typeface="Century Gothic" panose="020B0502020202020204" pitchFamily="34" charset="0"/>
              </a:rPr>
              <a:t>Источник: </a:t>
            </a:r>
            <a:r>
              <a:rPr lang="ru-RU" sz="1100" dirty="0">
                <a:latin typeface="Century Gothic" panose="020B0502020202020204" pitchFamily="34" charset="0"/>
              </a:rPr>
              <a:t>Стратегия на рынке облигаций. 2020 год. </a:t>
            </a:r>
            <a:r>
              <a:rPr lang="en-US" sz="1100" dirty="0">
                <a:latin typeface="Century Gothic" panose="020B0502020202020204" pitchFamily="34" charset="0"/>
              </a:rPr>
              <a:t>0</a:t>
            </a:r>
            <a:r>
              <a:rPr lang="ru-RU" sz="1100" dirty="0">
                <a:latin typeface="Century Gothic" panose="020B0502020202020204" pitchFamily="34" charset="0"/>
              </a:rPr>
              <a:t>3.12.1</a:t>
            </a:r>
            <a:r>
              <a:rPr lang="en-US" sz="1100" dirty="0">
                <a:latin typeface="Century Gothic" panose="020B0502020202020204" pitchFamily="34" charset="0"/>
              </a:rPr>
              <a:t>9</a:t>
            </a:r>
            <a:r>
              <a:rPr lang="ru-RU" sz="1100" dirty="0">
                <a:latin typeface="Century Gothic" panose="020B0502020202020204" pitchFamily="34" charset="0"/>
              </a:rPr>
              <a:t>. </a:t>
            </a:r>
            <a:r>
              <a:rPr lang="en-US" sz="1100" dirty="0">
                <a:latin typeface="Century Gothic" panose="020B0502020202020204" pitchFamily="34" charset="0"/>
                <a:hlinkClick r:id="rId3"/>
              </a:rPr>
              <a:t>https://www.dohod.ru/strategiya-na-ryinke-obligaczij.-2020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нфляция в 2019 году достигла пика">
            <a:extLst>
              <a:ext uri="{FF2B5EF4-FFF2-40B4-BE49-F238E27FC236}">
                <a16:creationId xmlns:a16="http://schemas.microsoft.com/office/drawing/2014/main" id="{01DBF5EB-3D72-E445-9C85-90EB70E9A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3"/>
          <a:stretch/>
        </p:blipFill>
        <p:spPr bwMode="auto">
          <a:xfrm>
            <a:off x="5947925" y="1387573"/>
            <a:ext cx="6405308" cy="459100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gks.ru/storage/mediabank/oliv'ye.jpeg">
            <a:extLst>
              <a:ext uri="{FF2B5EF4-FFF2-40B4-BE49-F238E27FC236}">
                <a16:creationId xmlns:a16="http://schemas.microsoft.com/office/drawing/2014/main" id="{E657895D-DEA4-F14F-BE9D-3FD726A9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" y="1521574"/>
            <a:ext cx="5741148" cy="435745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88458F-46B8-934D-A885-F46A1BF1A214}"/>
              </a:ext>
            </a:extLst>
          </p:cNvPr>
          <p:cNvSpPr/>
          <p:nvPr/>
        </p:nvSpPr>
        <p:spPr>
          <a:xfrm>
            <a:off x="1982159" y="5780108"/>
            <a:ext cx="3759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>
                <a:latin typeface="Century Gothic" panose="020B0502020202020204" pitchFamily="34" charset="0"/>
                <a:ea typeface="Franklin Gothic Medium" charset="0"/>
                <a:cs typeface="Franklin Gothic Medium" charset="0"/>
              </a:rPr>
              <a:t>Источник</a:t>
            </a:r>
            <a:r>
              <a:rPr lang="ru-RU" sz="1100" dirty="0">
                <a:latin typeface="Century Gothic" panose="020B0502020202020204" pitchFamily="34" charset="0"/>
                <a:ea typeface="Franklin Gothic Medium" charset="0"/>
                <a:cs typeface="Franklin Gothic Medium" charset="0"/>
              </a:rPr>
              <a:t>: раздел </a:t>
            </a:r>
            <a:r>
              <a:rPr lang="ru-RU" sz="1100" dirty="0" err="1">
                <a:latin typeface="Century Gothic" panose="020B0502020202020204" pitchFamily="34" charset="0"/>
                <a:ea typeface="Franklin Gothic Medium" charset="0"/>
                <a:cs typeface="Franklin Gothic Medium" charset="0"/>
              </a:rPr>
              <a:t>Инфографика</a:t>
            </a:r>
            <a:br>
              <a:rPr lang="ru-RU" sz="1100" dirty="0">
                <a:latin typeface="Century Gothic" panose="020B0502020202020204" pitchFamily="34" charset="0"/>
                <a:ea typeface="Franklin Gothic Medium" charset="0"/>
                <a:cs typeface="Franklin Gothic Medium" charset="0"/>
              </a:rPr>
            </a:br>
            <a:r>
              <a:rPr lang="ru-RU" sz="1100" dirty="0">
                <a:latin typeface="Century Gothic" panose="020B0502020202020204" pitchFamily="34" charset="0"/>
                <a:hlinkClick r:id="rId6"/>
              </a:rPr>
              <a:t>https://www.gks.ru/folder/70843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AF182-B539-EA49-936D-CEF4CB31CB8E}"/>
              </a:ext>
            </a:extLst>
          </p:cNvPr>
          <p:cNvSpPr txBox="1"/>
          <p:nvPr/>
        </p:nvSpPr>
        <p:spPr>
          <a:xfrm>
            <a:off x="7518389" y="1583384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Показатели инфляции в России, </a:t>
            </a:r>
            <a:r>
              <a:rPr lang="en-US" dirty="0">
                <a:latin typeface="Century Gothic" panose="020B0502020202020204" pitchFamily="34" charset="0"/>
              </a:rPr>
              <a:t>%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180194-A3C3-F040-A0D8-0219948438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14C085-8BA4-194A-8A32-BC94290FBD3D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7ABA6E-1C9E-4447-B819-4D38B81724D8}"/>
              </a:ext>
            </a:extLst>
          </p:cNvPr>
          <p:cNvSpPr/>
          <p:nvPr/>
        </p:nvSpPr>
        <p:spPr>
          <a:xfrm>
            <a:off x="0" y="1163773"/>
            <a:ext cx="693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От каких факторов зависит уровень инфляции в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260064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ADA9FFE-035F-7B48-8737-2553C90FC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178">
            <a:off x="9514452" y="4747692"/>
            <a:ext cx="2046563" cy="136194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9" name="Рисунок 28" descr="Изображение выглядит как внутренний, человек, сиди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7662A794-B15A-CB43-A0C9-06FC4C358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-43" r="28541" b="26383"/>
          <a:stretch/>
        </p:blipFill>
        <p:spPr>
          <a:xfrm rot="20586253">
            <a:off x="7684708" y="4642332"/>
            <a:ext cx="1829086" cy="150028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489136F-542E-B14A-BA90-C093F6C2B4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24167" r="11211"/>
          <a:stretch/>
        </p:blipFill>
        <p:spPr>
          <a:xfrm rot="19901387">
            <a:off x="6329927" y="4929105"/>
            <a:ext cx="1553770" cy="10844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15B7927-D2E1-1B47-9084-E06A80A32F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t="34892" r="24045" b="-3860"/>
          <a:stretch/>
        </p:blipFill>
        <p:spPr>
          <a:xfrm rot="19481667">
            <a:off x="4987336" y="4501688"/>
            <a:ext cx="1671703" cy="163161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7D031-17AD-A642-9D7E-3D51693C85DD}"/>
              </a:ext>
            </a:extLst>
          </p:cNvPr>
          <p:cNvSpPr txBox="1"/>
          <p:nvPr/>
        </p:nvSpPr>
        <p:spPr>
          <a:xfrm>
            <a:off x="465963" y="1738681"/>
            <a:ext cx="945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На каких условиях оформляется банковская карта ребенку 14 лет?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27784-D665-7640-A496-669993EF1317}"/>
              </a:ext>
            </a:extLst>
          </p:cNvPr>
          <p:cNvSpPr txBox="1"/>
          <p:nvPr/>
        </p:nvSpPr>
        <p:spPr>
          <a:xfrm>
            <a:off x="7097336" y="2710274"/>
            <a:ext cx="534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2.1</a:t>
            </a:r>
            <a:r>
              <a:rPr lang="ru-RU" sz="2000" dirty="0">
                <a:latin typeface="Century Gothic" panose="020B0502020202020204" pitchFamily="34" charset="0"/>
              </a:rPr>
              <a:t> Счет «детской» карточки привязывается к счету родителя (представителя)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E1F79-28B1-2249-933D-E142F69CFB5C}"/>
              </a:ext>
            </a:extLst>
          </p:cNvPr>
          <p:cNvSpPr txBox="1"/>
          <p:nvPr/>
        </p:nvSpPr>
        <p:spPr>
          <a:xfrm>
            <a:off x="465963" y="3061673"/>
            <a:ext cx="63039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ru-RU" sz="2100" b="1" dirty="0"/>
              <a:t>1. </a:t>
            </a:r>
            <a:r>
              <a:rPr lang="ru-RU" sz="2100" dirty="0"/>
              <a:t>Родитель или другой взрослый законный представитель обращается в банк с паспортом ребенка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93488-79AA-FE42-B84A-EF494872619D}"/>
              </a:ext>
            </a:extLst>
          </p:cNvPr>
          <p:cNvSpPr txBox="1"/>
          <p:nvPr/>
        </p:nvSpPr>
        <p:spPr>
          <a:xfrm>
            <a:off x="7097336" y="3967837"/>
            <a:ext cx="509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2.2 </a:t>
            </a:r>
            <a:r>
              <a:rPr lang="ru-RU" sz="2000" dirty="0">
                <a:latin typeface="Century Gothic" panose="020B0502020202020204" pitchFamily="34" charset="0"/>
              </a:rPr>
              <a:t>Карта привязывается к отдельному счету подростка от 14 до 17 лет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C9B589-EDB2-1A45-852E-3B27A81783FA}"/>
              </a:ext>
            </a:extLst>
          </p:cNvPr>
          <p:cNvCxnSpPr>
            <a:cxnSpLocks/>
          </p:cNvCxnSpPr>
          <p:nvPr/>
        </p:nvCxnSpPr>
        <p:spPr>
          <a:xfrm flipV="1">
            <a:off x="6389496" y="2971804"/>
            <a:ext cx="707840" cy="6015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FCD19C8-08D1-274F-B6E9-458C4E123846}"/>
              </a:ext>
            </a:extLst>
          </p:cNvPr>
          <p:cNvCxnSpPr>
            <a:cxnSpLocks/>
          </p:cNvCxnSpPr>
          <p:nvPr/>
        </p:nvCxnSpPr>
        <p:spPr>
          <a:xfrm>
            <a:off x="6389496" y="3667024"/>
            <a:ext cx="707840" cy="53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0B2649-A641-5744-A3C5-C5471477F1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27500" r="46799" b="27051"/>
          <a:stretch/>
        </p:blipFill>
        <p:spPr>
          <a:xfrm rot="20540857">
            <a:off x="2545485" y="4172108"/>
            <a:ext cx="2724638" cy="1832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0EBF59-7068-0D48-B93E-3AC473650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9" y="4397980"/>
            <a:ext cx="2959306" cy="1886557"/>
          </a:xfrm>
          <a:prstGeom prst="rect">
            <a:avLst/>
          </a:prstGeom>
          <a:effectLst>
            <a:softEdge rad="101600"/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B761B237-0D71-C34F-956A-A072C3F5AD96}"/>
                  </a:ext>
                </a:extLst>
              </p14:cNvPr>
              <p14:cNvContentPartPr/>
              <p14:nvPr/>
            </p14:nvContentPartPr>
            <p14:xfrm>
              <a:off x="698880" y="4606170"/>
              <a:ext cx="260280" cy="10620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B761B237-0D71-C34F-956A-A072C3F5AD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9880" y="4597170"/>
                <a:ext cx="277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12FE35A9-D175-4146-B491-F6979816CCD8}"/>
                  </a:ext>
                </a:extLst>
              </p14:cNvPr>
              <p14:cNvContentPartPr/>
              <p14:nvPr/>
            </p14:nvContentPartPr>
            <p14:xfrm>
              <a:off x="414480" y="4591770"/>
              <a:ext cx="1058760" cy="15264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12FE35A9-D175-4146-B491-F6979816CC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840" y="4583130"/>
                <a:ext cx="1076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3029ACF-1DE3-2E4C-BB86-24BC14B0CA79}"/>
                  </a:ext>
                </a:extLst>
              </p14:cNvPr>
              <p14:cNvContentPartPr/>
              <p14:nvPr/>
            </p14:nvContentPartPr>
            <p14:xfrm>
              <a:off x="517800" y="4849890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3029ACF-1DE3-2E4C-BB86-24BC14B0CA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160" y="4832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651C7782-8C47-2C49-BD4D-F3A6331DDEC4}"/>
                  </a:ext>
                </a:extLst>
              </p14:cNvPr>
              <p14:cNvContentPartPr/>
              <p14:nvPr/>
            </p14:nvContentPartPr>
            <p14:xfrm>
              <a:off x="405480" y="4597890"/>
              <a:ext cx="990720" cy="19692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651C7782-8C47-2C49-BD4D-F3A6331DDE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480" y="4535250"/>
                <a:ext cx="11163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34107582-A00A-6745-BA21-FE256C67C6A6}"/>
                  </a:ext>
                </a:extLst>
              </p14:cNvPr>
              <p14:cNvContentPartPr/>
              <p14:nvPr/>
            </p14:nvContentPartPr>
            <p14:xfrm>
              <a:off x="3219960" y="4539210"/>
              <a:ext cx="294120" cy="26028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34107582-A00A-6745-BA21-FE256C67C6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56960" y="4476570"/>
                <a:ext cx="419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E0C4A3A5-E3EE-CF42-B140-8709E9EA323B}"/>
                  </a:ext>
                </a:extLst>
              </p14:cNvPr>
              <p14:cNvContentPartPr/>
              <p14:nvPr/>
            </p14:nvContentPartPr>
            <p14:xfrm>
              <a:off x="6540512" y="5181600"/>
              <a:ext cx="241648" cy="20469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E0C4A3A5-E3EE-CF42-B140-8709E9EA323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77489" y="5118424"/>
                <a:ext cx="367334" cy="33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D6A8557B-3009-0B4E-960E-86CAE08D5246}"/>
                  </a:ext>
                </a:extLst>
              </p14:cNvPr>
              <p14:cNvContentPartPr/>
              <p14:nvPr/>
            </p14:nvContentPartPr>
            <p14:xfrm>
              <a:off x="8028975" y="5464008"/>
              <a:ext cx="103320" cy="36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D6A8557B-3009-0B4E-960E-86CAE08D52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335" y="5401368"/>
                <a:ext cx="228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BA90B69-4E84-0747-BA16-21D84B3FDF3E}"/>
                  </a:ext>
                </a:extLst>
              </p14:cNvPr>
              <p14:cNvContentPartPr/>
              <p14:nvPr/>
            </p14:nvContentPartPr>
            <p14:xfrm>
              <a:off x="9657489" y="5055422"/>
              <a:ext cx="417240" cy="12276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BA90B69-4E84-0747-BA16-21D84B3FDF3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94849" y="4992422"/>
                <a:ext cx="542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43863E1F-7507-EF4D-9736-5CEB6DC8B32C}"/>
                  </a:ext>
                </a:extLst>
              </p14:cNvPr>
              <p14:cNvContentPartPr/>
              <p14:nvPr/>
            </p14:nvContentPartPr>
            <p14:xfrm>
              <a:off x="10316306" y="5299688"/>
              <a:ext cx="417240" cy="12276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43863E1F-7507-EF4D-9736-5CEB6DC8B3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53666" y="5236688"/>
                <a:ext cx="542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27F27545-0954-7947-965E-3B156BEC6766}"/>
                  </a:ext>
                </a:extLst>
              </p14:cNvPr>
              <p14:cNvContentPartPr/>
              <p14:nvPr/>
            </p14:nvContentPartPr>
            <p14:xfrm>
              <a:off x="8221942" y="5345695"/>
              <a:ext cx="275951" cy="8119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27F27545-0954-7947-965E-3B156BEC67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9340" y="5282827"/>
                <a:ext cx="401514" cy="206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92FBB16-4DBF-F448-82EC-98E2C23C7E65}"/>
                  </a:ext>
                </a:extLst>
              </p14:cNvPr>
              <p14:cNvContentPartPr/>
              <p14:nvPr/>
            </p14:nvContentPartPr>
            <p14:xfrm>
              <a:off x="5205156" y="4975052"/>
              <a:ext cx="103320" cy="36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92FBB16-4DBF-F448-82EC-98E2C23C7E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2516" y="4912412"/>
                <a:ext cx="22896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Заголовок 3">
            <a:extLst>
              <a:ext uri="{FF2B5EF4-FFF2-40B4-BE49-F238E27FC236}">
                <a16:creationId xmlns:a16="http://schemas.microsoft.com/office/drawing/2014/main" id="{10848B23-349A-0B4A-A80B-D93CB88C1862}"/>
              </a:ext>
            </a:extLst>
          </p:cNvPr>
          <p:cNvSpPr txBox="1">
            <a:spLocks/>
          </p:cNvSpPr>
          <p:nvPr/>
        </p:nvSpPr>
        <p:spPr>
          <a:xfrm>
            <a:off x="465963" y="225635"/>
            <a:ext cx="9230487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«Хотя мир в целом двигается вперед, молодежи приходится всякий раз начинать сначала»</a:t>
            </a:r>
          </a:p>
          <a:p>
            <a:pPr algn="r"/>
            <a:r>
              <a:rPr lang="ru-RU" sz="1800" b="1" dirty="0" err="1">
                <a:latin typeface="Century Gothic" panose="020B0502020202020204" pitchFamily="34" charset="0"/>
              </a:rPr>
              <a:t>И.В.Гете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538C872-52A9-114A-B73F-4DA80A62B606}"/>
              </a:ext>
            </a:extLst>
          </p:cNvPr>
          <p:cNvSpPr/>
          <p:nvPr/>
        </p:nvSpPr>
        <p:spPr>
          <a:xfrm>
            <a:off x="9723120" y="5168"/>
            <a:ext cx="2468880" cy="1154546"/>
          </a:xfrm>
          <a:prstGeom prst="roundRect">
            <a:avLst>
              <a:gd name="adj" fmla="val 9669"/>
            </a:avLst>
          </a:prstGeom>
          <a:solidFill>
            <a:srgbClr val="FFFF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963937-9E07-0D44-802C-A5BDD6D2203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2636" y="25625"/>
            <a:ext cx="1398610" cy="7924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1241040-C4A0-EE4F-B414-AD10C993A1EF}"/>
              </a:ext>
            </a:extLst>
          </p:cNvPr>
          <p:cNvSpPr txBox="1"/>
          <p:nvPr/>
        </p:nvSpPr>
        <p:spPr>
          <a:xfrm>
            <a:off x="11911106" y="6522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20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й 09-2020" id="{2675A329-1BF9-4C32-8AB0-7A151C467328}" vid="{19C1BBCE-D078-4D62-97AF-11CACBC66E4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презентаций 09-2020</Template>
  <TotalTime>387</TotalTime>
  <Words>627</Words>
  <Application>Microsoft Macintosh PowerPoint</Application>
  <PresentationFormat>Широкоэкранный</PresentationFormat>
  <Paragraphs>95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Б.</dc:creator>
  <cp:lastModifiedBy>140310414195 Трушина Валентина Сергеевна</cp:lastModifiedBy>
  <cp:revision>58</cp:revision>
  <dcterms:created xsi:type="dcterms:W3CDTF">2020-09-13T19:46:10Z</dcterms:created>
  <dcterms:modified xsi:type="dcterms:W3CDTF">2020-10-28T18:21:30Z</dcterms:modified>
</cp:coreProperties>
</file>