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12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F35F1E-ED42-433B-A048-77292F28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B7CFDD4-E5D9-4524-B292-A5765B6E4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85967A-AD1B-4044-9C11-C1DD188E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27.10.2020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796EC8-23C2-437A-8328-172483C7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39BD40-09BD-49CC-BCDA-B8541D30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361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90249D1-D396-4E03-8309-3F3EF275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088E01-97CA-481A-B3F2-4EB4889C7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562BBA-93F2-492A-A975-3462A2E5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27.10.2020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3013FF-6341-4A94-89B1-8A91321A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3C73D4-2308-45DE-A381-5399BBE7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477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F83BE9-C59F-42A6-B6A3-8AB708BE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B76B33-30C6-4541-AA83-96504186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84321C-2325-4751-92A6-A1234837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27.10.2020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BD1113-C721-4736-831D-29EDB259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0A1FAC-0446-40CA-942B-321E2478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069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2139E8-C271-4A43-9360-B823FED4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A5C445-D307-49EC-A559-D96F8658A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E99D36-2785-4008-814C-49D1CA2C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27.10.2020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F6B468-7650-4A7A-BBFA-A32A65B5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923386-E01D-4261-BD66-FF79495A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546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6FDEB7-AC65-44E3-92C3-9C388396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6F8C9B-0FC7-4B49-8A61-BE9491738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2C94C0-A788-4F3F-B32E-A92AC2D34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B51CF6-CB03-445D-B1E5-97C3720E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27.10.2020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54BB0A8-F3BB-4A50-AE39-F1B4A9BC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59A162-2933-4A90-915B-9C3C4E0A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505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2A80AF-2C97-4197-A5B7-0FB4F379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3E9FAF1-E9BD-4C1B-81B4-2B61FD20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1A0CB21-BFEA-4402-ABF4-B6EFCB4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383428E-4784-4855-A686-C3318AF0F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349581C-B66D-4642-8CB0-BEB9928FE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652FE80-167A-4872-BF2C-6AAC783F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27.10.2020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3750314-0897-4C6A-AAC5-332AC889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2F5DBAF-229B-4BCB-B06A-D46CB8D8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339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8ED98-BBEF-4F9B-A1E5-4DA9B1B1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6408533-9C83-4A1A-A6B7-96B49E56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27.10.2020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F1AA2FC-196A-45B9-8144-A5EDC6E3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064106D-E09F-4105-A1A7-23FBEE01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15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6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9E5C17-1296-4A1E-A96B-A20E508A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DC329E-D253-4F8A-AACC-A30495B95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5029B2-87C6-4F53-9BD5-A92BF04E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04409DF-0CD0-4A43-9925-3DAAF999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27.10.2020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BE0682-FC1C-4C87-9A76-A8E2CAB9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B70A85E-03D8-4FF7-854E-63B7B1BE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318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947623-486C-4AE2-BF16-9068DC51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0F0DB48-6A7E-4BB6-8058-5AB9B3ADD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BD96438-92A0-49B5-A2BA-8D5A4610D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3FF5DC-EBCE-47BD-A53B-5F27AD99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27.10.2020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EE1F64-AB7A-4736-8AEB-5E83F68C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1AA3A3-48F4-454F-91A6-6524D24A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704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9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lymp.hse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4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8800"/>
            <a:ext cx="10515600" cy="113188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Критерии определения победителей                                и призёров заключительного этапа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985043"/>
              </p:ext>
            </p:extLst>
          </p:nvPr>
        </p:nvGraphicFramePr>
        <p:xfrm>
          <a:off x="338667" y="1690689"/>
          <a:ext cx="11548530" cy="4422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790"/>
                <a:gridCol w="1649790"/>
                <a:gridCol w="1649790"/>
                <a:gridCol w="1649790"/>
                <a:gridCol w="1649790"/>
                <a:gridCol w="1649790"/>
                <a:gridCol w="1649790"/>
              </a:tblGrid>
              <a:tr h="422544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Класс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Победители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Призёры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25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Дипломанты </a:t>
                      </a:r>
                      <a:r>
                        <a:rPr lang="en-US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 </a:t>
                      </a: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степени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Дипломанты </a:t>
                      </a:r>
                      <a:r>
                        <a:rPr lang="en-US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II </a:t>
                      </a: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степени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Дипломанты </a:t>
                      </a:r>
                      <a:r>
                        <a:rPr lang="en-US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III </a:t>
                      </a: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степени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77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Критерии, баллы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Количество дипломантов,</a:t>
                      </a: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чел.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Критерии, баллы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Количество дипломантов,</a:t>
                      </a: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чел.</a:t>
                      </a:r>
                      <a:endParaRPr lang="ru-RU" sz="1600" b="1" dirty="0" smtClean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Критерии, баллы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Количество дипломантов,</a:t>
                      </a: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чел.</a:t>
                      </a:r>
                      <a:endParaRPr lang="ru-RU" sz="1600" b="1" dirty="0" smtClean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9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70 баллов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0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60 до 69 баллов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0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40 до 59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10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70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0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60 до 69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40 до 59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6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11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75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6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61 до 74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24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50 до 60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48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55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2667"/>
            <a:ext cx="10515600" cy="109802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Регионы – лидеры по числу дипломантов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407419"/>
              </p:ext>
            </p:extLst>
          </p:nvPr>
        </p:nvGraphicFramePr>
        <p:xfrm>
          <a:off x="838200" y="1253068"/>
          <a:ext cx="10862732" cy="538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683"/>
                <a:gridCol w="2715683"/>
                <a:gridCol w="2715683"/>
                <a:gridCol w="2715683"/>
              </a:tblGrid>
              <a:tr h="7464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Название региона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Количество победителей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Количество призёров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Количество дипломантов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Москва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0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30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30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Санкт-Петербург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5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4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Новосибирская область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0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5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5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Республика Татарстан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5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Кировская</a:t>
                      </a:r>
                      <a:r>
                        <a:rPr lang="ru-RU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область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0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Воронежская область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0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Самарская</a:t>
                      </a:r>
                      <a:r>
                        <a:rPr lang="ru-RU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область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Тюменская область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Томская область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Ульяновская область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99" y="592667"/>
            <a:ext cx="11616267" cy="1642533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Где можно ознакомиться с материалами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Олимпиады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официальный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сайт НИУ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ВШЭ 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ссылка: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https://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olymp.hse.ru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/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mmo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/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129" t="14911" r="1911" b="19259"/>
          <a:stretch/>
        </p:blipFill>
        <p:spPr>
          <a:xfrm>
            <a:off x="778934" y="2099733"/>
            <a:ext cx="10684932" cy="391159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686298" y="3064934"/>
            <a:ext cx="870204" cy="20319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7" y="491067"/>
            <a:ext cx="11396133" cy="119962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Где можно ознакомиться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с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материалами Олимпиады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ФМЦ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по финансовой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грамотности </a:t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ссылка: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https://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fmc.hse.ru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/olympiads_2020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130" t="9647" r="69328" b="10045"/>
          <a:stretch/>
        </p:blipFill>
        <p:spPr>
          <a:xfrm>
            <a:off x="982134" y="2116667"/>
            <a:ext cx="1998133" cy="4060296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810" t="10082" r="1910" b="10045"/>
          <a:stretch/>
        </p:blipFill>
        <p:spPr>
          <a:xfrm>
            <a:off x="2980267" y="2116667"/>
            <a:ext cx="8398933" cy="4060296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9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0" y="1693333"/>
            <a:ext cx="8398933" cy="184573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Всероссийская Олимпиада 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НИУ ВШЭ «Высшая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проба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»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2020-2021 учебный год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250266"/>
            <a:ext cx="10801350" cy="1839383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Профиль «Финансовая грамотность»</a:t>
            </a:r>
          </a:p>
          <a:p>
            <a:pPr algn="ctr"/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16" y="846665"/>
            <a:ext cx="2944283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4" y="457200"/>
            <a:ext cx="6112934" cy="6942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Этапы Олимпиады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17" t="9081" r="12783" b="8834"/>
          <a:stretch/>
        </p:blipFill>
        <p:spPr>
          <a:xfrm>
            <a:off x="6333067" y="778933"/>
            <a:ext cx="5554132" cy="5334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400" y="1151467"/>
            <a:ext cx="5791200" cy="47175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Сроки регистрации: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  </a:t>
            </a: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28 сентября </a:t>
            </a:r>
            <a:r>
              <a:rPr lang="mr-IN" sz="2000" b="1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– </a:t>
            </a:r>
            <a:r>
              <a:rPr lang="ru-RU" sz="2000" b="1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5 </a:t>
            </a: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ноября 2020 года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Первый (отборочный) заочный этап: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  </a:t>
            </a: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7 ноября </a:t>
            </a:r>
            <a:r>
              <a:rPr lang="mr-IN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 22 ноября  2020 года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Ознакомление участников с результатами: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      27 ноября – 30 ноября 2020 </a:t>
            </a:r>
            <a:r>
              <a:rPr lang="ru-RU" sz="2000" b="1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года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Публикация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итогов отборочного этапа: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      18 декабря 2020 года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Второй (заключительный) очный этап: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  </a:t>
            </a: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29 января </a:t>
            </a:r>
            <a:r>
              <a:rPr lang="mr-IN" sz="2000" b="1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– </a:t>
            </a:r>
            <a:r>
              <a:rPr lang="ru-RU" sz="2000" b="1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7 </a:t>
            </a: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февраля 2021 года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Рассмотрение апелляций: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      22 февраля – 15 марта 2021 года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Публикация результатов и </a:t>
            </a:r>
            <a:b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работ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дипломантов:  </a:t>
            </a:r>
            <a:r>
              <a:rPr lang="ru-RU" sz="2000" b="1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30 </a:t>
            </a:r>
            <a:r>
              <a:rPr lang="ru-RU" sz="2000" b="1" i="1" dirty="0">
                <a:latin typeface="Arial Rounded MT Bold" charset="0"/>
                <a:ea typeface="Arial Rounded MT Bold" charset="0"/>
                <a:cs typeface="Arial Rounded MT Bold" charset="0"/>
              </a:rPr>
              <a:t>марта 2021 года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i="1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4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1999"/>
            <a:ext cx="10515600" cy="130386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Первый (отборочный) заочный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этап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профиль «Финансовая грамотность»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889329"/>
              </p:ext>
            </p:extLst>
          </p:nvPr>
        </p:nvGraphicFramePr>
        <p:xfrm>
          <a:off x="838200" y="2065865"/>
          <a:ext cx="10795000" cy="391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50"/>
                <a:gridCol w="2698750"/>
                <a:gridCol w="2698750"/>
                <a:gridCol w="2698750"/>
              </a:tblGrid>
              <a:tr h="13038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i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Дата состязаний</a:t>
                      </a:r>
                      <a:endParaRPr lang="ru-RU" sz="2600" i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i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Время</a:t>
                      </a:r>
                      <a:r>
                        <a:rPr lang="ru-RU" sz="2600" i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начала (</a:t>
                      </a:r>
                      <a:r>
                        <a:rPr lang="ru-RU" sz="2600" i="1" baseline="0" dirty="0" err="1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Мск</a:t>
                      </a:r>
                      <a:r>
                        <a:rPr lang="ru-RU" sz="2600" i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)</a:t>
                      </a:r>
                      <a:endParaRPr lang="ru-RU" sz="2600" i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i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Длительность</a:t>
                      </a:r>
                      <a:endParaRPr lang="ru-RU" sz="2600" i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8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15.11.2020</a:t>
                      </a:r>
                      <a:endParaRPr lang="ru-RU" sz="24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Воскресенье</a:t>
                      </a:r>
                      <a:endParaRPr lang="ru-RU" sz="24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17:00</a:t>
                      </a:r>
                      <a:endParaRPr lang="ru-RU" sz="24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80 мин</a:t>
                      </a:r>
                      <a:endParaRPr lang="ru-RU" sz="24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8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18.11.2020</a:t>
                      </a:r>
                      <a:endParaRPr lang="ru-RU" sz="24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Среда</a:t>
                      </a:r>
                      <a:endParaRPr lang="ru-RU" sz="24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9:00</a:t>
                      </a:r>
                      <a:endParaRPr lang="ru-RU" sz="24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80 мин</a:t>
                      </a:r>
                      <a:endParaRPr lang="ru-RU" sz="24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0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97948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этап Олимпиады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4" y="1439333"/>
            <a:ext cx="11379200" cy="4737630"/>
          </a:xfrm>
        </p:spPr>
        <p:txBody>
          <a:bodyPr/>
          <a:lstStyle/>
          <a:p>
            <a:pPr algn="just"/>
            <a:r>
              <a:rPr lang="en-US" sz="2600" dirty="0">
                <a:latin typeface="Arial Rounded MT Bold" charset="0"/>
                <a:ea typeface="Arial Rounded MT Bold" charset="0"/>
                <a:cs typeface="Arial Rounded MT Bold" charset="0"/>
              </a:rPr>
              <a:t>I</a:t>
            </a:r>
            <a:r>
              <a:rPr lang="ru-RU" sz="2600" dirty="0">
                <a:latin typeface="Arial Rounded MT Bold" charset="0"/>
                <a:ea typeface="Arial Rounded MT Bold" charset="0"/>
                <a:cs typeface="Arial Rounded MT Bold" charset="0"/>
              </a:rPr>
              <a:t> (отборочный) этап проводится в форме выполнения олимпиадных заданий в дистанционном формате в режиме </a:t>
            </a:r>
            <a:r>
              <a:rPr lang="en-US" sz="2600" dirty="0">
                <a:latin typeface="Arial Rounded MT Bold" charset="0"/>
                <a:ea typeface="Arial Rounded MT Bold" charset="0"/>
                <a:cs typeface="Arial Rounded MT Bold" charset="0"/>
              </a:rPr>
              <a:t>o</a:t>
            </a:r>
            <a:r>
              <a:rPr lang="ru-RU" sz="26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nline</a:t>
            </a:r>
            <a:r>
              <a:rPr lang="ru-RU" sz="26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ru-RU" sz="2600" dirty="0">
                <a:latin typeface="Arial Rounded MT Bold" charset="0"/>
                <a:ea typeface="Arial Rounded MT Bold" charset="0"/>
                <a:cs typeface="Arial Rounded MT Bold" charset="0"/>
              </a:rPr>
              <a:t>с использованием  информационно-телекоммуникационной сети «Интернет»</a:t>
            </a:r>
          </a:p>
          <a:p>
            <a:pPr algn="just"/>
            <a:r>
              <a:rPr lang="ru-RU" sz="26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Участник в установленное </a:t>
            </a:r>
            <a:r>
              <a:rPr lang="ru-RU" sz="2600" dirty="0">
                <a:latin typeface="Arial Rounded MT Bold" charset="0"/>
                <a:ea typeface="Arial Rounded MT Bold" charset="0"/>
                <a:cs typeface="Arial Rounded MT Bold" charset="0"/>
              </a:rPr>
              <a:t>расписанием </a:t>
            </a:r>
            <a:r>
              <a:rPr lang="ru-RU" sz="26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время </a:t>
            </a:r>
            <a:r>
              <a:rPr lang="ru-RU" sz="2600" dirty="0">
                <a:latin typeface="Arial Rounded MT Bold" charset="0"/>
                <a:ea typeface="Arial Rounded MT Bold" charset="0"/>
                <a:cs typeface="Arial Rounded MT Bold" charset="0"/>
              </a:rPr>
              <a:t>регистрируется в системе проведения Олимпиады (вводит логин и пароль</a:t>
            </a:r>
            <a:r>
              <a:rPr lang="ru-RU" sz="26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), </a:t>
            </a:r>
            <a:r>
              <a:rPr lang="ru-RU" sz="2600" dirty="0">
                <a:latin typeface="Arial Rounded MT Bold" charset="0"/>
                <a:ea typeface="Arial Rounded MT Bold" charset="0"/>
                <a:cs typeface="Arial Rounded MT Bold" charset="0"/>
              </a:rPr>
              <a:t>получает доступ сразу </a:t>
            </a:r>
            <a:r>
              <a:rPr lang="ru-RU" sz="2600" dirty="0" smtClean="0"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ru-RU" sz="2600" dirty="0" smtClean="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26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ко </a:t>
            </a:r>
            <a:r>
              <a:rPr lang="ru-RU" sz="2600" dirty="0">
                <a:latin typeface="Arial Rounded MT Bold" charset="0"/>
                <a:ea typeface="Arial Rounded MT Bold" charset="0"/>
                <a:cs typeface="Arial Rounded MT Bold" charset="0"/>
              </a:rPr>
              <a:t>всем заданиям сгенерированного варианта и имеет возможность самостоятельно определить порядок выполнения заданий</a:t>
            </a:r>
          </a:p>
          <a:p>
            <a:pPr algn="just"/>
            <a:r>
              <a:rPr lang="ru-RU" sz="2600" dirty="0">
                <a:latin typeface="Arial Rounded MT Bold" charset="0"/>
                <a:ea typeface="Arial Rounded MT Bold" charset="0"/>
                <a:cs typeface="Arial Rounded MT Bold" charset="0"/>
              </a:rPr>
              <a:t>Время выполнения заданий ограничено. Участник имеет возможность корректировать свои ответы до истечения отведенного времени</a:t>
            </a:r>
          </a:p>
          <a:p>
            <a:pPr algn="just"/>
            <a:r>
              <a:rPr lang="ru-RU" sz="2600" dirty="0">
                <a:latin typeface="Arial Rounded MT Bold" charset="0"/>
                <a:ea typeface="Arial Rounded MT Bold" charset="0"/>
                <a:cs typeface="Arial Rounded MT Bold" charset="0"/>
              </a:rPr>
              <a:t>Работы участников</a:t>
            </a:r>
            <a:r>
              <a:rPr lang="en-US" sz="2600" dirty="0">
                <a:latin typeface="Arial Rounded MT Bold" charset="0"/>
                <a:ea typeface="Arial Rounded MT Bold" charset="0"/>
                <a:cs typeface="Arial Rounded MT Bold" charset="0"/>
              </a:rPr>
              <a:t> I</a:t>
            </a:r>
            <a:r>
              <a:rPr lang="ru-RU" sz="2600" dirty="0">
                <a:latin typeface="Arial Rounded MT Bold" charset="0"/>
                <a:ea typeface="Arial Rounded MT Bold" charset="0"/>
                <a:cs typeface="Arial Rounded MT Bold" charset="0"/>
              </a:rPr>
              <a:t> (отборочного) этапа проверяются программно-аппаратным способом и результаты проверки апелляции не подлежат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7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Структура олимпиадных заданий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этапа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167901"/>
              </p:ext>
            </p:extLst>
          </p:nvPr>
        </p:nvGraphicFramePr>
        <p:xfrm>
          <a:off x="237069" y="1236133"/>
          <a:ext cx="11683997" cy="491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531"/>
                <a:gridCol w="663007"/>
                <a:gridCol w="898769"/>
                <a:gridCol w="898769"/>
                <a:gridCol w="898769"/>
                <a:gridCol w="789353"/>
                <a:gridCol w="914400"/>
                <a:gridCol w="863600"/>
                <a:gridCol w="745066"/>
                <a:gridCol w="948267"/>
                <a:gridCol w="795867"/>
                <a:gridCol w="897466"/>
                <a:gridCol w="1236133"/>
              </a:tblGrid>
              <a:tr h="7679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Испытания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Классы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Время состязания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кол-во вариантов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Структура заданий, баллы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Итого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                               (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должно быть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                   100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баллов за вариант)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 тип 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 тип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 тип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один верный 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ответ                      (выбор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ответа)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баллы за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задания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несколько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ответов                    (выбор ответов)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баллы за задание 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Соотнесение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баллы за задание 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вписать ответ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баллы за задание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Финансовая грамотность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9-10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80 мин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3*7=21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5*3=15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7*1=7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8*6+3*3=57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21+15+7+57=100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80 мин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2*6=12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4*5=20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6*2=12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8*7=56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12+20+12</a:t>
                      </a:r>
                      <a:r>
                        <a:rPr lang="ru-RU" sz="1600" b="1" i="0" u="none" strike="noStrike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+</a:t>
                      </a:r>
                      <a:br>
                        <a:rPr lang="ru-RU" sz="1600" b="1" i="0" u="none" strike="noStrike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</a:br>
                      <a:r>
                        <a:rPr lang="ru-RU" sz="1600" b="1" i="0" u="none" strike="noStrike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+56=100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5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99" y="609600"/>
            <a:ext cx="11413067" cy="108108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Темы с наименьшим числом правильных ответов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(201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9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-20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20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учебный год)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321418"/>
              </p:ext>
            </p:extLst>
          </p:nvPr>
        </p:nvGraphicFramePr>
        <p:xfrm>
          <a:off x="406400" y="1825625"/>
          <a:ext cx="11413068" cy="477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267"/>
                <a:gridCol w="2853267"/>
                <a:gridCol w="2853267"/>
                <a:gridCol w="2853267"/>
              </a:tblGrid>
              <a:tr h="4089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9 – 10 КЛАСС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11 КЛАСС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391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Тема 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% правильных ответов</a:t>
                      </a:r>
                      <a:br>
                        <a:rPr lang="ru-RU" sz="1600" b="1" i="0" kern="120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</a:br>
                      <a:r>
                        <a:rPr lang="ru-RU" sz="1600" b="1" i="0" kern="120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от общего количества участников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Тема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% правильных ответов </a:t>
                      </a:r>
                      <a:br>
                        <a:rPr lang="ru-RU" sz="1600" b="1" i="0" kern="120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</a:br>
                      <a:r>
                        <a:rPr lang="ru-RU" sz="1600" b="1" i="0" kern="120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 общего количества участников</a:t>
                      </a:r>
                      <a:endParaRPr lang="ru-RU" sz="1600" b="1" i="0" dirty="0" smtClean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15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Сумма</a:t>
                      </a:r>
                      <a:r>
                        <a:rPr lang="ru-RU" sz="1600" b="1" i="0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страхового возмещения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26%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Ответственность</a:t>
                      </a:r>
                      <a:r>
                        <a:rPr lang="ru-RU" sz="1600" b="1" i="0" kern="1200" baseline="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государственных органов за финансовые нарушения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15%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40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Страхование</a:t>
                      </a:r>
                      <a:r>
                        <a:rPr lang="ru-RU" sz="1600" b="1" i="0" kern="1200" baseline="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вкладов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25%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Ценные</a:t>
                      </a:r>
                      <a:r>
                        <a:rPr lang="ru-RU" sz="1600" b="1" i="0" kern="1200" baseline="0" dirty="0" smtClean="0">
                          <a:effectLst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бумаги, процентная ставка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12%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40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Депозит, капитализация процентов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23%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Инфляция,</a:t>
                      </a:r>
                      <a:r>
                        <a:rPr lang="ru-RU" sz="1600" b="1" i="0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реальная доходность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12%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40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Ежеквартальный</a:t>
                      </a:r>
                      <a:r>
                        <a:rPr lang="ru-RU" sz="1600" b="1" i="0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процент на счёт в банке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12%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Процентная</a:t>
                      </a:r>
                      <a:r>
                        <a:rPr lang="ru-RU" sz="1600" b="1" i="0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ставка по кредиту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9%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08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Доходность</a:t>
                      </a:r>
                      <a:r>
                        <a:rPr lang="ru-RU" sz="1600" b="1" i="0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ценных бумаг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10%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Налог</a:t>
                      </a:r>
                      <a:r>
                        <a:rPr lang="ru-RU" sz="1600" b="1" i="0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на недвижимость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8%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08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Транспортный налог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3%</a:t>
                      </a:r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7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2667"/>
            <a:ext cx="10515600" cy="1098021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II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этап Олимпиады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733" y="1270000"/>
            <a:ext cx="11582400" cy="5046133"/>
          </a:xfrm>
        </p:spPr>
        <p:txBody>
          <a:bodyPr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К участию 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во </a:t>
            </a:r>
            <a:r>
              <a:rPr lang="en-US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II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(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заключительном) этапе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Олимпиады 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допускаются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  <a:endParaRPr lang="en-US" sz="2400" b="1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dirty="0">
                <a:latin typeface="Arial Rounded MT Bold" charset="0"/>
                <a:ea typeface="Arial Rounded MT Bold" charset="0"/>
                <a:cs typeface="Arial Rounded MT Bold" charset="0"/>
              </a:rPr>
              <a:t>победители и призеры </a:t>
            </a:r>
            <a:r>
              <a:rPr lang="en-US" sz="2400" i="1" dirty="0">
                <a:latin typeface="Arial Rounded MT Bold" charset="0"/>
                <a:ea typeface="Arial Rounded MT Bold" charset="0"/>
                <a:cs typeface="Arial Rounded MT Bold" charset="0"/>
              </a:rPr>
              <a:t>I</a:t>
            </a:r>
            <a:r>
              <a:rPr lang="ru-RU" sz="2400" i="1" dirty="0">
                <a:latin typeface="Arial Rounded MT Bold" charset="0"/>
                <a:ea typeface="Arial Rounded MT Bold" charset="0"/>
                <a:cs typeface="Arial Rounded MT Bold" charset="0"/>
              </a:rPr>
              <a:t> (отборочного) этапа Олимпиады по данному профилю; </a:t>
            </a:r>
            <a:endParaRPr lang="en-US" sz="2400" i="1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dirty="0">
                <a:latin typeface="Arial Rounded MT Bold" charset="0"/>
                <a:ea typeface="Arial Rounded MT Bold" charset="0"/>
                <a:cs typeface="Arial Rounded MT Bold" charset="0"/>
              </a:rPr>
              <a:t>победители и </a:t>
            </a:r>
            <a:r>
              <a:rPr lang="ru-RU" sz="2400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призеры Олимпиады предшествующего </a:t>
            </a:r>
            <a:r>
              <a:rPr lang="ru-RU" sz="2400" i="1" dirty="0">
                <a:latin typeface="Arial Rounded MT Bold" charset="0"/>
                <a:ea typeface="Arial Rounded MT Bold" charset="0"/>
                <a:cs typeface="Arial Rounded MT Bold" charset="0"/>
              </a:rPr>
              <a:t>года по данному профилю </a:t>
            </a:r>
            <a:r>
              <a:rPr lang="ru-RU" sz="2400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ru-RU" sz="2400" i="1" dirty="0" smtClean="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2400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в </a:t>
            </a:r>
            <a:r>
              <a:rPr lang="ru-RU" sz="2400" i="1" dirty="0">
                <a:latin typeface="Arial Rounded MT Bold" charset="0"/>
                <a:ea typeface="Arial Rounded MT Bold" charset="0"/>
                <a:cs typeface="Arial Rounded MT Bold" charset="0"/>
              </a:rPr>
              <a:t>случае, если они продолжают освоение образовательных программ основного общего и среднего общего образования,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en-US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перечень 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городов,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места 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проведения, расписание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проведения 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состязаний </a:t>
            </a:r>
            <a:b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II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(заключительного) 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этапа публикуются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на странице Олимпиады на  сайте  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НИУ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ВШЭ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http://olymp.hse.ru</a:t>
            </a:r>
            <a:endParaRPr lang="en-US" sz="2400" b="1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проверка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работ участников </a:t>
            </a:r>
            <a:r>
              <a:rPr lang="en-US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II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этапа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Олимпиады осуществляется жюри Олимпиады в НИУ ВШЭ (Москва)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проверенные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работы публикуются в личных кабинетах участников в течение шести недель после окончания всех 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состязаний </a:t>
            </a:r>
            <a:r>
              <a:rPr lang="en-US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II</a:t>
            </a:r>
            <a:r>
              <a:rPr lang="ru-RU" sz="2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ru-RU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(заключительного) этапа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83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8800"/>
            <a:ext cx="10515600" cy="113188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Структура олимпиадных заданий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II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этапа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71744"/>
              </p:ext>
            </p:extLst>
          </p:nvPr>
        </p:nvGraphicFramePr>
        <p:xfrm>
          <a:off x="237069" y="1286932"/>
          <a:ext cx="11700931" cy="493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931"/>
                <a:gridCol w="1388533"/>
                <a:gridCol w="1270000"/>
                <a:gridCol w="988909"/>
                <a:gridCol w="1170093"/>
                <a:gridCol w="1170093"/>
                <a:gridCol w="1170093"/>
                <a:gridCol w="1004146"/>
                <a:gridCol w="1185333"/>
                <a:gridCol w="1320800"/>
              </a:tblGrid>
              <a:tr h="426355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Классы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Время выполнения заданий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Количество вариантов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Структура</a:t>
                      </a: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заданий, баллы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Итого                                 (должно быть                     100 баллов за вариант)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Запись аргументированного ответа                         (сравнение, обобщение)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Математический расчёт с использование экономических законов и с учётом многих составляющих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Анализ конкретной</a:t>
                      </a: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ситуации, выделение финансовых механизмов, сопоставления, аргументация «за» или «против»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564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Кол-во 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Баллы за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Кол-во 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Баллы за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Кол-во 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Баллы за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590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9-10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120 минут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по 25 баллов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по 25 баллов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25</a:t>
                      </a: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* 4 = 100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8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11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120 минут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20 баллов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15 </a:t>
                      </a: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баллов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30 баллов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15</a:t>
                      </a:r>
                      <a:r>
                        <a:rPr lang="ru-RU" sz="1600" b="1" baseline="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+ 20 + 25 + </a:t>
                      </a: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30 =100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</a:t>
                      </a:r>
                      <a:endParaRPr lang="ru-RU" sz="1600" b="1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25</a:t>
                      </a:r>
                      <a:r>
                        <a:rPr lang="ru-RU" sz="16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9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й 09-2020" id="{2675A329-1BF9-4C32-8AB0-7A151C467328}" vid="{19C1BBCE-D078-4D62-97AF-11CACBC66E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презентаций 09-2020</Template>
  <TotalTime>96</TotalTime>
  <Words>589</Words>
  <Application>Microsoft Office PowerPoint</Application>
  <PresentationFormat>Широкоэкранный</PresentationFormat>
  <Paragraphs>232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Wingdings</vt:lpstr>
      <vt:lpstr>Тема Office</vt:lpstr>
      <vt:lpstr>Презентация PowerPoint</vt:lpstr>
      <vt:lpstr>Всероссийская Олимпиада  НИУ ВШЭ «Высшая проба» 2020-2021 учебный год</vt:lpstr>
      <vt:lpstr>Этапы Олимпиады</vt:lpstr>
      <vt:lpstr>Первый (отборочный) заочный этап профиль «Финансовая грамотность» </vt:lpstr>
      <vt:lpstr>I этап Олимпиады</vt:lpstr>
      <vt:lpstr>Структура олимпиадных заданий I этапа </vt:lpstr>
      <vt:lpstr>Темы с наименьшим числом правильных ответов  (2019-2020 учебный год)</vt:lpstr>
      <vt:lpstr>II этап Олимпиады</vt:lpstr>
      <vt:lpstr>Структура олимпиадных заданий II этапа </vt:lpstr>
      <vt:lpstr>Критерии определения победителей                                и призёров заключительного этапа</vt:lpstr>
      <vt:lpstr>Регионы – лидеры по числу дипломантов</vt:lpstr>
      <vt:lpstr>Где можно ознакомиться с материалами Олимпиады официальный сайт НИУ ВШЭ  ссылка: https://olymp.hse.ru/mmo/</vt:lpstr>
      <vt:lpstr>Где можно ознакомиться с материалами Олимпиады  ФМЦ по финансовой грамотности  ссылка: https://fmc.hse.ru/olympiads_2020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Б.</dc:creator>
  <cp:lastModifiedBy>Дарья</cp:lastModifiedBy>
  <cp:revision>15</cp:revision>
  <dcterms:created xsi:type="dcterms:W3CDTF">2020-09-13T19:46:10Z</dcterms:created>
  <dcterms:modified xsi:type="dcterms:W3CDTF">2020-10-27T08:47:47Z</dcterms:modified>
</cp:coreProperties>
</file>