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learningapps.org/watch?v=p3tbm0hon18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learningapps.org/watch?v=pmv94hfec18" TargetMode="External"/><Relationship Id="rId1" Type="http://schemas.openxmlformats.org/officeDocument/2006/relationships/hyperlink" Target="https://learningapps.org/watch?v=phdvgf97k18" TargetMode="External"/><Relationship Id="rId6" Type="http://schemas.openxmlformats.org/officeDocument/2006/relationships/image" Target="../media/image4.jpeg"/><Relationship Id="rId5" Type="http://schemas.openxmlformats.org/officeDocument/2006/relationships/hyperlink" Target="https://learningapps.org/watch?v=p82j10yzk18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s://learningapps.org/watch?v=pconibojk18" TargetMode="External"/><Relationship Id="rId9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12BA73-83DE-4907-A14C-E452B049BAD7}" type="doc">
      <dgm:prSet loTypeId="urn:microsoft.com/office/officeart/2005/8/layout/vList3" loCatId="list" qsTypeId="urn:microsoft.com/office/officeart/2005/8/quickstyle/3d2" qsCatId="3D" csTypeId="urn:microsoft.com/office/officeart/2005/8/colors/accent1_2" csCatId="accent1" phldr="1"/>
      <dgm:spPr/>
    </dgm:pt>
    <dgm:pt modelId="{C3DF719F-AB5F-4D87-8B5E-726CBF07228F}">
      <dgm:prSet phldrT="[Текст]"/>
      <dgm:spPr/>
      <dgm:t>
        <a:bodyPr/>
        <a:lstStyle/>
        <a:p>
          <a:pPr algn="l"/>
          <a:r>
            <a:rPr lang="ru-RU" dirty="0" smtClean="0"/>
            <a:t>Банковский глоссарий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883BA8AA-3140-4E96-B438-D85A6F136907}" type="parTrans" cxnId="{7F6F54AD-31C8-4E0B-9838-D2923B284EC9}">
      <dgm:prSet/>
      <dgm:spPr/>
      <dgm:t>
        <a:bodyPr/>
        <a:lstStyle/>
        <a:p>
          <a:endParaRPr lang="ru-RU"/>
        </a:p>
      </dgm:t>
    </dgm:pt>
    <dgm:pt modelId="{8EDCD433-6EA3-443B-94E9-486DF0534793}" type="sibTrans" cxnId="{7F6F54AD-31C8-4E0B-9838-D2923B284EC9}">
      <dgm:prSet/>
      <dgm:spPr/>
      <dgm:t>
        <a:bodyPr/>
        <a:lstStyle/>
        <a:p>
          <a:endParaRPr lang="ru-RU"/>
        </a:p>
      </dgm:t>
    </dgm:pt>
    <dgm:pt modelId="{6501B6FB-DCE0-4559-957A-3EE30D848C52}">
      <dgm:prSet phldrT="[Текст]"/>
      <dgm:spPr/>
      <dgm:t>
        <a:bodyPr/>
        <a:lstStyle/>
        <a:p>
          <a:pPr algn="l"/>
          <a:r>
            <a:rPr lang="ru-RU" dirty="0" smtClean="0"/>
            <a:t>Банковская система России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70BBE1E5-381B-4E54-9502-972671E1CF6F}" type="parTrans" cxnId="{83D586BD-C540-4969-BB41-26B46CD51483}">
      <dgm:prSet/>
      <dgm:spPr/>
      <dgm:t>
        <a:bodyPr/>
        <a:lstStyle/>
        <a:p>
          <a:endParaRPr lang="ru-RU"/>
        </a:p>
      </dgm:t>
    </dgm:pt>
    <dgm:pt modelId="{A9815955-35E8-4902-98EA-3D3DE25D24D6}" type="sibTrans" cxnId="{83D586BD-C540-4969-BB41-26B46CD51483}">
      <dgm:prSet/>
      <dgm:spPr/>
      <dgm:t>
        <a:bodyPr/>
        <a:lstStyle/>
        <a:p>
          <a:endParaRPr lang="ru-RU"/>
        </a:p>
      </dgm:t>
    </dgm:pt>
    <dgm:pt modelId="{EB16DD1A-EB0C-4706-9215-50AF55311326}">
      <dgm:prSet phldrT="[Текст]"/>
      <dgm:spPr/>
      <dgm:t>
        <a:bodyPr/>
        <a:lstStyle/>
        <a:p>
          <a:pPr algn="l"/>
          <a:r>
            <a:rPr lang="ru-RU" dirty="0" smtClean="0"/>
            <a:t>Банковские услуги                        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7015A3EA-B9B5-4DD0-8E69-63337ADAC416}" type="parTrans" cxnId="{5EFBB954-C9C6-4F74-970E-347CA88E5BE2}">
      <dgm:prSet/>
      <dgm:spPr/>
      <dgm:t>
        <a:bodyPr/>
        <a:lstStyle/>
        <a:p>
          <a:endParaRPr lang="ru-RU"/>
        </a:p>
      </dgm:t>
    </dgm:pt>
    <dgm:pt modelId="{F67AC2B3-B9CA-4736-8172-3F70AA4CEE7B}" type="sibTrans" cxnId="{5EFBB954-C9C6-4F74-970E-347CA88E5BE2}">
      <dgm:prSet/>
      <dgm:spPr/>
      <dgm:t>
        <a:bodyPr/>
        <a:lstStyle/>
        <a:p>
          <a:endParaRPr lang="ru-RU"/>
        </a:p>
      </dgm:t>
    </dgm:pt>
    <dgm:pt modelId="{04C3E2B7-69CE-4AEA-BA52-B7FB2557BA15}">
      <dgm:prSet/>
      <dgm:spPr/>
      <dgm:t>
        <a:bodyPr/>
        <a:lstStyle/>
        <a:p>
          <a:pPr algn="l"/>
          <a:r>
            <a:rPr lang="ru-RU" dirty="0" smtClean="0"/>
            <a:t>Денежные единицы стран мира 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/>
          </dgm14:cNvPr>
        </a:ext>
      </dgm:extLst>
    </dgm:pt>
    <dgm:pt modelId="{59060D19-C584-4EA4-BD41-6BCE149AFB6F}" type="parTrans" cxnId="{5F15C8EA-78E8-42F5-BAFD-525EC73C332D}">
      <dgm:prSet/>
      <dgm:spPr/>
      <dgm:t>
        <a:bodyPr/>
        <a:lstStyle/>
        <a:p>
          <a:endParaRPr lang="ru-RU"/>
        </a:p>
      </dgm:t>
    </dgm:pt>
    <dgm:pt modelId="{28B8A27F-BE70-4782-894A-09D1EFEB7AF9}" type="sibTrans" cxnId="{5F15C8EA-78E8-42F5-BAFD-525EC73C332D}">
      <dgm:prSet/>
      <dgm:spPr/>
      <dgm:t>
        <a:bodyPr/>
        <a:lstStyle/>
        <a:p>
          <a:endParaRPr lang="ru-RU"/>
        </a:p>
      </dgm:t>
    </dgm:pt>
    <dgm:pt modelId="{A2D3634D-3CBF-4AF4-98B7-AA6378FC9835}">
      <dgm:prSet/>
      <dgm:spPr/>
      <dgm:t>
        <a:bodyPr/>
        <a:lstStyle/>
        <a:p>
          <a:pPr algn="l"/>
          <a:r>
            <a:rPr lang="ru-RU" dirty="0" smtClean="0"/>
            <a:t>Банковские вклады и кредиты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/>
          </dgm14:cNvPr>
        </a:ext>
      </dgm:extLst>
    </dgm:pt>
    <dgm:pt modelId="{13923117-4C75-4B35-8E87-1ABA488D17C1}" type="parTrans" cxnId="{720CAD8C-C35F-491E-A819-5E23B4919724}">
      <dgm:prSet/>
      <dgm:spPr/>
      <dgm:t>
        <a:bodyPr/>
        <a:lstStyle/>
        <a:p>
          <a:endParaRPr lang="ru-RU"/>
        </a:p>
      </dgm:t>
    </dgm:pt>
    <dgm:pt modelId="{9A728D01-302D-4598-84A7-443D3244D153}" type="sibTrans" cxnId="{720CAD8C-C35F-491E-A819-5E23B4919724}">
      <dgm:prSet/>
      <dgm:spPr/>
      <dgm:t>
        <a:bodyPr/>
        <a:lstStyle/>
        <a:p>
          <a:endParaRPr lang="ru-RU"/>
        </a:p>
      </dgm:t>
    </dgm:pt>
    <dgm:pt modelId="{924A41AD-E31E-4CE8-81DC-E4D79E794D3C}" type="pres">
      <dgm:prSet presAssocID="{3E12BA73-83DE-4907-A14C-E452B049BAD7}" presName="linearFlow" presStyleCnt="0">
        <dgm:presLayoutVars>
          <dgm:dir/>
          <dgm:resizeHandles val="exact"/>
        </dgm:presLayoutVars>
      </dgm:prSet>
      <dgm:spPr/>
    </dgm:pt>
    <dgm:pt modelId="{B068C615-194D-45FE-906F-B0ABCA697DA5}" type="pres">
      <dgm:prSet presAssocID="{C3DF719F-AB5F-4D87-8B5E-726CBF07228F}" presName="composite" presStyleCnt="0"/>
      <dgm:spPr/>
    </dgm:pt>
    <dgm:pt modelId="{79BE92FE-7B32-4F49-9D57-7BE638FD2E09}" type="pres">
      <dgm:prSet presAssocID="{C3DF719F-AB5F-4D87-8B5E-726CBF07228F}" presName="imgShp" presStyleLbl="fgImgPlace1" presStyleIdx="0" presStyleCnt="5" custScaleX="98935" custScaleY="98935" custLinFactX="-47155" custLinFactNeighborX="-100000" custLinFactNeighborY="-5031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b="-9000"/>
          </a:stretch>
        </a:blipFill>
      </dgm:spPr>
    </dgm:pt>
    <dgm:pt modelId="{8627CBF9-CD24-4C3D-ACD7-D93395020B62}" type="pres">
      <dgm:prSet presAssocID="{C3DF719F-AB5F-4D87-8B5E-726CBF07228F}" presName="txShp" presStyleLbl="node1" presStyleIdx="0" presStyleCnt="5" custScaleX="138383" custLinFactNeighborX="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EB5FE-39B0-4889-BFAB-385E2117132C}" type="pres">
      <dgm:prSet presAssocID="{8EDCD433-6EA3-443B-94E9-486DF0534793}" presName="spacing" presStyleCnt="0"/>
      <dgm:spPr/>
    </dgm:pt>
    <dgm:pt modelId="{B3F32778-D8BD-4D86-992A-F6273133DCBA}" type="pres">
      <dgm:prSet presAssocID="{6501B6FB-DCE0-4559-957A-3EE30D848C52}" presName="composite" presStyleCnt="0"/>
      <dgm:spPr/>
    </dgm:pt>
    <dgm:pt modelId="{C9888FF8-8954-433D-ABF2-F98A399F725B}" type="pres">
      <dgm:prSet presAssocID="{6501B6FB-DCE0-4559-957A-3EE30D848C52}" presName="imgShp" presStyleLbl="fgImgPlace1" presStyleIdx="1" presStyleCnt="5" custLinFactX="-52187" custLinFactNeighborX="-100000" custLinFactNeighborY="-1258"/>
      <dgm:spPr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20000" b="-63000"/>
          </a:stretch>
        </a:blipFill>
      </dgm:spPr>
    </dgm:pt>
    <dgm:pt modelId="{AC14CA49-8A65-45E1-8F50-9B590A5E1C67}" type="pres">
      <dgm:prSet presAssocID="{6501B6FB-DCE0-4559-957A-3EE30D848C52}" presName="txShp" presStyleLbl="node1" presStyleIdx="1" presStyleCnt="5" custScaleX="138383" custLinFactNeighborX="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91368-2B3A-49FB-9FF1-5471108BF30B}" type="pres">
      <dgm:prSet presAssocID="{A9815955-35E8-4902-98EA-3D3DE25D24D6}" presName="spacing" presStyleCnt="0"/>
      <dgm:spPr/>
    </dgm:pt>
    <dgm:pt modelId="{860FCE4C-B580-4A6A-8CAA-11D5B8592BD5}" type="pres">
      <dgm:prSet presAssocID="{EB16DD1A-EB0C-4706-9215-50AF55311326}" presName="composite" presStyleCnt="0"/>
      <dgm:spPr/>
    </dgm:pt>
    <dgm:pt modelId="{B7CF7404-D5AF-40DC-A35D-82A66FCEABA0}" type="pres">
      <dgm:prSet presAssocID="{EB16DD1A-EB0C-4706-9215-50AF55311326}" presName="imgShp" presStyleLbl="fgImgPlace1" presStyleIdx="2" presStyleCnt="5" custLinFactX="-47155" custLinFactNeighborX="-100000" custLinFactNeighborY="-5030"/>
      <dgm:spPr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r="-2000" b="-43000"/>
          </a:stretch>
        </a:blipFill>
      </dgm:spPr>
    </dgm:pt>
    <dgm:pt modelId="{C7B829EA-E75E-42FC-AC37-63079D70DED1}" type="pres">
      <dgm:prSet presAssocID="{EB16DD1A-EB0C-4706-9215-50AF55311326}" presName="txShp" presStyleLbl="node1" presStyleIdx="2" presStyleCnt="5" custScaleX="138383" custLinFactNeighborX="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604E0-05EE-4A8C-8B72-442667071E41}" type="pres">
      <dgm:prSet presAssocID="{F67AC2B3-B9CA-4736-8172-3F70AA4CEE7B}" presName="spacing" presStyleCnt="0"/>
      <dgm:spPr/>
    </dgm:pt>
    <dgm:pt modelId="{DD2E8D9B-FC29-44ED-8CA4-DE96A597B0E9}" type="pres">
      <dgm:prSet presAssocID="{04C3E2B7-69CE-4AEA-BA52-B7FB2557BA15}" presName="composite" presStyleCnt="0"/>
      <dgm:spPr/>
    </dgm:pt>
    <dgm:pt modelId="{B72DEEDE-A07B-4715-9E89-11C8C825DA2A}" type="pres">
      <dgm:prSet presAssocID="{04C3E2B7-69CE-4AEA-BA52-B7FB2557BA15}" presName="imgShp" presStyleLbl="fgImgPlace1" presStyleIdx="3" presStyleCnt="5" custLinFactX="-47156" custLinFactNeighborX="-100000" custLinFactNeighborY="3773"/>
      <dgm:spPr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13000" b="-55000"/>
          </a:stretch>
        </a:blipFill>
      </dgm:spPr>
    </dgm:pt>
    <dgm:pt modelId="{ACB1CDAF-D025-4EEB-8BB3-9D16883307D6}" type="pres">
      <dgm:prSet presAssocID="{04C3E2B7-69CE-4AEA-BA52-B7FB2557BA15}" presName="txShp" presStyleLbl="node1" presStyleIdx="3" presStyleCnt="5" custScaleX="138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AFB46-3F41-4D7E-B90F-1E6AC36FF928}" type="pres">
      <dgm:prSet presAssocID="{28B8A27F-BE70-4782-894A-09D1EFEB7AF9}" presName="spacing" presStyleCnt="0"/>
      <dgm:spPr/>
    </dgm:pt>
    <dgm:pt modelId="{1E633B87-AABE-4B35-A37F-3CE042C09963}" type="pres">
      <dgm:prSet presAssocID="{A2D3634D-3CBF-4AF4-98B7-AA6378FC9835}" presName="composite" presStyleCnt="0"/>
      <dgm:spPr/>
    </dgm:pt>
    <dgm:pt modelId="{BBD08C1D-3947-405C-BACB-A578A206F480}" type="pres">
      <dgm:prSet presAssocID="{A2D3634D-3CBF-4AF4-98B7-AA6378FC9835}" presName="imgShp" presStyleLbl="fgImgPlace1" presStyleIdx="4" presStyleCnt="5" custLinFactX="-51005" custLinFactNeighborX="-100000" custLinFactNeighborY="-7546"/>
      <dgm:spPr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55000" b="-80000"/>
          </a:stretch>
        </a:blipFill>
      </dgm:spPr>
    </dgm:pt>
    <dgm:pt modelId="{5EB5E0DE-034A-412C-808E-4EDE3BB090ED}" type="pres">
      <dgm:prSet presAssocID="{A2D3634D-3CBF-4AF4-98B7-AA6378FC9835}" presName="txShp" presStyleLbl="node1" presStyleIdx="4" presStyleCnt="5" custScaleX="138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D586BD-C540-4969-BB41-26B46CD51483}" srcId="{3E12BA73-83DE-4907-A14C-E452B049BAD7}" destId="{6501B6FB-DCE0-4559-957A-3EE30D848C52}" srcOrd="1" destOrd="0" parTransId="{70BBE1E5-381B-4E54-9502-972671E1CF6F}" sibTransId="{A9815955-35E8-4902-98EA-3D3DE25D24D6}"/>
    <dgm:cxn modelId="{1A99ADF8-8F21-45D0-9CB4-53DD91EDF0E9}" type="presOf" srcId="{C3DF719F-AB5F-4D87-8B5E-726CBF07228F}" destId="{8627CBF9-CD24-4C3D-ACD7-D93395020B62}" srcOrd="0" destOrd="0" presId="urn:microsoft.com/office/officeart/2005/8/layout/vList3"/>
    <dgm:cxn modelId="{720CAD8C-C35F-491E-A819-5E23B4919724}" srcId="{3E12BA73-83DE-4907-A14C-E452B049BAD7}" destId="{A2D3634D-3CBF-4AF4-98B7-AA6378FC9835}" srcOrd="4" destOrd="0" parTransId="{13923117-4C75-4B35-8E87-1ABA488D17C1}" sibTransId="{9A728D01-302D-4598-84A7-443D3244D153}"/>
    <dgm:cxn modelId="{9B8FE779-2D80-438D-9574-88A54E9EBC3F}" type="presOf" srcId="{EB16DD1A-EB0C-4706-9215-50AF55311326}" destId="{C7B829EA-E75E-42FC-AC37-63079D70DED1}" srcOrd="0" destOrd="0" presId="urn:microsoft.com/office/officeart/2005/8/layout/vList3"/>
    <dgm:cxn modelId="{3279E22E-127B-44C9-9EB6-DA0864336ADC}" type="presOf" srcId="{A2D3634D-3CBF-4AF4-98B7-AA6378FC9835}" destId="{5EB5E0DE-034A-412C-808E-4EDE3BB090ED}" srcOrd="0" destOrd="0" presId="urn:microsoft.com/office/officeart/2005/8/layout/vList3"/>
    <dgm:cxn modelId="{0520347E-D805-404C-8535-A0D2E1496E34}" type="presOf" srcId="{3E12BA73-83DE-4907-A14C-E452B049BAD7}" destId="{924A41AD-E31E-4CE8-81DC-E4D79E794D3C}" srcOrd="0" destOrd="0" presId="urn:microsoft.com/office/officeart/2005/8/layout/vList3"/>
    <dgm:cxn modelId="{D1FF7272-CA5C-45EC-AC7D-E9AABE0DBCE1}" type="presOf" srcId="{6501B6FB-DCE0-4559-957A-3EE30D848C52}" destId="{AC14CA49-8A65-45E1-8F50-9B590A5E1C67}" srcOrd="0" destOrd="0" presId="urn:microsoft.com/office/officeart/2005/8/layout/vList3"/>
    <dgm:cxn modelId="{7F6F54AD-31C8-4E0B-9838-D2923B284EC9}" srcId="{3E12BA73-83DE-4907-A14C-E452B049BAD7}" destId="{C3DF719F-AB5F-4D87-8B5E-726CBF07228F}" srcOrd="0" destOrd="0" parTransId="{883BA8AA-3140-4E96-B438-D85A6F136907}" sibTransId="{8EDCD433-6EA3-443B-94E9-486DF0534793}"/>
    <dgm:cxn modelId="{5EFBB954-C9C6-4F74-970E-347CA88E5BE2}" srcId="{3E12BA73-83DE-4907-A14C-E452B049BAD7}" destId="{EB16DD1A-EB0C-4706-9215-50AF55311326}" srcOrd="2" destOrd="0" parTransId="{7015A3EA-B9B5-4DD0-8E69-63337ADAC416}" sibTransId="{F67AC2B3-B9CA-4736-8172-3F70AA4CEE7B}"/>
    <dgm:cxn modelId="{5F15C8EA-78E8-42F5-BAFD-525EC73C332D}" srcId="{3E12BA73-83DE-4907-A14C-E452B049BAD7}" destId="{04C3E2B7-69CE-4AEA-BA52-B7FB2557BA15}" srcOrd="3" destOrd="0" parTransId="{59060D19-C584-4EA4-BD41-6BCE149AFB6F}" sibTransId="{28B8A27F-BE70-4782-894A-09D1EFEB7AF9}"/>
    <dgm:cxn modelId="{183CFE1A-8DFE-4D49-A9A7-F506BD64D972}" type="presOf" srcId="{04C3E2B7-69CE-4AEA-BA52-B7FB2557BA15}" destId="{ACB1CDAF-D025-4EEB-8BB3-9D16883307D6}" srcOrd="0" destOrd="0" presId="urn:microsoft.com/office/officeart/2005/8/layout/vList3"/>
    <dgm:cxn modelId="{F94500B0-0BBD-45ED-A40B-3449E36074B0}" type="presParOf" srcId="{924A41AD-E31E-4CE8-81DC-E4D79E794D3C}" destId="{B068C615-194D-45FE-906F-B0ABCA697DA5}" srcOrd="0" destOrd="0" presId="urn:microsoft.com/office/officeart/2005/8/layout/vList3"/>
    <dgm:cxn modelId="{E95A00CD-F394-4324-9DC0-35DFD61FC370}" type="presParOf" srcId="{B068C615-194D-45FE-906F-B0ABCA697DA5}" destId="{79BE92FE-7B32-4F49-9D57-7BE638FD2E09}" srcOrd="0" destOrd="0" presId="urn:microsoft.com/office/officeart/2005/8/layout/vList3"/>
    <dgm:cxn modelId="{95C12742-060E-4E11-944E-9020C0D2E8B8}" type="presParOf" srcId="{B068C615-194D-45FE-906F-B0ABCA697DA5}" destId="{8627CBF9-CD24-4C3D-ACD7-D93395020B62}" srcOrd="1" destOrd="0" presId="urn:microsoft.com/office/officeart/2005/8/layout/vList3"/>
    <dgm:cxn modelId="{6D734699-A48E-406C-BD67-0E2145FA9207}" type="presParOf" srcId="{924A41AD-E31E-4CE8-81DC-E4D79E794D3C}" destId="{B53EB5FE-39B0-4889-BFAB-385E2117132C}" srcOrd="1" destOrd="0" presId="urn:microsoft.com/office/officeart/2005/8/layout/vList3"/>
    <dgm:cxn modelId="{78F50D99-492C-4C81-9CF2-870B06AFA315}" type="presParOf" srcId="{924A41AD-E31E-4CE8-81DC-E4D79E794D3C}" destId="{B3F32778-D8BD-4D86-992A-F6273133DCBA}" srcOrd="2" destOrd="0" presId="urn:microsoft.com/office/officeart/2005/8/layout/vList3"/>
    <dgm:cxn modelId="{F99F3CB9-7ECC-48F6-A1A7-E726B29155FF}" type="presParOf" srcId="{B3F32778-D8BD-4D86-992A-F6273133DCBA}" destId="{C9888FF8-8954-433D-ABF2-F98A399F725B}" srcOrd="0" destOrd="0" presId="urn:microsoft.com/office/officeart/2005/8/layout/vList3"/>
    <dgm:cxn modelId="{4088C5E7-38AE-436B-A69E-7D0E727BE890}" type="presParOf" srcId="{B3F32778-D8BD-4D86-992A-F6273133DCBA}" destId="{AC14CA49-8A65-45E1-8F50-9B590A5E1C67}" srcOrd="1" destOrd="0" presId="urn:microsoft.com/office/officeart/2005/8/layout/vList3"/>
    <dgm:cxn modelId="{92E31E3C-FFDC-4158-A506-BDF58553A1E5}" type="presParOf" srcId="{924A41AD-E31E-4CE8-81DC-E4D79E794D3C}" destId="{AC691368-2B3A-49FB-9FF1-5471108BF30B}" srcOrd="3" destOrd="0" presId="urn:microsoft.com/office/officeart/2005/8/layout/vList3"/>
    <dgm:cxn modelId="{ED001924-5A8F-4F88-8CA4-8B1B3C94B0FC}" type="presParOf" srcId="{924A41AD-E31E-4CE8-81DC-E4D79E794D3C}" destId="{860FCE4C-B580-4A6A-8CAA-11D5B8592BD5}" srcOrd="4" destOrd="0" presId="urn:microsoft.com/office/officeart/2005/8/layout/vList3"/>
    <dgm:cxn modelId="{F8C05060-8378-407B-AE2C-0FF80092B1B9}" type="presParOf" srcId="{860FCE4C-B580-4A6A-8CAA-11D5B8592BD5}" destId="{B7CF7404-D5AF-40DC-A35D-82A66FCEABA0}" srcOrd="0" destOrd="0" presId="urn:microsoft.com/office/officeart/2005/8/layout/vList3"/>
    <dgm:cxn modelId="{45570087-04E0-41F6-A4A2-FA8D3DCEB2F5}" type="presParOf" srcId="{860FCE4C-B580-4A6A-8CAA-11D5B8592BD5}" destId="{C7B829EA-E75E-42FC-AC37-63079D70DED1}" srcOrd="1" destOrd="0" presId="urn:microsoft.com/office/officeart/2005/8/layout/vList3"/>
    <dgm:cxn modelId="{E7A8C5D1-DA1B-4FB7-9937-B96B07040A6B}" type="presParOf" srcId="{924A41AD-E31E-4CE8-81DC-E4D79E794D3C}" destId="{243604E0-05EE-4A8C-8B72-442667071E41}" srcOrd="5" destOrd="0" presId="urn:microsoft.com/office/officeart/2005/8/layout/vList3"/>
    <dgm:cxn modelId="{916257FD-9F8C-4428-808E-0C0AC9C39D63}" type="presParOf" srcId="{924A41AD-E31E-4CE8-81DC-E4D79E794D3C}" destId="{DD2E8D9B-FC29-44ED-8CA4-DE96A597B0E9}" srcOrd="6" destOrd="0" presId="urn:microsoft.com/office/officeart/2005/8/layout/vList3"/>
    <dgm:cxn modelId="{DF8A15E0-AF6E-4163-82AE-C284FA1684CA}" type="presParOf" srcId="{DD2E8D9B-FC29-44ED-8CA4-DE96A597B0E9}" destId="{B72DEEDE-A07B-4715-9E89-11C8C825DA2A}" srcOrd="0" destOrd="0" presId="urn:microsoft.com/office/officeart/2005/8/layout/vList3"/>
    <dgm:cxn modelId="{2540E33F-FC3F-4E0D-889B-C1D68648E517}" type="presParOf" srcId="{DD2E8D9B-FC29-44ED-8CA4-DE96A597B0E9}" destId="{ACB1CDAF-D025-4EEB-8BB3-9D16883307D6}" srcOrd="1" destOrd="0" presId="urn:microsoft.com/office/officeart/2005/8/layout/vList3"/>
    <dgm:cxn modelId="{E9EB7E5E-6FFE-48CA-9D6C-14116BD4AA0B}" type="presParOf" srcId="{924A41AD-E31E-4CE8-81DC-E4D79E794D3C}" destId="{383AFB46-3F41-4D7E-B90F-1E6AC36FF928}" srcOrd="7" destOrd="0" presId="urn:microsoft.com/office/officeart/2005/8/layout/vList3"/>
    <dgm:cxn modelId="{34F8C376-E23F-4B8A-A007-FC7C3FFB8140}" type="presParOf" srcId="{924A41AD-E31E-4CE8-81DC-E4D79E794D3C}" destId="{1E633B87-AABE-4B35-A37F-3CE042C09963}" srcOrd="8" destOrd="0" presId="urn:microsoft.com/office/officeart/2005/8/layout/vList3"/>
    <dgm:cxn modelId="{9E4057CA-3BD7-4489-B4FC-89B73197F867}" type="presParOf" srcId="{1E633B87-AABE-4B35-A37F-3CE042C09963}" destId="{BBD08C1D-3947-405C-BACB-A578A206F480}" srcOrd="0" destOrd="0" presId="urn:microsoft.com/office/officeart/2005/8/layout/vList3"/>
    <dgm:cxn modelId="{0D0A8D9C-0805-4E21-9812-8F88F46EA5C5}" type="presParOf" srcId="{1E633B87-AABE-4B35-A37F-3CE042C09963}" destId="{5EB5E0DE-034A-412C-808E-4EDE3BB090E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7CBF9-CD24-4C3D-ACD7-D93395020B62}">
      <dsp:nvSpPr>
        <dsp:cNvPr id="0" name=""/>
        <dsp:cNvSpPr/>
      </dsp:nvSpPr>
      <dsp:spPr>
        <a:xfrm rot="10800000">
          <a:off x="531328" y="1761"/>
          <a:ext cx="11121098" cy="98245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3237" tIns="167640" rIns="312928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Банковский глоссарий</a:t>
          </a:r>
          <a:endParaRPr lang="ru-RU" sz="4400" kern="1200" dirty="0"/>
        </a:p>
      </dsp:txBody>
      <dsp:txXfrm rot="10800000">
        <a:off x="776943" y="1761"/>
        <a:ext cx="10875483" cy="982459"/>
      </dsp:txXfrm>
    </dsp:sp>
    <dsp:sp modelId="{79BE92FE-7B32-4F49-9D57-7BE638FD2E09}">
      <dsp:nvSpPr>
        <dsp:cNvPr id="0" name=""/>
        <dsp:cNvSpPr/>
      </dsp:nvSpPr>
      <dsp:spPr>
        <a:xfrm>
          <a:off x="92485" y="0"/>
          <a:ext cx="971996" cy="971996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b="-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4CA49-8A65-45E1-8F50-9B590A5E1C67}">
      <dsp:nvSpPr>
        <dsp:cNvPr id="0" name=""/>
        <dsp:cNvSpPr/>
      </dsp:nvSpPr>
      <dsp:spPr>
        <a:xfrm rot="10800000">
          <a:off x="531328" y="1277492"/>
          <a:ext cx="11121098" cy="98245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3237" tIns="167640" rIns="312928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Банковская система России</a:t>
          </a:r>
          <a:endParaRPr lang="ru-RU" sz="4400" kern="1200" dirty="0"/>
        </a:p>
      </dsp:txBody>
      <dsp:txXfrm rot="10800000">
        <a:off x="776943" y="1277492"/>
        <a:ext cx="10875483" cy="982459"/>
      </dsp:txXfrm>
    </dsp:sp>
    <dsp:sp modelId="{C9888FF8-8954-433D-ABF2-F98A399F725B}">
      <dsp:nvSpPr>
        <dsp:cNvPr id="0" name=""/>
        <dsp:cNvSpPr/>
      </dsp:nvSpPr>
      <dsp:spPr>
        <a:xfrm>
          <a:off x="37816" y="1265133"/>
          <a:ext cx="982459" cy="982459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20000" b="-6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829EA-E75E-42FC-AC37-63079D70DED1}">
      <dsp:nvSpPr>
        <dsp:cNvPr id="0" name=""/>
        <dsp:cNvSpPr/>
      </dsp:nvSpPr>
      <dsp:spPr>
        <a:xfrm rot="10800000">
          <a:off x="531328" y="2553223"/>
          <a:ext cx="11121098" cy="98245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3237" tIns="167640" rIns="312928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Банковские услуги                        </a:t>
          </a:r>
          <a:endParaRPr lang="ru-RU" sz="4400" kern="1200" dirty="0"/>
        </a:p>
      </dsp:txBody>
      <dsp:txXfrm rot="10800000">
        <a:off x="776943" y="2553223"/>
        <a:ext cx="10875483" cy="982459"/>
      </dsp:txXfrm>
    </dsp:sp>
    <dsp:sp modelId="{B7CF7404-D5AF-40DC-A35D-82A66FCEABA0}">
      <dsp:nvSpPr>
        <dsp:cNvPr id="0" name=""/>
        <dsp:cNvSpPr/>
      </dsp:nvSpPr>
      <dsp:spPr>
        <a:xfrm>
          <a:off x="87254" y="2503805"/>
          <a:ext cx="982459" cy="982459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r="-2000" b="-4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1CDAF-D025-4EEB-8BB3-9D16883307D6}">
      <dsp:nvSpPr>
        <dsp:cNvPr id="0" name=""/>
        <dsp:cNvSpPr/>
      </dsp:nvSpPr>
      <dsp:spPr>
        <a:xfrm rot="10800000">
          <a:off x="481904" y="3828954"/>
          <a:ext cx="11121098" cy="98245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3237" tIns="163830" rIns="305816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Денежные единицы стран мира </a:t>
          </a:r>
          <a:endParaRPr lang="ru-RU" sz="4300" kern="1200" dirty="0"/>
        </a:p>
      </dsp:txBody>
      <dsp:txXfrm rot="10800000">
        <a:off x="727519" y="3828954"/>
        <a:ext cx="10875483" cy="982459"/>
      </dsp:txXfrm>
    </dsp:sp>
    <dsp:sp modelId="{B72DEEDE-A07B-4715-9E89-11C8C825DA2A}">
      <dsp:nvSpPr>
        <dsp:cNvPr id="0" name=""/>
        <dsp:cNvSpPr/>
      </dsp:nvSpPr>
      <dsp:spPr>
        <a:xfrm>
          <a:off x="87244" y="3866022"/>
          <a:ext cx="982459" cy="982459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13000" b="-5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5E0DE-034A-412C-808E-4EDE3BB090ED}">
      <dsp:nvSpPr>
        <dsp:cNvPr id="0" name=""/>
        <dsp:cNvSpPr/>
      </dsp:nvSpPr>
      <dsp:spPr>
        <a:xfrm rot="10800000">
          <a:off x="481904" y="5104684"/>
          <a:ext cx="11121098" cy="98245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3237" tIns="163830" rIns="305816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Банковские вклады и кредиты</a:t>
          </a:r>
          <a:endParaRPr lang="ru-RU" sz="4300" kern="1200" dirty="0"/>
        </a:p>
      </dsp:txBody>
      <dsp:txXfrm rot="10800000">
        <a:off x="727519" y="5104684"/>
        <a:ext cx="10875483" cy="982459"/>
      </dsp:txXfrm>
    </dsp:sp>
    <dsp:sp modelId="{BBD08C1D-3947-405C-BACB-A578A206F480}">
      <dsp:nvSpPr>
        <dsp:cNvPr id="0" name=""/>
        <dsp:cNvSpPr/>
      </dsp:nvSpPr>
      <dsp:spPr>
        <a:xfrm>
          <a:off x="49429" y="5030548"/>
          <a:ext cx="982459" cy="982459"/>
        </a:xfrm>
        <a:prstGeom prst="ellipse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55000" b="-8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1072-C27E-43DC-AF59-08516AD364B2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5536-3CC9-4CDA-A561-1E666EB8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76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1072-C27E-43DC-AF59-08516AD364B2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5536-3CC9-4CDA-A561-1E666EB8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92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1072-C27E-43DC-AF59-08516AD364B2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5536-3CC9-4CDA-A561-1E666EB8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34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2A2D-520B-4156-9A9A-DC5AF9DC2A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30A1-2934-4148-8614-C325D0B73D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46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2A2D-520B-4156-9A9A-DC5AF9DC2A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30A1-2934-4148-8614-C325D0B73D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12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2A2D-520B-4156-9A9A-DC5AF9DC2A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30A1-2934-4148-8614-C325D0B73D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64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2A2D-520B-4156-9A9A-DC5AF9DC2A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30A1-2934-4148-8614-C325D0B73D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30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2A2D-520B-4156-9A9A-DC5AF9DC2A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30A1-2934-4148-8614-C325D0B73D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71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2A2D-520B-4156-9A9A-DC5AF9DC2A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30A1-2934-4148-8614-C325D0B73D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56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2A2D-520B-4156-9A9A-DC5AF9DC2A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30A1-2934-4148-8614-C325D0B73D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04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2A2D-520B-4156-9A9A-DC5AF9DC2A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30A1-2934-4148-8614-C325D0B73D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5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1072-C27E-43DC-AF59-08516AD364B2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5536-3CC9-4CDA-A561-1E666EB8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756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2A2D-520B-4156-9A9A-DC5AF9DC2A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30A1-2934-4148-8614-C325D0B73D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65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2A2D-520B-4156-9A9A-DC5AF9DC2A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30A1-2934-4148-8614-C325D0B73D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388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2A2D-520B-4156-9A9A-DC5AF9DC2A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30A1-2934-4148-8614-C325D0B73D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4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1072-C27E-43DC-AF59-08516AD364B2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5536-3CC9-4CDA-A561-1E666EB8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89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1072-C27E-43DC-AF59-08516AD364B2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5536-3CC9-4CDA-A561-1E666EB8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5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1072-C27E-43DC-AF59-08516AD364B2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5536-3CC9-4CDA-A561-1E666EB8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6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1072-C27E-43DC-AF59-08516AD364B2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5536-3CC9-4CDA-A561-1E666EB8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04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1072-C27E-43DC-AF59-08516AD364B2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5536-3CC9-4CDA-A561-1E666EB8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95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1072-C27E-43DC-AF59-08516AD364B2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5536-3CC9-4CDA-A561-1E666EB8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91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1072-C27E-43DC-AF59-08516AD364B2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5536-3CC9-4CDA-A561-1E666EB8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84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41072-C27E-43DC-AF59-08516AD364B2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95536-3CC9-4CDA-A561-1E666EB8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93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C2A2D-520B-4156-9A9A-DC5AF9DC2A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530A1-2934-4148-8614-C325D0B73D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438" y="236506"/>
            <a:ext cx="11215171" cy="337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Финансовый университет при Правительстве Российской Федерации (Челябинский филиал)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центр финансовой грамотности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ИТОГОВЫЙ ГРУППОВОЙ ПРОЕКТ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 – КВЕСТ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60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Крекс</a:t>
            </a:r>
            <a:r>
              <a:rPr lang="ru-RU" sz="6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60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фекс</a:t>
            </a:r>
            <a:r>
              <a:rPr lang="ru-RU" sz="6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60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пекс</a:t>
            </a:r>
            <a:r>
              <a:rPr lang="ru-RU" sz="6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10101" y="3709655"/>
            <a:ext cx="2291507" cy="2156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Авторы проекта: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Кувшинникова Е.А.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Решетняк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Н.А.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Комбарова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Е.А.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Ветрова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К.А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59835" y="6088878"/>
            <a:ext cx="199888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Челябинск 2018 г.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3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2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45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ifeo.ru/wp-content/uploads/spasibo-za-vnimanie-new-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306" y="1981328"/>
            <a:ext cx="7166258" cy="236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41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2770"/>
            <a:ext cx="10515600" cy="83348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 – КВЕСТ «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Крекс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фекс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пекс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563" y="1186250"/>
            <a:ext cx="11541210" cy="49907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Тема проекта: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Банки и банковская система»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Цель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обобщить знания,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по теме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«Банки и банковская система».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Задачи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и осмысление изученного материала по теме «Банки и банковская система»;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обучающихся 8-9 классов необходимых умений и навыков для принятия рациональных решений при командной работе.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познавательную активность и творческое начало личности, критического мышления и адаптивные возможности к изменяющимся внешним условиям;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внимания, памяти, логического мышления, умения анализировать информацию, обучение навыкам аргументации выводов.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методики воспитательного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 на личность обучающегося через групповые и игровые формы; воспитание интереса к игре, курсу внеурочной деятельности «Финансовая грамотность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2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Планируемые результаты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4595"/>
            <a:ext cx="10515600" cy="463236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Личностные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понимание принципов функционирования банковской системы современного государства;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понимание личной ответственности за решения, принимаемые в процессе взаимодействия с банками;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понимание прав и обязанностей в сфере взаимоотношений человека с банком.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Предметные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владение основными понятиями и инструментами взаимодействия с участниками финансовых отношений;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владение основными принципами принятия оптимальных финансовых решений в процессе своей жизнедеятельности.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владение умением решать практические финансовые задачи (математическая база);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владение информацией финансового характера, своевременный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к собственным потребностям.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41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053"/>
          </a:xfrm>
        </p:spPr>
        <p:txBody>
          <a:bodyPr/>
          <a:lstStyle/>
          <a:p>
            <a:pPr algn="ctr"/>
            <a:r>
              <a:rPr lang="ru-RU" dirty="0" smtClean="0"/>
              <a:t>Действующие лица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9" t="15407" r="2612" b="11043"/>
          <a:stretch/>
        </p:blipFill>
        <p:spPr>
          <a:xfrm>
            <a:off x="160638" y="1149178"/>
            <a:ext cx="11911913" cy="541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7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игры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Каждой команде предлагается набор из 5 заданий.</a:t>
            </a:r>
          </a:p>
          <a:p>
            <a:pPr algn="just"/>
            <a:r>
              <a:rPr lang="ru-RU" dirty="0" smtClean="0"/>
              <a:t>Команда вправе самостоятельно определять порядок выполнения заданий.</a:t>
            </a:r>
          </a:p>
          <a:p>
            <a:pPr algn="just"/>
            <a:r>
              <a:rPr lang="ru-RU" dirty="0" smtClean="0"/>
              <a:t>Выполнив задание, команде становится доступна цитата. Её необходимо вписать в лист ответов и передать организатору.</a:t>
            </a:r>
          </a:p>
          <a:p>
            <a:pPr algn="just"/>
            <a:r>
              <a:rPr lang="ru-RU" dirty="0" smtClean="0"/>
              <a:t>Команда, которая раньше всех определит цитату, получит наибольшее количество монет. Следующая команда заработает на 1 монету меньше и т.д.</a:t>
            </a:r>
          </a:p>
          <a:p>
            <a:pPr algn="just"/>
            <a:r>
              <a:rPr lang="ru-RU" dirty="0" smtClean="0"/>
              <a:t>Команда, не сумевшая определить цитату, теряет определённое количество монет.</a:t>
            </a:r>
          </a:p>
          <a:p>
            <a:pPr algn="just"/>
            <a:r>
              <a:rPr lang="ru-RU" dirty="0" smtClean="0"/>
              <a:t>Побеждает команда, заработавшая наибольшее количество монет.</a:t>
            </a:r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1479427" y="6176963"/>
            <a:ext cx="504000" cy="504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10885800" y="6176963"/>
            <a:ext cx="504000" cy="504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234779" y="121915"/>
          <a:ext cx="12084907" cy="6088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9106930" y="296559"/>
            <a:ext cx="1260000" cy="720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prstClr val="white"/>
                </a:solidFill>
              </a:rPr>
              <a:t>+ 25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106930" y="1573424"/>
            <a:ext cx="1260000" cy="720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prstClr val="white"/>
                </a:solidFill>
              </a:rPr>
              <a:t>+ 30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06930" y="2832733"/>
            <a:ext cx="1260000" cy="720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prstClr val="white"/>
                </a:solidFill>
              </a:rPr>
              <a:t>+ 50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106930" y="4098388"/>
            <a:ext cx="1260000" cy="720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prstClr val="white"/>
                </a:solidFill>
              </a:rPr>
              <a:t>+ 20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106930" y="5350942"/>
            <a:ext cx="1260000" cy="720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prstClr val="white"/>
                </a:solidFill>
              </a:rPr>
              <a:t>+ 35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66173" y="296559"/>
            <a:ext cx="1260000" cy="72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prstClr val="white"/>
                </a:solidFill>
              </a:rPr>
              <a:t>- 10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66173" y="1573424"/>
            <a:ext cx="1260000" cy="72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prstClr val="white"/>
                </a:solidFill>
              </a:rPr>
              <a:t>- 15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66173" y="2832733"/>
            <a:ext cx="1260000" cy="72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prstClr val="white"/>
                </a:solidFill>
              </a:rPr>
              <a:t>- 20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466173" y="4086032"/>
            <a:ext cx="1260000" cy="72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prstClr val="white"/>
                </a:solidFill>
              </a:rPr>
              <a:t>- 25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66173" y="5350942"/>
            <a:ext cx="1260000" cy="72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prstClr val="white"/>
                </a:solidFill>
              </a:rPr>
              <a:t>- 30</a:t>
            </a:r>
          </a:p>
        </p:txBody>
      </p:sp>
      <p:sp>
        <p:nvSpPr>
          <p:cNvPr id="14" name="Управляющая кнопка: настраиваемая 13">
            <a:hlinkClick r:id="" action="ppaction://hlinkshowjump?jump=endshow" highlightClick="1"/>
          </p:cNvPr>
          <p:cNvSpPr/>
          <p:nvPr/>
        </p:nvSpPr>
        <p:spPr>
          <a:xfrm>
            <a:off x="9749481" y="6376086"/>
            <a:ext cx="2088292" cy="333633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348061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53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50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08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164</Words>
  <Application>Microsoft Office PowerPoint</Application>
  <PresentationFormat>Широкоэкранный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1_Тема Office</vt:lpstr>
      <vt:lpstr>Презентация PowerPoint</vt:lpstr>
      <vt:lpstr>ВЕБ – КВЕСТ «Крекс, фекс, пекс»</vt:lpstr>
      <vt:lpstr>Планируемые результаты.</vt:lpstr>
      <vt:lpstr>Действующие лица</vt:lpstr>
      <vt:lpstr>Правила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7</cp:revision>
  <dcterms:created xsi:type="dcterms:W3CDTF">2018-09-18T09:21:09Z</dcterms:created>
  <dcterms:modified xsi:type="dcterms:W3CDTF">2018-09-18T16:18:13Z</dcterms:modified>
</cp:coreProperties>
</file>