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58" r:id="rId3"/>
    <p:sldId id="259" r:id="rId4"/>
    <p:sldId id="261" r:id="rId5"/>
    <p:sldId id="260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8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300" r:id="rId26"/>
    <p:sldId id="284" r:id="rId27"/>
    <p:sldId id="285" r:id="rId28"/>
    <p:sldId id="286" r:id="rId29"/>
    <p:sldId id="287" r:id="rId30"/>
    <p:sldId id="295" r:id="rId31"/>
    <p:sldId id="296" r:id="rId32"/>
    <p:sldId id="297" r:id="rId33"/>
    <p:sldId id="288" r:id="rId34"/>
    <p:sldId id="289" r:id="rId35"/>
    <p:sldId id="290" r:id="rId36"/>
    <p:sldId id="298" r:id="rId37"/>
    <p:sldId id="291" r:id="rId38"/>
    <p:sldId id="301" r:id="rId39"/>
    <p:sldId id="302" r:id="rId40"/>
    <p:sldId id="303" r:id="rId41"/>
    <p:sldId id="304" r:id="rId42"/>
    <p:sldId id="30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816B"/>
    <a:srgbClr val="B97D69"/>
    <a:srgbClr val="D89E86"/>
    <a:srgbClr val="D89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65"/>
  </p:normalViewPr>
  <p:slideViewPr>
    <p:cSldViewPr snapToGrid="0" snapToObjects="1">
      <p:cViewPr varScale="1">
        <p:scale>
          <a:sx n="95" d="100"/>
          <a:sy n="95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solidFill>
                <a:schemeClr val="accent6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Присутствие и активность на занятиях</c:v>
                </c:pt>
                <c:pt idx="1">
                  <c:v>Работа с дистанционными ресурсами</c:v>
                </c:pt>
                <c:pt idx="2">
                  <c:v>Итоговое тестирование</c:v>
                </c:pt>
                <c:pt idx="3">
                  <c:v>Итоговый проект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0.35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642495569575"/>
          <c:y val="0.110656960040039"/>
          <c:w val="0.367702698888757"/>
          <c:h val="0.74370665443239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64042A-3448-47B1-9808-9686AFD6E75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DF516C-7E44-4AD0-AA03-F2C9DF927FD3}">
      <dgm:prSet phldrT="[Текст]" custT="1"/>
      <dgm:spPr>
        <a:ln w="28575">
          <a:solidFill>
            <a:schemeClr val="tx2">
              <a:lumMod val="75000"/>
              <a:lumOff val="25000"/>
            </a:schemeClr>
          </a:solidFill>
        </a:ln>
      </dgm:spPr>
      <dgm:t>
        <a:bodyPr/>
        <a:lstStyle/>
        <a:p>
          <a:pPr algn="ctr"/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Финансовая грамотность населения </a:t>
          </a:r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-</a:t>
          </a:r>
          <a:r>
            <a:rPr lang="ru-RU" sz="2400" baseline="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 </a:t>
          </a:r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определенный </a:t>
          </a:r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уровень знаний </a:t>
          </a:r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/>
          </a:r>
          <a:br>
            <a:rPr lang="ru-RU" sz="2400" dirty="0" smtClean="0">
              <a:solidFill>
                <a:schemeClr val="accent6">
                  <a:lumMod val="50000"/>
                </a:schemeClr>
              </a:solidFill>
              <a:latin typeface="+mn-lt"/>
            </a:rPr>
          </a:br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и </a:t>
          </a:r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навыков в сфере финансов, который позволяет индивидам рационально оценивать ситуацию на рынке и принимать правильные решения</a:t>
          </a:r>
          <a:endParaRPr lang="ru-RU" sz="1800" dirty="0" smtClean="0"/>
        </a:p>
        <a:p>
          <a:pPr algn="ctr"/>
          <a:r>
            <a:rPr lang="ru-RU" sz="2600" b="1" i="1" u="sng" dirty="0" smtClean="0">
              <a:solidFill>
                <a:schemeClr val="accent1">
                  <a:lumMod val="50000"/>
                </a:schemeClr>
              </a:solidFill>
              <a:latin typeface="+mn-lt"/>
            </a:rPr>
            <a:t>Методологию финансовой грамотности составляют</a:t>
          </a:r>
          <a:endParaRPr lang="ru-RU" sz="2600" b="1" i="1" u="sng" dirty="0">
            <a:solidFill>
              <a:schemeClr val="accent1">
                <a:lumMod val="50000"/>
              </a:schemeClr>
            </a:solidFill>
            <a:latin typeface="+mn-lt"/>
          </a:endParaRPr>
        </a:p>
      </dgm:t>
    </dgm:pt>
    <dgm:pt modelId="{6506B96E-0B13-4626-845B-6A06813A048C}" type="parTrans" cxnId="{6842E27F-D43C-4592-9C09-416CF193084C}">
      <dgm:prSet/>
      <dgm:spPr/>
      <dgm:t>
        <a:bodyPr/>
        <a:lstStyle/>
        <a:p>
          <a:endParaRPr lang="ru-RU"/>
        </a:p>
      </dgm:t>
    </dgm:pt>
    <dgm:pt modelId="{57D1AFA4-2A9A-4ABC-ACC5-0561BA6A84E6}" type="sibTrans" cxnId="{6842E27F-D43C-4592-9C09-416CF193084C}">
      <dgm:prSet/>
      <dgm:spPr/>
      <dgm:t>
        <a:bodyPr/>
        <a:lstStyle/>
        <a:p>
          <a:endParaRPr lang="ru-RU"/>
        </a:p>
      </dgm:t>
    </dgm:pt>
    <dgm:pt modelId="{1FEF5EC6-9DF3-475B-859B-B7CDA8064F88}">
      <dgm:prSet phldrT="[Текст]"/>
      <dgm:spPr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+mn-lt"/>
            </a:rPr>
            <a:t>Понимание основных финансовых понятий и процессов</a:t>
          </a:r>
          <a:endParaRPr lang="ru-RU" dirty="0">
            <a:solidFill>
              <a:schemeClr val="accent1">
                <a:lumMod val="50000"/>
              </a:schemeClr>
            </a:solidFill>
            <a:latin typeface="+mn-lt"/>
          </a:endParaRPr>
        </a:p>
      </dgm:t>
    </dgm:pt>
    <dgm:pt modelId="{265732DF-2442-4ADE-AF06-EBECB2D3C808}" type="parTrans" cxnId="{6F919D82-49D9-451C-8AE5-7D8A9044DDEE}">
      <dgm:prSet/>
      <dgm:spPr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A0B7951C-4DBC-4FD3-9044-087D5E0D5375}" type="sibTrans" cxnId="{6F919D82-49D9-451C-8AE5-7D8A9044DDEE}">
      <dgm:prSet/>
      <dgm:spPr/>
      <dgm:t>
        <a:bodyPr/>
        <a:lstStyle/>
        <a:p>
          <a:endParaRPr lang="ru-RU"/>
        </a:p>
      </dgm:t>
    </dgm:pt>
    <dgm:pt modelId="{DE6AB1E7-8A71-472C-AB9C-0C7B4E441913}">
      <dgm:prSet phldrT="[Текст]"/>
      <dgm:spPr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+mn-lt"/>
            </a:rPr>
            <a:t>Умение эффективно их использовать в реальной жизни</a:t>
          </a:r>
          <a:endParaRPr lang="ru-RU" dirty="0">
            <a:solidFill>
              <a:schemeClr val="accent1">
                <a:lumMod val="50000"/>
              </a:schemeClr>
            </a:solidFill>
            <a:latin typeface="+mn-lt"/>
          </a:endParaRPr>
        </a:p>
      </dgm:t>
    </dgm:pt>
    <dgm:pt modelId="{0DB93A8D-FB74-4C81-A00E-644D9ABD2AE4}" type="parTrans" cxnId="{1F84178E-FFB3-4642-A0A3-0766622AE687}">
      <dgm:prSet/>
      <dgm:spPr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8F1EEAB-E427-4856-A0F5-F653C500FDDB}" type="sibTrans" cxnId="{1F84178E-FFB3-4642-A0A3-0766622AE687}">
      <dgm:prSet/>
      <dgm:spPr/>
      <dgm:t>
        <a:bodyPr/>
        <a:lstStyle/>
        <a:p>
          <a:endParaRPr lang="ru-RU"/>
        </a:p>
      </dgm:t>
    </dgm:pt>
    <dgm:pt modelId="{00F28269-BC1B-428D-9398-87080C2D8530}">
      <dgm:prSet phldrT="[Текст]"/>
      <dgm:spPr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+mn-lt"/>
            </a:rPr>
            <a:t>Грамотное управление своими денежными средствами</a:t>
          </a:r>
          <a:endParaRPr lang="ru-RU" dirty="0">
            <a:solidFill>
              <a:schemeClr val="accent1">
                <a:lumMod val="50000"/>
              </a:schemeClr>
            </a:solidFill>
            <a:latin typeface="+mn-lt"/>
          </a:endParaRPr>
        </a:p>
      </dgm:t>
    </dgm:pt>
    <dgm:pt modelId="{8D97BFEA-8F7E-436B-917C-596A123F9115}" type="parTrans" cxnId="{795963B3-77F1-4999-BE3A-4BD32538276A}">
      <dgm:prSet/>
      <dgm:spPr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91CD5600-F822-46D6-A9D1-4A6B8A9CD29C}" type="sibTrans" cxnId="{795963B3-77F1-4999-BE3A-4BD32538276A}">
      <dgm:prSet/>
      <dgm:spPr/>
      <dgm:t>
        <a:bodyPr/>
        <a:lstStyle/>
        <a:p>
          <a:endParaRPr lang="ru-RU"/>
        </a:p>
      </dgm:t>
    </dgm:pt>
    <dgm:pt modelId="{03507ECE-75C7-4A41-9F04-4FE4F4AA7D1A}" type="pres">
      <dgm:prSet presAssocID="{B464042A-3448-47B1-9808-9686AFD6E7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306D89-F5E3-4CBC-AD87-7DB78D691527}" type="pres">
      <dgm:prSet presAssocID="{DCDF516C-7E44-4AD0-AA03-F2C9DF927FD3}" presName="hierRoot1" presStyleCnt="0"/>
      <dgm:spPr/>
    </dgm:pt>
    <dgm:pt modelId="{CEC760F6-012E-44A2-AFAC-154CE24EBC73}" type="pres">
      <dgm:prSet presAssocID="{DCDF516C-7E44-4AD0-AA03-F2C9DF927FD3}" presName="composite" presStyleCnt="0"/>
      <dgm:spPr/>
    </dgm:pt>
    <dgm:pt modelId="{CA01E994-5050-4BBA-BE54-3E674641C47B}" type="pres">
      <dgm:prSet presAssocID="{DCDF516C-7E44-4AD0-AA03-F2C9DF927FD3}" presName="background" presStyleLbl="node0" presStyleIdx="0" presStyleCn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496118A-7562-46E3-A7D8-C58D1D8E3C25}" type="pres">
      <dgm:prSet presAssocID="{DCDF516C-7E44-4AD0-AA03-F2C9DF927FD3}" presName="text" presStyleLbl="fgAcc0" presStyleIdx="0" presStyleCnt="1" custScaleX="375504" custScaleY="111869" custLinFactNeighborX="-28957" custLinFactNeighborY="-149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27A296-ED8B-4F40-AA0F-32F68BC28E9D}" type="pres">
      <dgm:prSet presAssocID="{DCDF516C-7E44-4AD0-AA03-F2C9DF927FD3}" presName="hierChild2" presStyleCnt="0"/>
      <dgm:spPr/>
    </dgm:pt>
    <dgm:pt modelId="{994D9602-923D-4B40-B9CC-348FA7710FD6}" type="pres">
      <dgm:prSet presAssocID="{265732DF-2442-4ADE-AF06-EBECB2D3C808}" presName="Name10" presStyleLbl="parChTrans1D2" presStyleIdx="0" presStyleCnt="3"/>
      <dgm:spPr/>
      <dgm:t>
        <a:bodyPr/>
        <a:lstStyle/>
        <a:p>
          <a:endParaRPr lang="ru-RU"/>
        </a:p>
      </dgm:t>
    </dgm:pt>
    <dgm:pt modelId="{DF5A2405-0D9A-4B0F-97F2-64CD230C2CF4}" type="pres">
      <dgm:prSet presAssocID="{1FEF5EC6-9DF3-475B-859B-B7CDA8064F88}" presName="hierRoot2" presStyleCnt="0"/>
      <dgm:spPr/>
    </dgm:pt>
    <dgm:pt modelId="{14BF1FE2-C6CE-4AE4-807C-BA66F2002874}" type="pres">
      <dgm:prSet presAssocID="{1FEF5EC6-9DF3-475B-859B-B7CDA8064F88}" presName="composite2" presStyleCnt="0"/>
      <dgm:spPr/>
    </dgm:pt>
    <dgm:pt modelId="{A6130A39-3514-4F50-B859-1271ABDBD54F}" type="pres">
      <dgm:prSet presAssocID="{1FEF5EC6-9DF3-475B-859B-B7CDA8064F88}" presName="background2" presStyleLbl="node2" presStyleIdx="0" presStyleCnt="3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0C6CEAED-A993-4C1D-B92E-63FB5C27DAD3}" type="pres">
      <dgm:prSet presAssocID="{1FEF5EC6-9DF3-475B-859B-B7CDA8064F88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53B953-A364-4FD1-8196-E53440BA8002}" type="pres">
      <dgm:prSet presAssocID="{1FEF5EC6-9DF3-475B-859B-B7CDA8064F88}" presName="hierChild3" presStyleCnt="0"/>
      <dgm:spPr/>
    </dgm:pt>
    <dgm:pt modelId="{FF70A115-2F60-4B16-895A-1429939A9963}" type="pres">
      <dgm:prSet presAssocID="{0DB93A8D-FB74-4C81-A00E-644D9ABD2AE4}" presName="Name10" presStyleLbl="parChTrans1D2" presStyleIdx="1" presStyleCnt="3"/>
      <dgm:spPr/>
      <dgm:t>
        <a:bodyPr/>
        <a:lstStyle/>
        <a:p>
          <a:endParaRPr lang="ru-RU"/>
        </a:p>
      </dgm:t>
    </dgm:pt>
    <dgm:pt modelId="{56716ADD-19E8-4A3B-B4E3-6580B198545B}" type="pres">
      <dgm:prSet presAssocID="{DE6AB1E7-8A71-472C-AB9C-0C7B4E441913}" presName="hierRoot2" presStyleCnt="0"/>
      <dgm:spPr/>
    </dgm:pt>
    <dgm:pt modelId="{9640D231-DDE7-4D3B-BEDC-0C89E84C633D}" type="pres">
      <dgm:prSet presAssocID="{DE6AB1E7-8A71-472C-AB9C-0C7B4E441913}" presName="composite2" presStyleCnt="0"/>
      <dgm:spPr/>
    </dgm:pt>
    <dgm:pt modelId="{FE8DDFF4-D807-4AE6-948A-C85156DE04FA}" type="pres">
      <dgm:prSet presAssocID="{DE6AB1E7-8A71-472C-AB9C-0C7B4E441913}" presName="background2" presStyleLbl="node2" presStyleIdx="1" presStyleCnt="3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AE1978E2-30D4-4861-8F60-5125247E30F3}" type="pres">
      <dgm:prSet presAssocID="{DE6AB1E7-8A71-472C-AB9C-0C7B4E441913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FE8A97-2C54-4CDE-8A82-938454A61B72}" type="pres">
      <dgm:prSet presAssocID="{DE6AB1E7-8A71-472C-AB9C-0C7B4E441913}" presName="hierChild3" presStyleCnt="0"/>
      <dgm:spPr/>
    </dgm:pt>
    <dgm:pt modelId="{2899C5C9-551D-41E4-8E2A-1889571A0D1C}" type="pres">
      <dgm:prSet presAssocID="{8D97BFEA-8F7E-436B-917C-596A123F9115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AC4184C-AD5C-4C43-BCBC-903246ACE855}" type="pres">
      <dgm:prSet presAssocID="{00F28269-BC1B-428D-9398-87080C2D8530}" presName="hierRoot2" presStyleCnt="0"/>
      <dgm:spPr/>
    </dgm:pt>
    <dgm:pt modelId="{D28373D8-3A0B-4562-9C98-0DD89449DB92}" type="pres">
      <dgm:prSet presAssocID="{00F28269-BC1B-428D-9398-87080C2D8530}" presName="composite2" presStyleCnt="0"/>
      <dgm:spPr/>
    </dgm:pt>
    <dgm:pt modelId="{0043BB6F-EC3E-47D6-95E8-CB9937630254}" type="pres">
      <dgm:prSet presAssocID="{00F28269-BC1B-428D-9398-87080C2D8530}" presName="background2" presStyleLbl="node2" presStyleIdx="2" presStyleCnt="3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C8F240B1-7D6C-47FD-BE7D-128AA177BED5}" type="pres">
      <dgm:prSet presAssocID="{00F28269-BC1B-428D-9398-87080C2D8530}" presName="text2" presStyleLbl="fgAcc2" presStyleIdx="2" presStyleCnt="3" custLinFactNeighborX="3803" custLinFactNeighborY="202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19F381-B710-4448-A3A5-56C85F2F9603}" type="pres">
      <dgm:prSet presAssocID="{00F28269-BC1B-428D-9398-87080C2D8530}" presName="hierChild3" presStyleCnt="0"/>
      <dgm:spPr/>
    </dgm:pt>
  </dgm:ptLst>
  <dgm:cxnLst>
    <dgm:cxn modelId="{D721A61E-D7E5-9C4B-B3C6-0C00D7765D02}" type="presOf" srcId="{265732DF-2442-4ADE-AF06-EBECB2D3C808}" destId="{994D9602-923D-4B40-B9CC-348FA7710FD6}" srcOrd="0" destOrd="0" presId="urn:microsoft.com/office/officeart/2005/8/layout/hierarchy1"/>
    <dgm:cxn modelId="{9BCA5688-E400-A84A-ACDA-F691B8A1E8FD}" type="presOf" srcId="{1FEF5EC6-9DF3-475B-859B-B7CDA8064F88}" destId="{0C6CEAED-A993-4C1D-B92E-63FB5C27DAD3}" srcOrd="0" destOrd="0" presId="urn:microsoft.com/office/officeart/2005/8/layout/hierarchy1"/>
    <dgm:cxn modelId="{F0930008-BD91-C141-9756-FFAB8FA5CCCE}" type="presOf" srcId="{DCDF516C-7E44-4AD0-AA03-F2C9DF927FD3}" destId="{0496118A-7562-46E3-A7D8-C58D1D8E3C25}" srcOrd="0" destOrd="0" presId="urn:microsoft.com/office/officeart/2005/8/layout/hierarchy1"/>
    <dgm:cxn modelId="{6BC68903-9F1E-D344-AB9B-B66F554743F8}" type="presOf" srcId="{0DB93A8D-FB74-4C81-A00E-644D9ABD2AE4}" destId="{FF70A115-2F60-4B16-895A-1429939A9963}" srcOrd="0" destOrd="0" presId="urn:microsoft.com/office/officeart/2005/8/layout/hierarchy1"/>
    <dgm:cxn modelId="{6842E27F-D43C-4592-9C09-416CF193084C}" srcId="{B464042A-3448-47B1-9808-9686AFD6E75A}" destId="{DCDF516C-7E44-4AD0-AA03-F2C9DF927FD3}" srcOrd="0" destOrd="0" parTransId="{6506B96E-0B13-4626-845B-6A06813A048C}" sibTransId="{57D1AFA4-2A9A-4ABC-ACC5-0561BA6A84E6}"/>
    <dgm:cxn modelId="{0BEE80DC-92C6-FD4F-A71F-240B09767BC5}" type="presOf" srcId="{DE6AB1E7-8A71-472C-AB9C-0C7B4E441913}" destId="{AE1978E2-30D4-4861-8F60-5125247E30F3}" srcOrd="0" destOrd="0" presId="urn:microsoft.com/office/officeart/2005/8/layout/hierarchy1"/>
    <dgm:cxn modelId="{795963B3-77F1-4999-BE3A-4BD32538276A}" srcId="{DCDF516C-7E44-4AD0-AA03-F2C9DF927FD3}" destId="{00F28269-BC1B-428D-9398-87080C2D8530}" srcOrd="2" destOrd="0" parTransId="{8D97BFEA-8F7E-436B-917C-596A123F9115}" sibTransId="{91CD5600-F822-46D6-A9D1-4A6B8A9CD29C}"/>
    <dgm:cxn modelId="{99CCE5C6-66BE-8942-93E7-1FC3B76BB025}" type="presOf" srcId="{8D97BFEA-8F7E-436B-917C-596A123F9115}" destId="{2899C5C9-551D-41E4-8E2A-1889571A0D1C}" srcOrd="0" destOrd="0" presId="urn:microsoft.com/office/officeart/2005/8/layout/hierarchy1"/>
    <dgm:cxn modelId="{513B1C3B-4DFF-9D4B-8674-F38114DC897A}" type="presOf" srcId="{B464042A-3448-47B1-9808-9686AFD6E75A}" destId="{03507ECE-75C7-4A41-9F04-4FE4F4AA7D1A}" srcOrd="0" destOrd="0" presId="urn:microsoft.com/office/officeart/2005/8/layout/hierarchy1"/>
    <dgm:cxn modelId="{6F919D82-49D9-451C-8AE5-7D8A9044DDEE}" srcId="{DCDF516C-7E44-4AD0-AA03-F2C9DF927FD3}" destId="{1FEF5EC6-9DF3-475B-859B-B7CDA8064F88}" srcOrd="0" destOrd="0" parTransId="{265732DF-2442-4ADE-AF06-EBECB2D3C808}" sibTransId="{A0B7951C-4DBC-4FD3-9044-087D5E0D5375}"/>
    <dgm:cxn modelId="{36A55056-E2CA-6642-A52D-8690DA591F98}" type="presOf" srcId="{00F28269-BC1B-428D-9398-87080C2D8530}" destId="{C8F240B1-7D6C-47FD-BE7D-128AA177BED5}" srcOrd="0" destOrd="0" presId="urn:microsoft.com/office/officeart/2005/8/layout/hierarchy1"/>
    <dgm:cxn modelId="{1F84178E-FFB3-4642-A0A3-0766622AE687}" srcId="{DCDF516C-7E44-4AD0-AA03-F2C9DF927FD3}" destId="{DE6AB1E7-8A71-472C-AB9C-0C7B4E441913}" srcOrd="1" destOrd="0" parTransId="{0DB93A8D-FB74-4C81-A00E-644D9ABD2AE4}" sibTransId="{58F1EEAB-E427-4856-A0F5-F653C500FDDB}"/>
    <dgm:cxn modelId="{73767ED9-B900-E940-AEA2-D12C170B5DF9}" type="presParOf" srcId="{03507ECE-75C7-4A41-9F04-4FE4F4AA7D1A}" destId="{51306D89-F5E3-4CBC-AD87-7DB78D691527}" srcOrd="0" destOrd="0" presId="urn:microsoft.com/office/officeart/2005/8/layout/hierarchy1"/>
    <dgm:cxn modelId="{1D7B8E9E-87A8-7F46-9652-FADA433EDE7E}" type="presParOf" srcId="{51306D89-F5E3-4CBC-AD87-7DB78D691527}" destId="{CEC760F6-012E-44A2-AFAC-154CE24EBC73}" srcOrd="0" destOrd="0" presId="urn:microsoft.com/office/officeart/2005/8/layout/hierarchy1"/>
    <dgm:cxn modelId="{73E66E39-EA91-A64B-9EA7-0F09CBA51EC6}" type="presParOf" srcId="{CEC760F6-012E-44A2-AFAC-154CE24EBC73}" destId="{CA01E994-5050-4BBA-BE54-3E674641C47B}" srcOrd="0" destOrd="0" presId="urn:microsoft.com/office/officeart/2005/8/layout/hierarchy1"/>
    <dgm:cxn modelId="{CCDA2CC1-6CD6-A549-A22A-EB97A0D83F05}" type="presParOf" srcId="{CEC760F6-012E-44A2-AFAC-154CE24EBC73}" destId="{0496118A-7562-46E3-A7D8-C58D1D8E3C25}" srcOrd="1" destOrd="0" presId="urn:microsoft.com/office/officeart/2005/8/layout/hierarchy1"/>
    <dgm:cxn modelId="{B6700459-34B2-BC49-A937-30562A50927F}" type="presParOf" srcId="{51306D89-F5E3-4CBC-AD87-7DB78D691527}" destId="{0227A296-ED8B-4F40-AA0F-32F68BC28E9D}" srcOrd="1" destOrd="0" presId="urn:microsoft.com/office/officeart/2005/8/layout/hierarchy1"/>
    <dgm:cxn modelId="{8AAF3036-A95E-B44C-9C58-34C9697794BE}" type="presParOf" srcId="{0227A296-ED8B-4F40-AA0F-32F68BC28E9D}" destId="{994D9602-923D-4B40-B9CC-348FA7710FD6}" srcOrd="0" destOrd="0" presId="urn:microsoft.com/office/officeart/2005/8/layout/hierarchy1"/>
    <dgm:cxn modelId="{D05CC2C2-0D46-2846-B10D-B44FA5CF6CCB}" type="presParOf" srcId="{0227A296-ED8B-4F40-AA0F-32F68BC28E9D}" destId="{DF5A2405-0D9A-4B0F-97F2-64CD230C2CF4}" srcOrd="1" destOrd="0" presId="urn:microsoft.com/office/officeart/2005/8/layout/hierarchy1"/>
    <dgm:cxn modelId="{EA7F078D-652F-414D-8F4A-55945FD9279B}" type="presParOf" srcId="{DF5A2405-0D9A-4B0F-97F2-64CD230C2CF4}" destId="{14BF1FE2-C6CE-4AE4-807C-BA66F2002874}" srcOrd="0" destOrd="0" presId="urn:microsoft.com/office/officeart/2005/8/layout/hierarchy1"/>
    <dgm:cxn modelId="{B13A1F8D-4C89-D74D-BB0E-F681837D4161}" type="presParOf" srcId="{14BF1FE2-C6CE-4AE4-807C-BA66F2002874}" destId="{A6130A39-3514-4F50-B859-1271ABDBD54F}" srcOrd="0" destOrd="0" presId="urn:microsoft.com/office/officeart/2005/8/layout/hierarchy1"/>
    <dgm:cxn modelId="{6D1126E8-8D80-8B4E-885E-04E5658E9CBD}" type="presParOf" srcId="{14BF1FE2-C6CE-4AE4-807C-BA66F2002874}" destId="{0C6CEAED-A993-4C1D-B92E-63FB5C27DAD3}" srcOrd="1" destOrd="0" presId="urn:microsoft.com/office/officeart/2005/8/layout/hierarchy1"/>
    <dgm:cxn modelId="{9EF6BEE3-C585-3B45-9A51-E441463F166D}" type="presParOf" srcId="{DF5A2405-0D9A-4B0F-97F2-64CD230C2CF4}" destId="{9453B953-A364-4FD1-8196-E53440BA8002}" srcOrd="1" destOrd="0" presId="urn:microsoft.com/office/officeart/2005/8/layout/hierarchy1"/>
    <dgm:cxn modelId="{A0FA2163-F09C-8D44-869C-CAB45C40CBDD}" type="presParOf" srcId="{0227A296-ED8B-4F40-AA0F-32F68BC28E9D}" destId="{FF70A115-2F60-4B16-895A-1429939A9963}" srcOrd="2" destOrd="0" presId="urn:microsoft.com/office/officeart/2005/8/layout/hierarchy1"/>
    <dgm:cxn modelId="{9A8E3F8A-6981-1C43-AD3D-2AD62E04F975}" type="presParOf" srcId="{0227A296-ED8B-4F40-AA0F-32F68BC28E9D}" destId="{56716ADD-19E8-4A3B-B4E3-6580B198545B}" srcOrd="3" destOrd="0" presId="urn:microsoft.com/office/officeart/2005/8/layout/hierarchy1"/>
    <dgm:cxn modelId="{F5EBA8DC-8771-0647-9527-7AEFC1E5AEB7}" type="presParOf" srcId="{56716ADD-19E8-4A3B-B4E3-6580B198545B}" destId="{9640D231-DDE7-4D3B-BEDC-0C89E84C633D}" srcOrd="0" destOrd="0" presId="urn:microsoft.com/office/officeart/2005/8/layout/hierarchy1"/>
    <dgm:cxn modelId="{22A92345-0080-AC41-8D77-DE2753BC4A06}" type="presParOf" srcId="{9640D231-DDE7-4D3B-BEDC-0C89E84C633D}" destId="{FE8DDFF4-D807-4AE6-948A-C85156DE04FA}" srcOrd="0" destOrd="0" presId="urn:microsoft.com/office/officeart/2005/8/layout/hierarchy1"/>
    <dgm:cxn modelId="{C1BDB0FF-557B-884E-8DEA-16DE0A994DC6}" type="presParOf" srcId="{9640D231-DDE7-4D3B-BEDC-0C89E84C633D}" destId="{AE1978E2-30D4-4861-8F60-5125247E30F3}" srcOrd="1" destOrd="0" presId="urn:microsoft.com/office/officeart/2005/8/layout/hierarchy1"/>
    <dgm:cxn modelId="{191CC646-24A7-CB41-A9C5-2B747116D2F6}" type="presParOf" srcId="{56716ADD-19E8-4A3B-B4E3-6580B198545B}" destId="{B7FE8A97-2C54-4CDE-8A82-938454A61B72}" srcOrd="1" destOrd="0" presId="urn:microsoft.com/office/officeart/2005/8/layout/hierarchy1"/>
    <dgm:cxn modelId="{57DE83CB-89BE-C44A-89F7-4BD57C7721C3}" type="presParOf" srcId="{0227A296-ED8B-4F40-AA0F-32F68BC28E9D}" destId="{2899C5C9-551D-41E4-8E2A-1889571A0D1C}" srcOrd="4" destOrd="0" presId="urn:microsoft.com/office/officeart/2005/8/layout/hierarchy1"/>
    <dgm:cxn modelId="{305294EC-4B6A-B741-AE9D-180EF000CBAE}" type="presParOf" srcId="{0227A296-ED8B-4F40-AA0F-32F68BC28E9D}" destId="{5AC4184C-AD5C-4C43-BCBC-903246ACE855}" srcOrd="5" destOrd="0" presId="urn:microsoft.com/office/officeart/2005/8/layout/hierarchy1"/>
    <dgm:cxn modelId="{1A80A94D-0147-D644-91E1-8EB8C69E9D69}" type="presParOf" srcId="{5AC4184C-AD5C-4C43-BCBC-903246ACE855}" destId="{D28373D8-3A0B-4562-9C98-0DD89449DB92}" srcOrd="0" destOrd="0" presId="urn:microsoft.com/office/officeart/2005/8/layout/hierarchy1"/>
    <dgm:cxn modelId="{314CEEBB-6010-D348-8003-EDB7C9853A8A}" type="presParOf" srcId="{D28373D8-3A0B-4562-9C98-0DD89449DB92}" destId="{0043BB6F-EC3E-47D6-95E8-CB9937630254}" srcOrd="0" destOrd="0" presId="urn:microsoft.com/office/officeart/2005/8/layout/hierarchy1"/>
    <dgm:cxn modelId="{0ECCEBC1-CCD9-C647-A18D-2118EB7946CD}" type="presParOf" srcId="{D28373D8-3A0B-4562-9C98-0DD89449DB92}" destId="{C8F240B1-7D6C-47FD-BE7D-128AA177BED5}" srcOrd="1" destOrd="0" presId="urn:microsoft.com/office/officeart/2005/8/layout/hierarchy1"/>
    <dgm:cxn modelId="{1F4263F8-72B5-5B42-BD62-75F8F1553476}" type="presParOf" srcId="{5AC4184C-AD5C-4C43-BCBC-903246ACE855}" destId="{2019F381-B710-4448-A3A5-56C85F2F960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89F947-B2BD-4615-B2FD-B2C6F67F8C6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6109B5-6D01-40E0-9A7F-51F51E49F7B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600" b="0" i="1" dirty="0" smtClean="0">
              <a:latin typeface="+mn-lt"/>
            </a:rPr>
            <a:t>Усложнение структуры и функций финансовых институтов</a:t>
          </a:r>
          <a:endParaRPr lang="ru-RU" sz="2600" b="0" i="1" dirty="0">
            <a:latin typeface="+mn-lt"/>
          </a:endParaRPr>
        </a:p>
      </dgm:t>
    </dgm:pt>
    <dgm:pt modelId="{474686F5-0E02-42C9-81DA-539339C52AD2}" type="parTrans" cxnId="{AE801A0C-7417-4382-BD56-CB4C0E0BDDC4}">
      <dgm:prSet/>
      <dgm:spPr/>
      <dgm:t>
        <a:bodyPr/>
        <a:lstStyle/>
        <a:p>
          <a:endParaRPr lang="ru-RU"/>
        </a:p>
      </dgm:t>
    </dgm:pt>
    <dgm:pt modelId="{46381C92-7FAE-42FB-8CFE-706139322312}" type="sibTrans" cxnId="{AE801A0C-7417-4382-BD56-CB4C0E0BDDC4}">
      <dgm:prSet/>
      <dgm:spPr/>
      <dgm:t>
        <a:bodyPr/>
        <a:lstStyle/>
        <a:p>
          <a:endParaRPr lang="ru-RU"/>
        </a:p>
      </dgm:t>
    </dgm:pt>
    <dgm:pt modelId="{B5E8B5A6-BCB4-4D80-8D8E-1C33DC5BB8E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500" i="1" dirty="0" smtClean="0">
              <a:latin typeface="+mn-lt"/>
            </a:rPr>
            <a:t>Рост количества субъектов финансовых отноше</a:t>
          </a:r>
          <a:r>
            <a:rPr lang="ru-RU" sz="2400" i="1" dirty="0" smtClean="0">
              <a:latin typeface="Bahnschrift SemiBold SemiConden" panose="020B0502040204020203" pitchFamily="34" charset="0"/>
            </a:rPr>
            <a:t>ний</a:t>
          </a:r>
          <a:endParaRPr lang="ru-RU" sz="2400" i="1" dirty="0">
            <a:latin typeface="Bahnschrift SemiBold SemiConden" panose="020B0502040204020203" pitchFamily="34" charset="0"/>
          </a:endParaRPr>
        </a:p>
      </dgm:t>
    </dgm:pt>
    <dgm:pt modelId="{47C58796-36AF-42B8-B8BA-7AF327A4AF77}" type="parTrans" cxnId="{513CFCCC-BC63-4F79-B456-167A054ACE7E}">
      <dgm:prSet/>
      <dgm:spPr/>
      <dgm:t>
        <a:bodyPr/>
        <a:lstStyle/>
        <a:p>
          <a:endParaRPr lang="ru-RU"/>
        </a:p>
      </dgm:t>
    </dgm:pt>
    <dgm:pt modelId="{7CA5713F-1207-42AB-8B23-E2043D8D7691}" type="sibTrans" cxnId="{513CFCCC-BC63-4F79-B456-167A054ACE7E}">
      <dgm:prSet/>
      <dgm:spPr/>
      <dgm:t>
        <a:bodyPr/>
        <a:lstStyle/>
        <a:p>
          <a:endParaRPr lang="ru-RU"/>
        </a:p>
      </dgm:t>
    </dgm:pt>
    <dgm:pt modelId="{EF82B2D8-9A71-44E4-8279-9D6229F1D8F7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500" i="1" dirty="0" smtClean="0">
              <a:latin typeface="+mn-lt"/>
            </a:rPr>
            <a:t>Расширение финансовой инфраструктуры</a:t>
          </a:r>
          <a:endParaRPr lang="ru-RU" sz="2500" i="1" dirty="0">
            <a:latin typeface="+mn-lt"/>
          </a:endParaRPr>
        </a:p>
      </dgm:t>
    </dgm:pt>
    <dgm:pt modelId="{76491DAD-EF96-4C26-8097-DEE2D4B0B2DE}" type="parTrans" cxnId="{985772B1-ADCE-49BB-B7D9-1593D2F63361}">
      <dgm:prSet/>
      <dgm:spPr/>
      <dgm:t>
        <a:bodyPr/>
        <a:lstStyle/>
        <a:p>
          <a:endParaRPr lang="ru-RU"/>
        </a:p>
      </dgm:t>
    </dgm:pt>
    <dgm:pt modelId="{049B613E-9A2F-4626-A9D4-C5C3069BFF21}" type="sibTrans" cxnId="{985772B1-ADCE-49BB-B7D9-1593D2F63361}">
      <dgm:prSet/>
      <dgm:spPr/>
      <dgm:t>
        <a:bodyPr/>
        <a:lstStyle/>
        <a:p>
          <a:endParaRPr lang="ru-RU"/>
        </a:p>
      </dgm:t>
    </dgm:pt>
    <dgm:pt modelId="{B9184C9D-BE26-44A6-93C1-83B4BD1829F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500" i="1" dirty="0" smtClean="0">
              <a:latin typeface="+mn-lt"/>
            </a:rPr>
            <a:t>Увеличение количества и изменение качества разнообразных финансовых услуг</a:t>
          </a:r>
          <a:endParaRPr lang="ru-RU" sz="2500" i="1" dirty="0">
            <a:latin typeface="+mn-lt"/>
          </a:endParaRPr>
        </a:p>
      </dgm:t>
    </dgm:pt>
    <dgm:pt modelId="{81AF2242-621C-4B1E-94A9-A649C4C1387C}" type="parTrans" cxnId="{EC885859-C131-4839-860F-B310DA22C3E1}">
      <dgm:prSet/>
      <dgm:spPr/>
      <dgm:t>
        <a:bodyPr/>
        <a:lstStyle/>
        <a:p>
          <a:endParaRPr lang="ru-RU"/>
        </a:p>
      </dgm:t>
    </dgm:pt>
    <dgm:pt modelId="{96BC09D4-B448-4DCB-BD59-BFE070760D4E}" type="sibTrans" cxnId="{EC885859-C131-4839-860F-B310DA22C3E1}">
      <dgm:prSet/>
      <dgm:spPr/>
      <dgm:t>
        <a:bodyPr/>
        <a:lstStyle/>
        <a:p>
          <a:endParaRPr lang="ru-RU"/>
        </a:p>
      </dgm:t>
    </dgm:pt>
    <dgm:pt modelId="{3B44348B-B917-4667-AB14-87E230B864E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500" i="1" dirty="0" smtClean="0">
              <a:latin typeface="+mn-lt"/>
            </a:rPr>
            <a:t>Расширение финансовых услуг во всех сегментах финансового рынка</a:t>
          </a:r>
          <a:endParaRPr lang="ru-RU" sz="2500" i="1" dirty="0">
            <a:latin typeface="+mn-lt"/>
          </a:endParaRPr>
        </a:p>
      </dgm:t>
    </dgm:pt>
    <dgm:pt modelId="{CDBECC64-A435-4AC9-9792-29D92A91E0D7}" type="parTrans" cxnId="{2B679B75-4E83-4C58-B2E0-C2D69C9FF4EF}">
      <dgm:prSet/>
      <dgm:spPr/>
      <dgm:t>
        <a:bodyPr/>
        <a:lstStyle/>
        <a:p>
          <a:endParaRPr lang="ru-RU"/>
        </a:p>
      </dgm:t>
    </dgm:pt>
    <dgm:pt modelId="{9C1FA20C-B3B7-48BF-B40F-9F7AABA93104}" type="sibTrans" cxnId="{2B679B75-4E83-4C58-B2E0-C2D69C9FF4EF}">
      <dgm:prSet/>
      <dgm:spPr/>
      <dgm:t>
        <a:bodyPr/>
        <a:lstStyle/>
        <a:p>
          <a:endParaRPr lang="ru-RU"/>
        </a:p>
      </dgm:t>
    </dgm:pt>
    <dgm:pt modelId="{ED559584-ED0E-48D3-B5AF-A68F8B8EFED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500" i="1" dirty="0" smtClean="0">
              <a:latin typeface="+mn-lt"/>
            </a:rPr>
            <a:t>Увеличение масштабов финансовых потоков и расширение сферы финансовых отношений</a:t>
          </a:r>
          <a:endParaRPr lang="ru-RU" sz="2500" i="1" dirty="0">
            <a:latin typeface="+mn-lt"/>
          </a:endParaRPr>
        </a:p>
      </dgm:t>
    </dgm:pt>
    <dgm:pt modelId="{E1EB4CF4-CF71-4514-8C40-98ABCB317C5B}" type="parTrans" cxnId="{BFA406D8-5106-49BC-B36D-29A642AFAAB6}">
      <dgm:prSet/>
      <dgm:spPr/>
      <dgm:t>
        <a:bodyPr/>
        <a:lstStyle/>
        <a:p>
          <a:endParaRPr lang="ru-RU"/>
        </a:p>
      </dgm:t>
    </dgm:pt>
    <dgm:pt modelId="{E4EBB103-289B-4848-903A-8A36CA1E53D7}" type="sibTrans" cxnId="{BFA406D8-5106-49BC-B36D-29A642AFAAB6}">
      <dgm:prSet/>
      <dgm:spPr/>
      <dgm:t>
        <a:bodyPr/>
        <a:lstStyle/>
        <a:p>
          <a:endParaRPr lang="ru-RU"/>
        </a:p>
      </dgm:t>
    </dgm:pt>
    <dgm:pt modelId="{A54A5F61-BF16-4B9F-BCDF-CEAEF21345D1}" type="pres">
      <dgm:prSet presAssocID="{AE89F947-B2BD-4615-B2FD-B2C6F67F8C6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700452-0D08-4C03-B775-3CC53B800230}" type="pres">
      <dgm:prSet presAssocID="{C36109B5-6D01-40E0-9A7F-51F51E49F7BB}" presName="parentLin" presStyleCnt="0"/>
      <dgm:spPr/>
    </dgm:pt>
    <dgm:pt modelId="{3C3B80B6-DD72-4064-B144-CB481CE7E9FE}" type="pres">
      <dgm:prSet presAssocID="{C36109B5-6D01-40E0-9A7F-51F51E49F7BB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BEBF9D33-A75F-4894-AA1A-C58567EAFC79}" type="pres">
      <dgm:prSet presAssocID="{C36109B5-6D01-40E0-9A7F-51F51E49F7BB}" presName="parentText" presStyleLbl="node1" presStyleIdx="0" presStyleCnt="6" custScaleX="132008" custScaleY="80717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0CC0E97-662B-4C48-ADAE-C7FD54B06376}" type="pres">
      <dgm:prSet presAssocID="{C36109B5-6D01-40E0-9A7F-51F51E49F7BB}" presName="negativeSpace" presStyleCnt="0"/>
      <dgm:spPr/>
    </dgm:pt>
    <dgm:pt modelId="{7D02DEAA-1CAC-41E0-9935-39E6FEB098B3}" type="pres">
      <dgm:prSet presAssocID="{C36109B5-6D01-40E0-9A7F-51F51E49F7BB}" presName="childText" presStyleLbl="conFgAcc1" presStyleIdx="0" presStyleCnt="6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prstGeom prst="roundRect">
          <a:avLst/>
        </a:prstGeom>
        <a:ln/>
      </dgm:spPr>
      <dgm:t>
        <a:bodyPr/>
        <a:lstStyle/>
        <a:p>
          <a:endParaRPr lang="ru-RU"/>
        </a:p>
      </dgm:t>
    </dgm:pt>
    <dgm:pt modelId="{EE8E6991-AA34-4038-9FD8-BDBF07915619}" type="pres">
      <dgm:prSet presAssocID="{46381C92-7FAE-42FB-8CFE-706139322312}" presName="spaceBetweenRectangles" presStyleCnt="0"/>
      <dgm:spPr/>
    </dgm:pt>
    <dgm:pt modelId="{2934773B-EC57-462E-915A-BFCE195DD4B9}" type="pres">
      <dgm:prSet presAssocID="{B5E8B5A6-BCB4-4D80-8D8E-1C33DC5BB8E5}" presName="parentLin" presStyleCnt="0"/>
      <dgm:spPr/>
    </dgm:pt>
    <dgm:pt modelId="{EE14171C-F25C-4731-993A-7DF6B40D624C}" type="pres">
      <dgm:prSet presAssocID="{B5E8B5A6-BCB4-4D80-8D8E-1C33DC5BB8E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C53D568A-1567-4835-9B1C-37B3278E5F6E}" type="pres">
      <dgm:prSet presAssocID="{B5E8B5A6-BCB4-4D80-8D8E-1C33DC5BB8E5}" presName="parentText" presStyleLbl="node1" presStyleIdx="1" presStyleCnt="6" custScaleX="1319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F004E-55D8-4F5E-B15B-3C3C7143BE69}" type="pres">
      <dgm:prSet presAssocID="{B5E8B5A6-BCB4-4D80-8D8E-1C33DC5BB8E5}" presName="negativeSpace" presStyleCnt="0"/>
      <dgm:spPr/>
    </dgm:pt>
    <dgm:pt modelId="{129D376C-DB88-4274-94AD-43F2DFAED657}" type="pres">
      <dgm:prSet presAssocID="{B5E8B5A6-BCB4-4D80-8D8E-1C33DC5BB8E5}" presName="childText" presStyleLbl="conFgAcc1" presStyleIdx="1" presStyleCnt="6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prstGeom prst="roundRect">
          <a:avLst/>
        </a:prstGeom>
        <a:ln/>
      </dgm:spPr>
      <dgm:t>
        <a:bodyPr/>
        <a:lstStyle/>
        <a:p>
          <a:endParaRPr lang="ru-RU"/>
        </a:p>
      </dgm:t>
    </dgm:pt>
    <dgm:pt modelId="{C87C6335-BC33-470E-B37D-0D1225988E72}" type="pres">
      <dgm:prSet presAssocID="{7CA5713F-1207-42AB-8B23-E2043D8D7691}" presName="spaceBetweenRectangles" presStyleCnt="0"/>
      <dgm:spPr/>
    </dgm:pt>
    <dgm:pt modelId="{ED05AE0C-8F91-49EA-8BB0-05CE3C2A2889}" type="pres">
      <dgm:prSet presAssocID="{EF82B2D8-9A71-44E4-8279-9D6229F1D8F7}" presName="parentLin" presStyleCnt="0"/>
      <dgm:spPr/>
    </dgm:pt>
    <dgm:pt modelId="{BF5E8669-25CC-4BC2-8A43-2A5056257AA9}" type="pres">
      <dgm:prSet presAssocID="{EF82B2D8-9A71-44E4-8279-9D6229F1D8F7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A172307E-33C5-4782-926C-DC73E2F90FCC}" type="pres">
      <dgm:prSet presAssocID="{EF82B2D8-9A71-44E4-8279-9D6229F1D8F7}" presName="parentText" presStyleLbl="node1" presStyleIdx="2" presStyleCnt="6" custScaleX="1318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52D7D-5C4F-4FA1-8ABC-8F15690081AF}" type="pres">
      <dgm:prSet presAssocID="{EF82B2D8-9A71-44E4-8279-9D6229F1D8F7}" presName="negativeSpace" presStyleCnt="0"/>
      <dgm:spPr/>
    </dgm:pt>
    <dgm:pt modelId="{9B411B42-84EA-400A-A893-B7960A756A8A}" type="pres">
      <dgm:prSet presAssocID="{EF82B2D8-9A71-44E4-8279-9D6229F1D8F7}" presName="childText" presStyleLbl="conFgAcc1" presStyleIdx="2" presStyleCnt="6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prstGeom prst="roundRect">
          <a:avLst/>
        </a:prstGeom>
        <a:ln/>
      </dgm:spPr>
      <dgm:t>
        <a:bodyPr/>
        <a:lstStyle/>
        <a:p>
          <a:endParaRPr lang="ru-RU"/>
        </a:p>
      </dgm:t>
    </dgm:pt>
    <dgm:pt modelId="{1FF0A71C-858E-49EE-AF65-54A5C0D04676}" type="pres">
      <dgm:prSet presAssocID="{049B613E-9A2F-4626-A9D4-C5C3069BFF21}" presName="spaceBetweenRectangles" presStyleCnt="0"/>
      <dgm:spPr/>
    </dgm:pt>
    <dgm:pt modelId="{F3BA1C67-0B31-41EE-B78D-F2B34F947B38}" type="pres">
      <dgm:prSet presAssocID="{B9184C9D-BE26-44A6-93C1-83B4BD1829F2}" presName="parentLin" presStyleCnt="0"/>
      <dgm:spPr/>
    </dgm:pt>
    <dgm:pt modelId="{5EBC2A30-7983-41A6-B7E8-006EF2CB4582}" type="pres">
      <dgm:prSet presAssocID="{B9184C9D-BE26-44A6-93C1-83B4BD1829F2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D389BC23-FBFB-408D-BA7C-3DBA9E3784D0}" type="pres">
      <dgm:prSet presAssocID="{B9184C9D-BE26-44A6-93C1-83B4BD1829F2}" presName="parentText" presStyleLbl="node1" presStyleIdx="3" presStyleCnt="6" custScaleX="131826" custScaleY="1283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DC83C-B3AF-43C6-A4BE-224E05979428}" type="pres">
      <dgm:prSet presAssocID="{B9184C9D-BE26-44A6-93C1-83B4BD1829F2}" presName="negativeSpace" presStyleCnt="0"/>
      <dgm:spPr/>
    </dgm:pt>
    <dgm:pt modelId="{219A6111-F103-464F-9563-EDCA1560C1BC}" type="pres">
      <dgm:prSet presAssocID="{B9184C9D-BE26-44A6-93C1-83B4BD1829F2}" presName="childText" presStyleLbl="conFgAcc1" presStyleIdx="3" presStyleCnt="6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prstGeom prst="roundRect">
          <a:avLst/>
        </a:prstGeom>
        <a:ln/>
      </dgm:spPr>
      <dgm:t>
        <a:bodyPr/>
        <a:lstStyle/>
        <a:p>
          <a:endParaRPr lang="ru-RU"/>
        </a:p>
      </dgm:t>
    </dgm:pt>
    <dgm:pt modelId="{61B72F4F-0711-4897-92E7-2EAF963342CD}" type="pres">
      <dgm:prSet presAssocID="{96BC09D4-B448-4DCB-BD59-BFE070760D4E}" presName="spaceBetweenRectangles" presStyleCnt="0"/>
      <dgm:spPr/>
    </dgm:pt>
    <dgm:pt modelId="{487CD534-80F9-47F9-ADA2-81349D45A14E}" type="pres">
      <dgm:prSet presAssocID="{3B44348B-B917-4667-AB14-87E230B864EB}" presName="parentLin" presStyleCnt="0"/>
      <dgm:spPr/>
    </dgm:pt>
    <dgm:pt modelId="{D0C40D85-1ECA-46D1-A58E-347A8D411B01}" type="pres">
      <dgm:prSet presAssocID="{3B44348B-B917-4667-AB14-87E230B864EB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3C14F597-30F2-40AB-9E47-0468B338569E}" type="pres">
      <dgm:prSet presAssocID="{3B44348B-B917-4667-AB14-87E230B864EB}" presName="parentText" presStyleLbl="node1" presStyleIdx="4" presStyleCnt="6" custScaleX="1318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D73D4B-FF4C-4219-A767-305BAFA364A7}" type="pres">
      <dgm:prSet presAssocID="{3B44348B-B917-4667-AB14-87E230B864EB}" presName="negativeSpace" presStyleCnt="0"/>
      <dgm:spPr/>
    </dgm:pt>
    <dgm:pt modelId="{A9F2383F-419E-4B41-A272-D6D317A36874}" type="pres">
      <dgm:prSet presAssocID="{3B44348B-B917-4667-AB14-87E230B864EB}" presName="childText" presStyleLbl="conFgAcc1" presStyleIdx="4" presStyleCnt="6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prstGeom prst="roundRect">
          <a:avLst/>
        </a:prstGeom>
        <a:ln/>
      </dgm:spPr>
      <dgm:t>
        <a:bodyPr/>
        <a:lstStyle/>
        <a:p>
          <a:endParaRPr lang="ru-RU"/>
        </a:p>
      </dgm:t>
    </dgm:pt>
    <dgm:pt modelId="{C7C5CE47-3C35-4C49-989C-6FA9B24752D3}" type="pres">
      <dgm:prSet presAssocID="{9C1FA20C-B3B7-48BF-B40F-9F7AABA93104}" presName="spaceBetweenRectangles" presStyleCnt="0"/>
      <dgm:spPr/>
    </dgm:pt>
    <dgm:pt modelId="{E288B632-EF55-41F9-99E2-AD026B5AB636}" type="pres">
      <dgm:prSet presAssocID="{ED559584-ED0E-48D3-B5AF-A68F8B8EFED4}" presName="parentLin" presStyleCnt="0"/>
      <dgm:spPr/>
    </dgm:pt>
    <dgm:pt modelId="{12FF446D-7158-4339-9DDE-212B5E1AF273}" type="pres">
      <dgm:prSet presAssocID="{ED559584-ED0E-48D3-B5AF-A68F8B8EFED4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B7E91DBA-F992-46E7-95AD-37F9957C3468}" type="pres">
      <dgm:prSet presAssocID="{ED559584-ED0E-48D3-B5AF-A68F8B8EFED4}" presName="parentText" presStyleLbl="node1" presStyleIdx="5" presStyleCnt="6" custScaleX="131836" custScaleY="1208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A13BC-495A-41C1-87F2-2F7397977309}" type="pres">
      <dgm:prSet presAssocID="{ED559584-ED0E-48D3-B5AF-A68F8B8EFED4}" presName="negativeSpace" presStyleCnt="0"/>
      <dgm:spPr/>
    </dgm:pt>
    <dgm:pt modelId="{93E3FABB-2F76-4166-8CDE-4E86AE1FA783}" type="pres">
      <dgm:prSet presAssocID="{ED559584-ED0E-48D3-B5AF-A68F8B8EFED4}" presName="childText" presStyleLbl="conFgAcc1" presStyleIdx="5" presStyleCnt="6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prstGeom prst="roundRect">
          <a:avLst/>
        </a:prstGeom>
        <a:ln/>
      </dgm:spPr>
      <dgm:t>
        <a:bodyPr/>
        <a:lstStyle/>
        <a:p>
          <a:endParaRPr lang="ru-RU"/>
        </a:p>
      </dgm:t>
    </dgm:pt>
  </dgm:ptLst>
  <dgm:cxnLst>
    <dgm:cxn modelId="{2B679B75-4E83-4C58-B2E0-C2D69C9FF4EF}" srcId="{AE89F947-B2BD-4615-B2FD-B2C6F67F8C66}" destId="{3B44348B-B917-4667-AB14-87E230B864EB}" srcOrd="4" destOrd="0" parTransId="{CDBECC64-A435-4AC9-9792-29D92A91E0D7}" sibTransId="{9C1FA20C-B3B7-48BF-B40F-9F7AABA93104}"/>
    <dgm:cxn modelId="{F5883FD3-58B6-AE4E-8444-69110650EFD7}" type="presOf" srcId="{C36109B5-6D01-40E0-9A7F-51F51E49F7BB}" destId="{BEBF9D33-A75F-4894-AA1A-C58567EAFC79}" srcOrd="1" destOrd="0" presId="urn:microsoft.com/office/officeart/2005/8/layout/list1"/>
    <dgm:cxn modelId="{EC885859-C131-4839-860F-B310DA22C3E1}" srcId="{AE89F947-B2BD-4615-B2FD-B2C6F67F8C66}" destId="{B9184C9D-BE26-44A6-93C1-83B4BD1829F2}" srcOrd="3" destOrd="0" parTransId="{81AF2242-621C-4B1E-94A9-A649C4C1387C}" sibTransId="{96BC09D4-B448-4DCB-BD59-BFE070760D4E}"/>
    <dgm:cxn modelId="{3F9F240C-074C-724B-9F80-DD1FB25E0623}" type="presOf" srcId="{3B44348B-B917-4667-AB14-87E230B864EB}" destId="{3C14F597-30F2-40AB-9E47-0468B338569E}" srcOrd="1" destOrd="0" presId="urn:microsoft.com/office/officeart/2005/8/layout/list1"/>
    <dgm:cxn modelId="{1B5E0E75-02D7-E040-A266-C1AFB8713D92}" type="presOf" srcId="{B5E8B5A6-BCB4-4D80-8D8E-1C33DC5BB8E5}" destId="{C53D568A-1567-4835-9B1C-37B3278E5F6E}" srcOrd="1" destOrd="0" presId="urn:microsoft.com/office/officeart/2005/8/layout/list1"/>
    <dgm:cxn modelId="{513CFCCC-BC63-4F79-B456-167A054ACE7E}" srcId="{AE89F947-B2BD-4615-B2FD-B2C6F67F8C66}" destId="{B5E8B5A6-BCB4-4D80-8D8E-1C33DC5BB8E5}" srcOrd="1" destOrd="0" parTransId="{47C58796-36AF-42B8-B8BA-7AF327A4AF77}" sibTransId="{7CA5713F-1207-42AB-8B23-E2043D8D7691}"/>
    <dgm:cxn modelId="{DC3CCB02-E60B-1843-B94B-74594A84F9A9}" type="presOf" srcId="{EF82B2D8-9A71-44E4-8279-9D6229F1D8F7}" destId="{BF5E8669-25CC-4BC2-8A43-2A5056257AA9}" srcOrd="0" destOrd="0" presId="urn:microsoft.com/office/officeart/2005/8/layout/list1"/>
    <dgm:cxn modelId="{9D307C3D-AF8C-B847-BAE0-27748776E974}" type="presOf" srcId="{AE89F947-B2BD-4615-B2FD-B2C6F67F8C66}" destId="{A54A5F61-BF16-4B9F-BCDF-CEAEF21345D1}" srcOrd="0" destOrd="0" presId="urn:microsoft.com/office/officeart/2005/8/layout/list1"/>
    <dgm:cxn modelId="{794119B4-5219-E34E-870C-C7336A2697AE}" type="presOf" srcId="{ED559584-ED0E-48D3-B5AF-A68F8B8EFED4}" destId="{12FF446D-7158-4339-9DDE-212B5E1AF273}" srcOrd="0" destOrd="0" presId="urn:microsoft.com/office/officeart/2005/8/layout/list1"/>
    <dgm:cxn modelId="{1627C70F-A247-D045-A02E-9572209072BF}" type="presOf" srcId="{ED559584-ED0E-48D3-B5AF-A68F8B8EFED4}" destId="{B7E91DBA-F992-46E7-95AD-37F9957C3468}" srcOrd="1" destOrd="0" presId="urn:microsoft.com/office/officeart/2005/8/layout/list1"/>
    <dgm:cxn modelId="{985772B1-ADCE-49BB-B7D9-1593D2F63361}" srcId="{AE89F947-B2BD-4615-B2FD-B2C6F67F8C66}" destId="{EF82B2D8-9A71-44E4-8279-9D6229F1D8F7}" srcOrd="2" destOrd="0" parTransId="{76491DAD-EF96-4C26-8097-DEE2D4B0B2DE}" sibTransId="{049B613E-9A2F-4626-A9D4-C5C3069BFF21}"/>
    <dgm:cxn modelId="{57603819-0476-C04C-B835-1B0691A328CC}" type="presOf" srcId="{C36109B5-6D01-40E0-9A7F-51F51E49F7BB}" destId="{3C3B80B6-DD72-4064-B144-CB481CE7E9FE}" srcOrd="0" destOrd="0" presId="urn:microsoft.com/office/officeart/2005/8/layout/list1"/>
    <dgm:cxn modelId="{C75B9157-1247-A542-8865-E7EB78451B58}" type="presOf" srcId="{3B44348B-B917-4667-AB14-87E230B864EB}" destId="{D0C40D85-1ECA-46D1-A58E-347A8D411B01}" srcOrd="0" destOrd="0" presId="urn:microsoft.com/office/officeart/2005/8/layout/list1"/>
    <dgm:cxn modelId="{AE801A0C-7417-4382-BD56-CB4C0E0BDDC4}" srcId="{AE89F947-B2BD-4615-B2FD-B2C6F67F8C66}" destId="{C36109B5-6D01-40E0-9A7F-51F51E49F7BB}" srcOrd="0" destOrd="0" parTransId="{474686F5-0E02-42C9-81DA-539339C52AD2}" sibTransId="{46381C92-7FAE-42FB-8CFE-706139322312}"/>
    <dgm:cxn modelId="{BFA406D8-5106-49BC-B36D-29A642AFAAB6}" srcId="{AE89F947-B2BD-4615-B2FD-B2C6F67F8C66}" destId="{ED559584-ED0E-48D3-B5AF-A68F8B8EFED4}" srcOrd="5" destOrd="0" parTransId="{E1EB4CF4-CF71-4514-8C40-98ABCB317C5B}" sibTransId="{E4EBB103-289B-4848-903A-8A36CA1E53D7}"/>
    <dgm:cxn modelId="{30E718E0-C7DE-814F-9366-7056AFB470D3}" type="presOf" srcId="{B5E8B5A6-BCB4-4D80-8D8E-1C33DC5BB8E5}" destId="{EE14171C-F25C-4731-993A-7DF6B40D624C}" srcOrd="0" destOrd="0" presId="urn:microsoft.com/office/officeart/2005/8/layout/list1"/>
    <dgm:cxn modelId="{52053684-7A56-034A-B0C5-970E90C269E3}" type="presOf" srcId="{B9184C9D-BE26-44A6-93C1-83B4BD1829F2}" destId="{5EBC2A30-7983-41A6-B7E8-006EF2CB4582}" srcOrd="0" destOrd="0" presId="urn:microsoft.com/office/officeart/2005/8/layout/list1"/>
    <dgm:cxn modelId="{76B24CCF-EA97-1543-B94A-74F19AD5458D}" type="presOf" srcId="{EF82B2D8-9A71-44E4-8279-9D6229F1D8F7}" destId="{A172307E-33C5-4782-926C-DC73E2F90FCC}" srcOrd="1" destOrd="0" presId="urn:microsoft.com/office/officeart/2005/8/layout/list1"/>
    <dgm:cxn modelId="{253E6BE7-0A28-034E-8FF1-12FF9D14D531}" type="presOf" srcId="{B9184C9D-BE26-44A6-93C1-83B4BD1829F2}" destId="{D389BC23-FBFB-408D-BA7C-3DBA9E3784D0}" srcOrd="1" destOrd="0" presId="urn:microsoft.com/office/officeart/2005/8/layout/list1"/>
    <dgm:cxn modelId="{A6294968-2EE5-7943-A06D-CA8D524FF3B8}" type="presParOf" srcId="{A54A5F61-BF16-4B9F-BCDF-CEAEF21345D1}" destId="{D4700452-0D08-4C03-B775-3CC53B800230}" srcOrd="0" destOrd="0" presId="urn:microsoft.com/office/officeart/2005/8/layout/list1"/>
    <dgm:cxn modelId="{98638BBC-E6E2-7548-AFF0-2E1E57B9871D}" type="presParOf" srcId="{D4700452-0D08-4C03-B775-3CC53B800230}" destId="{3C3B80B6-DD72-4064-B144-CB481CE7E9FE}" srcOrd="0" destOrd="0" presId="urn:microsoft.com/office/officeart/2005/8/layout/list1"/>
    <dgm:cxn modelId="{9C6BA29B-2D5A-8049-9992-0448455B1FC9}" type="presParOf" srcId="{D4700452-0D08-4C03-B775-3CC53B800230}" destId="{BEBF9D33-A75F-4894-AA1A-C58567EAFC79}" srcOrd="1" destOrd="0" presId="urn:microsoft.com/office/officeart/2005/8/layout/list1"/>
    <dgm:cxn modelId="{A834408E-6A34-1D4A-9133-FF5E73DA8CFB}" type="presParOf" srcId="{A54A5F61-BF16-4B9F-BCDF-CEAEF21345D1}" destId="{00CC0E97-662B-4C48-ADAE-C7FD54B06376}" srcOrd="1" destOrd="0" presId="urn:microsoft.com/office/officeart/2005/8/layout/list1"/>
    <dgm:cxn modelId="{E7B2D3D4-66ED-CB48-86DC-32F32F57D631}" type="presParOf" srcId="{A54A5F61-BF16-4B9F-BCDF-CEAEF21345D1}" destId="{7D02DEAA-1CAC-41E0-9935-39E6FEB098B3}" srcOrd="2" destOrd="0" presId="urn:microsoft.com/office/officeart/2005/8/layout/list1"/>
    <dgm:cxn modelId="{6A4DA77F-59CA-0243-9FBF-2B6AFF8606A3}" type="presParOf" srcId="{A54A5F61-BF16-4B9F-BCDF-CEAEF21345D1}" destId="{EE8E6991-AA34-4038-9FD8-BDBF07915619}" srcOrd="3" destOrd="0" presId="urn:microsoft.com/office/officeart/2005/8/layout/list1"/>
    <dgm:cxn modelId="{997D1F88-CF75-C74E-91FE-A2715FB4E6FE}" type="presParOf" srcId="{A54A5F61-BF16-4B9F-BCDF-CEAEF21345D1}" destId="{2934773B-EC57-462E-915A-BFCE195DD4B9}" srcOrd="4" destOrd="0" presId="urn:microsoft.com/office/officeart/2005/8/layout/list1"/>
    <dgm:cxn modelId="{037B097B-D43F-4F4C-AB60-056E6F4CBEEA}" type="presParOf" srcId="{2934773B-EC57-462E-915A-BFCE195DD4B9}" destId="{EE14171C-F25C-4731-993A-7DF6B40D624C}" srcOrd="0" destOrd="0" presId="urn:microsoft.com/office/officeart/2005/8/layout/list1"/>
    <dgm:cxn modelId="{7D68C8A6-8402-8C4C-9264-3E7A0E7356B1}" type="presParOf" srcId="{2934773B-EC57-462E-915A-BFCE195DD4B9}" destId="{C53D568A-1567-4835-9B1C-37B3278E5F6E}" srcOrd="1" destOrd="0" presId="urn:microsoft.com/office/officeart/2005/8/layout/list1"/>
    <dgm:cxn modelId="{36B41B12-9129-3E4A-BBC2-5466DA44E083}" type="presParOf" srcId="{A54A5F61-BF16-4B9F-BCDF-CEAEF21345D1}" destId="{E6CF004E-55D8-4F5E-B15B-3C3C7143BE69}" srcOrd="5" destOrd="0" presId="urn:microsoft.com/office/officeart/2005/8/layout/list1"/>
    <dgm:cxn modelId="{1D933688-99A6-1749-8FD5-3691D74C4390}" type="presParOf" srcId="{A54A5F61-BF16-4B9F-BCDF-CEAEF21345D1}" destId="{129D376C-DB88-4274-94AD-43F2DFAED657}" srcOrd="6" destOrd="0" presId="urn:microsoft.com/office/officeart/2005/8/layout/list1"/>
    <dgm:cxn modelId="{88532FF7-F9ED-9F48-8AEA-595965159A9A}" type="presParOf" srcId="{A54A5F61-BF16-4B9F-BCDF-CEAEF21345D1}" destId="{C87C6335-BC33-470E-B37D-0D1225988E72}" srcOrd="7" destOrd="0" presId="urn:microsoft.com/office/officeart/2005/8/layout/list1"/>
    <dgm:cxn modelId="{2F05C63F-3913-BA46-8D33-438994D877F0}" type="presParOf" srcId="{A54A5F61-BF16-4B9F-BCDF-CEAEF21345D1}" destId="{ED05AE0C-8F91-49EA-8BB0-05CE3C2A2889}" srcOrd="8" destOrd="0" presId="urn:microsoft.com/office/officeart/2005/8/layout/list1"/>
    <dgm:cxn modelId="{662D6832-8996-2B4F-B50A-CD54641719CD}" type="presParOf" srcId="{ED05AE0C-8F91-49EA-8BB0-05CE3C2A2889}" destId="{BF5E8669-25CC-4BC2-8A43-2A5056257AA9}" srcOrd="0" destOrd="0" presId="urn:microsoft.com/office/officeart/2005/8/layout/list1"/>
    <dgm:cxn modelId="{0B64DF71-5751-8A40-92A8-63697F1A7AC1}" type="presParOf" srcId="{ED05AE0C-8F91-49EA-8BB0-05CE3C2A2889}" destId="{A172307E-33C5-4782-926C-DC73E2F90FCC}" srcOrd="1" destOrd="0" presId="urn:microsoft.com/office/officeart/2005/8/layout/list1"/>
    <dgm:cxn modelId="{88B4E5C5-F45F-6644-B002-56A9567F4EB4}" type="presParOf" srcId="{A54A5F61-BF16-4B9F-BCDF-CEAEF21345D1}" destId="{13052D7D-5C4F-4FA1-8ABC-8F15690081AF}" srcOrd="9" destOrd="0" presId="urn:microsoft.com/office/officeart/2005/8/layout/list1"/>
    <dgm:cxn modelId="{E7001589-9231-4A4C-B0E2-A95318FBC84A}" type="presParOf" srcId="{A54A5F61-BF16-4B9F-BCDF-CEAEF21345D1}" destId="{9B411B42-84EA-400A-A893-B7960A756A8A}" srcOrd="10" destOrd="0" presId="urn:microsoft.com/office/officeart/2005/8/layout/list1"/>
    <dgm:cxn modelId="{FAA792D4-CB0D-F443-BD54-04588F50F480}" type="presParOf" srcId="{A54A5F61-BF16-4B9F-BCDF-CEAEF21345D1}" destId="{1FF0A71C-858E-49EE-AF65-54A5C0D04676}" srcOrd="11" destOrd="0" presId="urn:microsoft.com/office/officeart/2005/8/layout/list1"/>
    <dgm:cxn modelId="{16F46F9D-030E-0343-BAA7-00C7BB98EA25}" type="presParOf" srcId="{A54A5F61-BF16-4B9F-BCDF-CEAEF21345D1}" destId="{F3BA1C67-0B31-41EE-B78D-F2B34F947B38}" srcOrd="12" destOrd="0" presId="urn:microsoft.com/office/officeart/2005/8/layout/list1"/>
    <dgm:cxn modelId="{ACEBA809-B744-1448-A779-95509BE30C49}" type="presParOf" srcId="{F3BA1C67-0B31-41EE-B78D-F2B34F947B38}" destId="{5EBC2A30-7983-41A6-B7E8-006EF2CB4582}" srcOrd="0" destOrd="0" presId="urn:microsoft.com/office/officeart/2005/8/layout/list1"/>
    <dgm:cxn modelId="{628DCF0C-20AD-DA46-8AB8-A15935D9ED94}" type="presParOf" srcId="{F3BA1C67-0B31-41EE-B78D-F2B34F947B38}" destId="{D389BC23-FBFB-408D-BA7C-3DBA9E3784D0}" srcOrd="1" destOrd="0" presId="urn:microsoft.com/office/officeart/2005/8/layout/list1"/>
    <dgm:cxn modelId="{FF19B210-20BC-9E4E-BBB2-8B23E678F96B}" type="presParOf" srcId="{A54A5F61-BF16-4B9F-BCDF-CEAEF21345D1}" destId="{372DC83C-B3AF-43C6-A4BE-224E05979428}" srcOrd="13" destOrd="0" presId="urn:microsoft.com/office/officeart/2005/8/layout/list1"/>
    <dgm:cxn modelId="{A23E3C3C-1292-104C-933A-50652BD0EB33}" type="presParOf" srcId="{A54A5F61-BF16-4B9F-BCDF-CEAEF21345D1}" destId="{219A6111-F103-464F-9563-EDCA1560C1BC}" srcOrd="14" destOrd="0" presId="urn:microsoft.com/office/officeart/2005/8/layout/list1"/>
    <dgm:cxn modelId="{AC9C5E53-452C-3D43-91FE-9846446C42D2}" type="presParOf" srcId="{A54A5F61-BF16-4B9F-BCDF-CEAEF21345D1}" destId="{61B72F4F-0711-4897-92E7-2EAF963342CD}" srcOrd="15" destOrd="0" presId="urn:microsoft.com/office/officeart/2005/8/layout/list1"/>
    <dgm:cxn modelId="{7724B4B6-1419-2E4A-97F7-9495AC4426B7}" type="presParOf" srcId="{A54A5F61-BF16-4B9F-BCDF-CEAEF21345D1}" destId="{487CD534-80F9-47F9-ADA2-81349D45A14E}" srcOrd="16" destOrd="0" presId="urn:microsoft.com/office/officeart/2005/8/layout/list1"/>
    <dgm:cxn modelId="{010302A2-1F4D-924F-801D-2DD1092D1B59}" type="presParOf" srcId="{487CD534-80F9-47F9-ADA2-81349D45A14E}" destId="{D0C40D85-1ECA-46D1-A58E-347A8D411B01}" srcOrd="0" destOrd="0" presId="urn:microsoft.com/office/officeart/2005/8/layout/list1"/>
    <dgm:cxn modelId="{25782798-2E38-B748-A818-A448B960072D}" type="presParOf" srcId="{487CD534-80F9-47F9-ADA2-81349D45A14E}" destId="{3C14F597-30F2-40AB-9E47-0468B338569E}" srcOrd="1" destOrd="0" presId="urn:microsoft.com/office/officeart/2005/8/layout/list1"/>
    <dgm:cxn modelId="{6B2C8A70-D4F2-FF4B-8756-C021897BA55B}" type="presParOf" srcId="{A54A5F61-BF16-4B9F-BCDF-CEAEF21345D1}" destId="{C5D73D4B-FF4C-4219-A767-305BAFA364A7}" srcOrd="17" destOrd="0" presId="urn:microsoft.com/office/officeart/2005/8/layout/list1"/>
    <dgm:cxn modelId="{81EA65AF-8AE4-634D-B543-F91B4605598F}" type="presParOf" srcId="{A54A5F61-BF16-4B9F-BCDF-CEAEF21345D1}" destId="{A9F2383F-419E-4B41-A272-D6D317A36874}" srcOrd="18" destOrd="0" presId="urn:microsoft.com/office/officeart/2005/8/layout/list1"/>
    <dgm:cxn modelId="{C4647D57-DFCA-D04E-A928-A6463796169E}" type="presParOf" srcId="{A54A5F61-BF16-4B9F-BCDF-CEAEF21345D1}" destId="{C7C5CE47-3C35-4C49-989C-6FA9B24752D3}" srcOrd="19" destOrd="0" presId="urn:microsoft.com/office/officeart/2005/8/layout/list1"/>
    <dgm:cxn modelId="{53C49A80-02D0-8443-A25D-758FF95B832A}" type="presParOf" srcId="{A54A5F61-BF16-4B9F-BCDF-CEAEF21345D1}" destId="{E288B632-EF55-41F9-99E2-AD026B5AB636}" srcOrd="20" destOrd="0" presId="urn:microsoft.com/office/officeart/2005/8/layout/list1"/>
    <dgm:cxn modelId="{250B6A01-52B5-7A46-A38A-DF33A744A24E}" type="presParOf" srcId="{E288B632-EF55-41F9-99E2-AD026B5AB636}" destId="{12FF446D-7158-4339-9DDE-212B5E1AF273}" srcOrd="0" destOrd="0" presId="urn:microsoft.com/office/officeart/2005/8/layout/list1"/>
    <dgm:cxn modelId="{6873EC48-AA78-C04D-8212-E4F27C2A7FC1}" type="presParOf" srcId="{E288B632-EF55-41F9-99E2-AD026B5AB636}" destId="{B7E91DBA-F992-46E7-95AD-37F9957C3468}" srcOrd="1" destOrd="0" presId="urn:microsoft.com/office/officeart/2005/8/layout/list1"/>
    <dgm:cxn modelId="{15EB5F42-0A82-1F43-8088-823366F5B004}" type="presParOf" srcId="{A54A5F61-BF16-4B9F-BCDF-CEAEF21345D1}" destId="{68EA13BC-495A-41C1-87F2-2F7397977309}" srcOrd="21" destOrd="0" presId="urn:microsoft.com/office/officeart/2005/8/layout/list1"/>
    <dgm:cxn modelId="{D7E5F365-EB0D-3F4A-9A13-64719CB4E19F}" type="presParOf" srcId="{A54A5F61-BF16-4B9F-BCDF-CEAEF21345D1}" destId="{93E3FABB-2F76-4166-8CDE-4E86AE1FA78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FD68A8-D489-5844-9857-5BCAB3894658}" type="doc">
      <dgm:prSet loTypeId="urn:microsoft.com/office/officeart/2005/8/layout/vList3" loCatId="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5ABAA525-7AB7-2040-9200-376A2CA91277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>
                  <a:lumMod val="50000"/>
                </a:schemeClr>
              </a:solidFill>
            </a:rPr>
            <a:t>В составе класса общеобразовательного учреждения</a:t>
          </a:r>
          <a:endParaRPr lang="ru-RU" b="1" i="1" dirty="0">
            <a:solidFill>
              <a:schemeClr val="accent2">
                <a:lumMod val="50000"/>
              </a:schemeClr>
            </a:solidFill>
          </a:endParaRPr>
        </a:p>
      </dgm:t>
    </dgm:pt>
    <dgm:pt modelId="{9726791F-75D9-1C4B-87AE-1285B8A33544}" type="parTrans" cxnId="{5AE979D0-84E0-A949-89EA-215FB99A1AC5}">
      <dgm:prSet/>
      <dgm:spPr/>
      <dgm:t>
        <a:bodyPr/>
        <a:lstStyle/>
        <a:p>
          <a:endParaRPr lang="ru-RU"/>
        </a:p>
      </dgm:t>
    </dgm:pt>
    <dgm:pt modelId="{2D30BA5E-7717-DB47-A121-C2694A1BD537}" type="sibTrans" cxnId="{5AE979D0-84E0-A949-89EA-215FB99A1AC5}">
      <dgm:prSet/>
      <dgm:spPr/>
      <dgm:t>
        <a:bodyPr/>
        <a:lstStyle/>
        <a:p>
          <a:endParaRPr lang="ru-RU"/>
        </a:p>
      </dgm:t>
    </dgm:pt>
    <dgm:pt modelId="{B314DD0E-4E61-E64C-8C6C-6CF242263B5A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>
                  <a:lumMod val="50000"/>
                </a:schemeClr>
              </a:solidFill>
            </a:rPr>
            <a:t>В составе одновозрастной группы в общеобразовательном учреждении</a:t>
          </a:r>
          <a:endParaRPr lang="ru-RU" b="1" i="1" dirty="0">
            <a:solidFill>
              <a:schemeClr val="accent2">
                <a:lumMod val="50000"/>
              </a:schemeClr>
            </a:solidFill>
          </a:endParaRPr>
        </a:p>
      </dgm:t>
    </dgm:pt>
    <dgm:pt modelId="{A7E042CC-C4E1-7141-B7C8-C095880B6A55}" type="parTrans" cxnId="{19E35140-973B-554C-BD8D-CB05420F3C71}">
      <dgm:prSet/>
      <dgm:spPr/>
      <dgm:t>
        <a:bodyPr/>
        <a:lstStyle/>
        <a:p>
          <a:endParaRPr lang="ru-RU"/>
        </a:p>
      </dgm:t>
    </dgm:pt>
    <dgm:pt modelId="{0BCA9725-84DC-B847-9D15-0CCE641F6F06}" type="sibTrans" cxnId="{19E35140-973B-554C-BD8D-CB05420F3C71}">
      <dgm:prSet/>
      <dgm:spPr/>
      <dgm:t>
        <a:bodyPr/>
        <a:lstStyle/>
        <a:p>
          <a:endParaRPr lang="ru-RU"/>
        </a:p>
      </dgm:t>
    </dgm:pt>
    <dgm:pt modelId="{603F590E-40A1-5049-A6C4-0536CBE40942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>
                  <a:lumMod val="50000"/>
                </a:schemeClr>
              </a:solidFill>
            </a:rPr>
            <a:t>В составе группы в Центре социального семейного воспитания </a:t>
          </a:r>
          <a:endParaRPr lang="ru-RU" b="1" i="1" dirty="0">
            <a:solidFill>
              <a:schemeClr val="accent2">
                <a:lumMod val="50000"/>
              </a:schemeClr>
            </a:solidFill>
          </a:endParaRPr>
        </a:p>
      </dgm:t>
    </dgm:pt>
    <dgm:pt modelId="{4E58D80D-0132-0A49-B561-23565A0AE4C8}" type="parTrans" cxnId="{BF240708-E318-D04B-8EE5-E81B5BE02584}">
      <dgm:prSet/>
      <dgm:spPr/>
      <dgm:t>
        <a:bodyPr/>
        <a:lstStyle/>
        <a:p>
          <a:endParaRPr lang="ru-RU"/>
        </a:p>
      </dgm:t>
    </dgm:pt>
    <dgm:pt modelId="{BCEFB558-20B3-CC4C-A375-ACBB70A4C4BE}" type="sibTrans" cxnId="{BF240708-E318-D04B-8EE5-E81B5BE02584}">
      <dgm:prSet/>
      <dgm:spPr/>
      <dgm:t>
        <a:bodyPr/>
        <a:lstStyle/>
        <a:p>
          <a:endParaRPr lang="ru-RU"/>
        </a:p>
      </dgm:t>
    </dgm:pt>
    <dgm:pt modelId="{853C4128-DB87-744D-BE9A-28250E2FD471}" type="pres">
      <dgm:prSet presAssocID="{6DFD68A8-D489-5844-9857-5BCAB389465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255C13-35F1-BF43-9425-E112070A54F8}" type="pres">
      <dgm:prSet presAssocID="{5ABAA525-7AB7-2040-9200-376A2CA91277}" presName="composite" presStyleCnt="0"/>
      <dgm:spPr/>
      <dgm:t>
        <a:bodyPr/>
        <a:lstStyle/>
        <a:p>
          <a:endParaRPr lang="ru-RU"/>
        </a:p>
      </dgm:t>
    </dgm:pt>
    <dgm:pt modelId="{822DFDE3-3262-FB4D-AFC9-B1925FAD4558}" type="pres">
      <dgm:prSet presAssocID="{5ABAA525-7AB7-2040-9200-376A2CA91277}" presName="imgShp" presStyleLbl="fgImgPlace1" presStyleIdx="0" presStyleCnt="3" custLinFactNeighborX="-49196" custLinFactNeighborY="7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1AE82874-9F1F-ED4B-BC29-742105F1F688}" type="pres">
      <dgm:prSet presAssocID="{5ABAA525-7AB7-2040-9200-376A2CA91277}" presName="txShp" presStyleLbl="node1" presStyleIdx="0" presStyleCnt="3" custScaleX="121781" custLinFactNeighborX="7914" custLinFactNeighborY="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6E0EC-B8C8-434A-89C0-3745D26A3153}" type="pres">
      <dgm:prSet presAssocID="{2D30BA5E-7717-DB47-A121-C2694A1BD537}" presName="spacing" presStyleCnt="0"/>
      <dgm:spPr/>
      <dgm:t>
        <a:bodyPr/>
        <a:lstStyle/>
        <a:p>
          <a:endParaRPr lang="ru-RU"/>
        </a:p>
      </dgm:t>
    </dgm:pt>
    <dgm:pt modelId="{91504D45-76D5-3049-A89E-65AA30422D00}" type="pres">
      <dgm:prSet presAssocID="{B314DD0E-4E61-E64C-8C6C-6CF242263B5A}" presName="composite" presStyleCnt="0"/>
      <dgm:spPr/>
      <dgm:t>
        <a:bodyPr/>
        <a:lstStyle/>
        <a:p>
          <a:endParaRPr lang="ru-RU"/>
        </a:p>
      </dgm:t>
    </dgm:pt>
    <dgm:pt modelId="{0FBF787E-69E7-6C41-B90F-EC6644382918}" type="pres">
      <dgm:prSet presAssocID="{B314DD0E-4E61-E64C-8C6C-6CF242263B5A}" presName="imgShp" presStyleLbl="fgImgPlace1" presStyleIdx="1" presStyleCnt="3" custLinFactNeighborX="-61736" custLinFactNeighborY="-385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38819A0E-464E-4D49-B4BF-E79F3EB11E1B}" type="pres">
      <dgm:prSet presAssocID="{B314DD0E-4E61-E64C-8C6C-6CF242263B5A}" presName="txShp" presStyleLbl="node1" presStyleIdx="1" presStyleCnt="3" custScaleX="123082" custLinFactNeighborX="817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B06DE-0B90-4844-A15B-7954150B45CD}" type="pres">
      <dgm:prSet presAssocID="{0BCA9725-84DC-B847-9D15-0CCE641F6F06}" presName="spacing" presStyleCnt="0"/>
      <dgm:spPr/>
      <dgm:t>
        <a:bodyPr/>
        <a:lstStyle/>
        <a:p>
          <a:endParaRPr lang="ru-RU"/>
        </a:p>
      </dgm:t>
    </dgm:pt>
    <dgm:pt modelId="{C7887A89-E930-F84F-A5D0-C4CF9DD4DE9A}" type="pres">
      <dgm:prSet presAssocID="{603F590E-40A1-5049-A6C4-0536CBE40942}" presName="composite" presStyleCnt="0"/>
      <dgm:spPr/>
      <dgm:t>
        <a:bodyPr/>
        <a:lstStyle/>
        <a:p>
          <a:endParaRPr lang="ru-RU"/>
        </a:p>
      </dgm:t>
    </dgm:pt>
    <dgm:pt modelId="{ED1A0D5D-AEC9-3C4F-B9F4-073E33A0763A}" type="pres">
      <dgm:prSet presAssocID="{603F590E-40A1-5049-A6C4-0536CBE40942}" presName="imgShp" presStyleLbl="fgImgPlace1" presStyleIdx="2" presStyleCnt="3" custLinFactNeighborX="-65594" custLinFactNeighborY="-675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23AE80CD-E3E4-5B43-91E5-8B02A0031911}" type="pres">
      <dgm:prSet presAssocID="{603F590E-40A1-5049-A6C4-0536CBE40942}" presName="txShp" presStyleLbl="node1" presStyleIdx="2" presStyleCnt="3" custScaleX="121550" custLinFactNeighborX="8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E35140-973B-554C-BD8D-CB05420F3C71}" srcId="{6DFD68A8-D489-5844-9857-5BCAB3894658}" destId="{B314DD0E-4E61-E64C-8C6C-6CF242263B5A}" srcOrd="1" destOrd="0" parTransId="{A7E042CC-C4E1-7141-B7C8-C095880B6A55}" sibTransId="{0BCA9725-84DC-B847-9D15-0CCE641F6F06}"/>
    <dgm:cxn modelId="{FBA73EAA-5E94-9F42-850F-A101EAB50729}" type="presOf" srcId="{603F590E-40A1-5049-A6C4-0536CBE40942}" destId="{23AE80CD-E3E4-5B43-91E5-8B02A0031911}" srcOrd="0" destOrd="0" presId="urn:microsoft.com/office/officeart/2005/8/layout/vList3"/>
    <dgm:cxn modelId="{5AE979D0-84E0-A949-89EA-215FB99A1AC5}" srcId="{6DFD68A8-D489-5844-9857-5BCAB3894658}" destId="{5ABAA525-7AB7-2040-9200-376A2CA91277}" srcOrd="0" destOrd="0" parTransId="{9726791F-75D9-1C4B-87AE-1285B8A33544}" sibTransId="{2D30BA5E-7717-DB47-A121-C2694A1BD537}"/>
    <dgm:cxn modelId="{96A80FA7-67FC-ED4F-91B8-8CE024794A43}" type="presOf" srcId="{6DFD68A8-D489-5844-9857-5BCAB3894658}" destId="{853C4128-DB87-744D-BE9A-28250E2FD471}" srcOrd="0" destOrd="0" presId="urn:microsoft.com/office/officeart/2005/8/layout/vList3"/>
    <dgm:cxn modelId="{FED5049D-FF54-364A-8985-CABF4731BE83}" type="presOf" srcId="{B314DD0E-4E61-E64C-8C6C-6CF242263B5A}" destId="{38819A0E-464E-4D49-B4BF-E79F3EB11E1B}" srcOrd="0" destOrd="0" presId="urn:microsoft.com/office/officeart/2005/8/layout/vList3"/>
    <dgm:cxn modelId="{FF733E99-A4CA-6D47-A600-5D791A2BDA2F}" type="presOf" srcId="{5ABAA525-7AB7-2040-9200-376A2CA91277}" destId="{1AE82874-9F1F-ED4B-BC29-742105F1F688}" srcOrd="0" destOrd="0" presId="urn:microsoft.com/office/officeart/2005/8/layout/vList3"/>
    <dgm:cxn modelId="{BF240708-E318-D04B-8EE5-E81B5BE02584}" srcId="{6DFD68A8-D489-5844-9857-5BCAB3894658}" destId="{603F590E-40A1-5049-A6C4-0536CBE40942}" srcOrd="2" destOrd="0" parTransId="{4E58D80D-0132-0A49-B561-23565A0AE4C8}" sibTransId="{BCEFB558-20B3-CC4C-A375-ACBB70A4C4BE}"/>
    <dgm:cxn modelId="{6F911658-9E69-444A-BBC0-7129802BF69A}" type="presParOf" srcId="{853C4128-DB87-744D-BE9A-28250E2FD471}" destId="{E6255C13-35F1-BF43-9425-E112070A54F8}" srcOrd="0" destOrd="0" presId="urn:microsoft.com/office/officeart/2005/8/layout/vList3"/>
    <dgm:cxn modelId="{3B8AB192-FF25-944A-9A9D-1A5B846B5002}" type="presParOf" srcId="{E6255C13-35F1-BF43-9425-E112070A54F8}" destId="{822DFDE3-3262-FB4D-AFC9-B1925FAD4558}" srcOrd="0" destOrd="0" presId="urn:microsoft.com/office/officeart/2005/8/layout/vList3"/>
    <dgm:cxn modelId="{67FF4CFA-6EE6-9144-982A-031E38ACDA01}" type="presParOf" srcId="{E6255C13-35F1-BF43-9425-E112070A54F8}" destId="{1AE82874-9F1F-ED4B-BC29-742105F1F688}" srcOrd="1" destOrd="0" presId="urn:microsoft.com/office/officeart/2005/8/layout/vList3"/>
    <dgm:cxn modelId="{C1FB5800-6913-6145-95DC-DB87E4A174C9}" type="presParOf" srcId="{853C4128-DB87-744D-BE9A-28250E2FD471}" destId="{C966E0EC-B8C8-434A-89C0-3745D26A3153}" srcOrd="1" destOrd="0" presId="urn:microsoft.com/office/officeart/2005/8/layout/vList3"/>
    <dgm:cxn modelId="{3D7BA4ED-4AFD-B54E-9EC1-19F9EBAF88B0}" type="presParOf" srcId="{853C4128-DB87-744D-BE9A-28250E2FD471}" destId="{91504D45-76D5-3049-A89E-65AA30422D00}" srcOrd="2" destOrd="0" presId="urn:microsoft.com/office/officeart/2005/8/layout/vList3"/>
    <dgm:cxn modelId="{608C0E6E-0211-064A-BFEA-5C3FB339B458}" type="presParOf" srcId="{91504D45-76D5-3049-A89E-65AA30422D00}" destId="{0FBF787E-69E7-6C41-B90F-EC6644382918}" srcOrd="0" destOrd="0" presId="urn:microsoft.com/office/officeart/2005/8/layout/vList3"/>
    <dgm:cxn modelId="{FB9A0967-CE66-2248-9001-4E1A6B5AD9DF}" type="presParOf" srcId="{91504D45-76D5-3049-A89E-65AA30422D00}" destId="{38819A0E-464E-4D49-B4BF-E79F3EB11E1B}" srcOrd="1" destOrd="0" presId="urn:microsoft.com/office/officeart/2005/8/layout/vList3"/>
    <dgm:cxn modelId="{BAEC1FDD-BAE8-3345-BDEB-868D3F7026D6}" type="presParOf" srcId="{853C4128-DB87-744D-BE9A-28250E2FD471}" destId="{E0DB06DE-0B90-4844-A15B-7954150B45CD}" srcOrd="3" destOrd="0" presId="urn:microsoft.com/office/officeart/2005/8/layout/vList3"/>
    <dgm:cxn modelId="{F806E42A-0A48-D648-A3B2-71E146F5B021}" type="presParOf" srcId="{853C4128-DB87-744D-BE9A-28250E2FD471}" destId="{C7887A89-E930-F84F-A5D0-C4CF9DD4DE9A}" srcOrd="4" destOrd="0" presId="urn:microsoft.com/office/officeart/2005/8/layout/vList3"/>
    <dgm:cxn modelId="{174F4157-4720-1840-80DA-2D8BB6DB8582}" type="presParOf" srcId="{C7887A89-E930-F84F-A5D0-C4CF9DD4DE9A}" destId="{ED1A0D5D-AEC9-3C4F-B9F4-073E33A0763A}" srcOrd="0" destOrd="0" presId="urn:microsoft.com/office/officeart/2005/8/layout/vList3"/>
    <dgm:cxn modelId="{D8D8C431-8657-E84D-9883-16F90C0A2FE5}" type="presParOf" srcId="{C7887A89-E930-F84F-A5D0-C4CF9DD4DE9A}" destId="{23AE80CD-E3E4-5B43-91E5-8B02A00319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A7F98B-41D5-7A44-8764-61DB5D248847}" type="doc">
      <dgm:prSet loTypeId="urn:microsoft.com/office/officeart/2005/8/layout/vList5" loCatId="" qsTypeId="urn:microsoft.com/office/officeart/2005/8/quickstyle/3D4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C259B99F-5F12-854A-B9CC-CAB01E660F9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Безответственность</a:t>
          </a:r>
          <a:endParaRPr lang="ru-RU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0CA75073-518A-EB49-9755-CC0EF3FC4342}" type="parTrans" cxnId="{9FFA9E88-494A-764D-BAFB-143D9468F9ED}">
      <dgm:prSet/>
      <dgm:spPr/>
      <dgm:t>
        <a:bodyPr/>
        <a:lstStyle/>
        <a:p>
          <a:endParaRPr lang="ru-RU" sz="1900"/>
        </a:p>
      </dgm:t>
    </dgm:pt>
    <dgm:pt modelId="{A592BAAE-906D-C445-8104-10DC5C7EB112}" type="sibTrans" cxnId="{9FFA9E88-494A-764D-BAFB-143D9468F9ED}">
      <dgm:prSet/>
      <dgm:spPr/>
      <dgm:t>
        <a:bodyPr/>
        <a:lstStyle/>
        <a:p>
          <a:endParaRPr lang="ru-RU" sz="1900"/>
        </a:p>
      </dgm:t>
    </dgm:pt>
    <dgm:pt modelId="{5277DE86-7982-6142-A917-D29B0A1F98F1}">
      <dgm:prSet phldrT="[Текст]" custT="1"/>
      <dgm:spPr/>
      <dgm:t>
        <a:bodyPr/>
        <a:lstStyle/>
        <a:p>
          <a:pPr algn="just"/>
          <a:r>
            <a:rPr lang="ru-RU" sz="1900" b="1" smtClean="0"/>
            <a:t>Отсутствие ответственности за свою жизнь;</a:t>
          </a:r>
          <a:endParaRPr lang="ru-RU" sz="1900" b="1" dirty="0"/>
        </a:p>
      </dgm:t>
    </dgm:pt>
    <dgm:pt modelId="{E42DB56B-8DA6-B643-BB24-8F6356F0214E}" type="parTrans" cxnId="{CDD854BB-89B3-5543-9314-AA6C5F18EAB6}">
      <dgm:prSet/>
      <dgm:spPr/>
      <dgm:t>
        <a:bodyPr/>
        <a:lstStyle/>
        <a:p>
          <a:endParaRPr lang="ru-RU" sz="1900"/>
        </a:p>
      </dgm:t>
    </dgm:pt>
    <dgm:pt modelId="{FBDA1C6B-70D4-9D4C-9050-9FCC43CAA803}" type="sibTrans" cxnId="{CDD854BB-89B3-5543-9314-AA6C5F18EAB6}">
      <dgm:prSet/>
      <dgm:spPr/>
      <dgm:t>
        <a:bodyPr/>
        <a:lstStyle/>
        <a:p>
          <a:endParaRPr lang="ru-RU" sz="1900"/>
        </a:p>
      </dgm:t>
    </dgm:pt>
    <dgm:pt modelId="{3267DF6D-38A3-894B-B17E-BC2457910D99}">
      <dgm:prSet phldrT="[Текст]" custT="1"/>
      <dgm:spPr/>
      <dgm:t>
        <a:bodyPr/>
        <a:lstStyle/>
        <a:p>
          <a:pPr algn="just"/>
          <a:r>
            <a:rPr lang="ru-RU" sz="1900" b="1" dirty="0" smtClean="0"/>
            <a:t>Отсутствие прогнозирования </a:t>
          </a:r>
          <a:br>
            <a:rPr lang="ru-RU" sz="1900" b="1" dirty="0" smtClean="0"/>
          </a:br>
          <a:r>
            <a:rPr lang="ru-RU" sz="1900" b="1" dirty="0" smtClean="0"/>
            <a:t>и планирования будущего</a:t>
          </a:r>
          <a:endParaRPr lang="ru-RU" sz="1900" b="1" dirty="0"/>
        </a:p>
      </dgm:t>
    </dgm:pt>
    <dgm:pt modelId="{92630C69-B92E-DC47-B703-137F547EDFF3}" type="parTrans" cxnId="{0C1A7A6F-C170-7448-BB96-E5DFF8B5C961}">
      <dgm:prSet/>
      <dgm:spPr/>
      <dgm:t>
        <a:bodyPr/>
        <a:lstStyle/>
        <a:p>
          <a:endParaRPr lang="ru-RU" sz="1900"/>
        </a:p>
      </dgm:t>
    </dgm:pt>
    <dgm:pt modelId="{4DAC0142-7F21-FB4C-A2A0-8A367B0DCE75}" type="sibTrans" cxnId="{0C1A7A6F-C170-7448-BB96-E5DFF8B5C961}">
      <dgm:prSet/>
      <dgm:spPr/>
      <dgm:t>
        <a:bodyPr/>
        <a:lstStyle/>
        <a:p>
          <a:endParaRPr lang="ru-RU" sz="1900"/>
        </a:p>
      </dgm:t>
    </dgm:pt>
    <dgm:pt modelId="{036851E3-BCAE-014B-83B0-FCBFAF21FDE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Иждивенчество</a:t>
          </a:r>
          <a:endParaRPr lang="ru-RU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2121B09C-A655-6D4F-A0EB-EA816574A56D}" type="parTrans" cxnId="{F1ECCDC2-6892-C44C-859F-9B019A6B61ED}">
      <dgm:prSet/>
      <dgm:spPr/>
      <dgm:t>
        <a:bodyPr/>
        <a:lstStyle/>
        <a:p>
          <a:endParaRPr lang="ru-RU" sz="1900"/>
        </a:p>
      </dgm:t>
    </dgm:pt>
    <dgm:pt modelId="{19625F08-874D-834B-8CCF-38045D606B68}" type="sibTrans" cxnId="{F1ECCDC2-6892-C44C-859F-9B019A6B61ED}">
      <dgm:prSet/>
      <dgm:spPr/>
      <dgm:t>
        <a:bodyPr/>
        <a:lstStyle/>
        <a:p>
          <a:endParaRPr lang="ru-RU" sz="1900"/>
        </a:p>
      </dgm:t>
    </dgm:pt>
    <dgm:pt modelId="{D115965E-727F-2F4B-87A9-02E8156A0571}">
      <dgm:prSet phldrT="[Текст]" custT="1"/>
      <dgm:spPr/>
      <dgm:t>
        <a:bodyPr/>
        <a:lstStyle/>
        <a:p>
          <a:r>
            <a:rPr lang="ru-RU" sz="1900" b="1" smtClean="0"/>
            <a:t>Отсутствие трудовой мотивации;</a:t>
          </a:r>
          <a:endParaRPr lang="ru-RU" sz="1900" b="1" dirty="0"/>
        </a:p>
      </dgm:t>
    </dgm:pt>
    <dgm:pt modelId="{1D0B9579-C77B-7A4D-9D95-541F9E7DB4FD}" type="parTrans" cxnId="{252D16DE-4DF9-1240-92BE-41A48188CFA5}">
      <dgm:prSet/>
      <dgm:spPr/>
      <dgm:t>
        <a:bodyPr/>
        <a:lstStyle/>
        <a:p>
          <a:endParaRPr lang="ru-RU" sz="1900"/>
        </a:p>
      </dgm:t>
    </dgm:pt>
    <dgm:pt modelId="{6CE1AAA2-0879-D74E-854E-F4795273B860}" type="sibTrans" cxnId="{252D16DE-4DF9-1240-92BE-41A48188CFA5}">
      <dgm:prSet/>
      <dgm:spPr/>
      <dgm:t>
        <a:bodyPr/>
        <a:lstStyle/>
        <a:p>
          <a:endParaRPr lang="ru-RU" sz="1900"/>
        </a:p>
      </dgm:t>
    </dgm:pt>
    <dgm:pt modelId="{DFF0F9C0-3595-0C41-AB19-9CCDA3E1753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Беспомощность</a:t>
          </a:r>
          <a:endParaRPr lang="ru-RU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87ED4EEB-4BFF-B946-A030-47B1A30E982F}" type="parTrans" cxnId="{AC65E468-3C95-AE43-B521-F58B11F1329A}">
      <dgm:prSet/>
      <dgm:spPr/>
      <dgm:t>
        <a:bodyPr/>
        <a:lstStyle/>
        <a:p>
          <a:endParaRPr lang="ru-RU" sz="1900"/>
        </a:p>
      </dgm:t>
    </dgm:pt>
    <dgm:pt modelId="{45E9BA40-6976-4742-A59B-39DC1F2B7367}" type="sibTrans" cxnId="{AC65E468-3C95-AE43-B521-F58B11F1329A}">
      <dgm:prSet/>
      <dgm:spPr/>
      <dgm:t>
        <a:bodyPr/>
        <a:lstStyle/>
        <a:p>
          <a:endParaRPr lang="ru-RU" sz="1900"/>
        </a:p>
      </dgm:t>
    </dgm:pt>
    <dgm:pt modelId="{889A2023-A285-A242-968F-506FBD4C8382}">
      <dgm:prSet phldrT="[Текст]" custT="1"/>
      <dgm:spPr/>
      <dgm:t>
        <a:bodyPr/>
        <a:lstStyle/>
        <a:p>
          <a:r>
            <a:rPr lang="ru-RU" sz="1900" b="1" dirty="0" smtClean="0"/>
            <a:t>Внушаемость;</a:t>
          </a:r>
          <a:endParaRPr lang="ru-RU" sz="1900" b="1" dirty="0"/>
        </a:p>
      </dgm:t>
    </dgm:pt>
    <dgm:pt modelId="{D5085CE8-12D2-1F43-8156-EDD4A23B7045}" type="parTrans" cxnId="{B244DC8C-E878-FF40-983D-C2269B8748EF}">
      <dgm:prSet/>
      <dgm:spPr/>
      <dgm:t>
        <a:bodyPr/>
        <a:lstStyle/>
        <a:p>
          <a:endParaRPr lang="ru-RU" sz="1900"/>
        </a:p>
      </dgm:t>
    </dgm:pt>
    <dgm:pt modelId="{4D0CECA4-9FC2-8347-B3AD-7F7300B93CB6}" type="sibTrans" cxnId="{B244DC8C-E878-FF40-983D-C2269B8748EF}">
      <dgm:prSet/>
      <dgm:spPr/>
      <dgm:t>
        <a:bodyPr/>
        <a:lstStyle/>
        <a:p>
          <a:endParaRPr lang="ru-RU" sz="1900"/>
        </a:p>
      </dgm:t>
    </dgm:pt>
    <dgm:pt modelId="{FFDD15CA-190C-514C-A939-459B233C35D1}">
      <dgm:prSet phldrT="[Текст]" custT="1"/>
      <dgm:spPr/>
      <dgm:t>
        <a:bodyPr/>
        <a:lstStyle/>
        <a:p>
          <a:r>
            <a:rPr lang="ru-RU" sz="1900" b="1" dirty="0" smtClean="0"/>
            <a:t>Отсутствие критического мышления;</a:t>
          </a:r>
          <a:endParaRPr lang="ru-RU" sz="1900" b="1" dirty="0"/>
        </a:p>
      </dgm:t>
    </dgm:pt>
    <dgm:pt modelId="{6AB53458-F408-7141-A91F-49C34183087A}" type="parTrans" cxnId="{E7274221-FB28-2F46-AF49-974D45C1A526}">
      <dgm:prSet/>
      <dgm:spPr/>
      <dgm:t>
        <a:bodyPr/>
        <a:lstStyle/>
        <a:p>
          <a:endParaRPr lang="ru-RU" sz="1900"/>
        </a:p>
      </dgm:t>
    </dgm:pt>
    <dgm:pt modelId="{D77D07FA-8E50-6C48-982E-B55F4661085A}" type="sibTrans" cxnId="{E7274221-FB28-2F46-AF49-974D45C1A526}">
      <dgm:prSet/>
      <dgm:spPr/>
      <dgm:t>
        <a:bodyPr/>
        <a:lstStyle/>
        <a:p>
          <a:endParaRPr lang="ru-RU" sz="1900"/>
        </a:p>
      </dgm:t>
    </dgm:pt>
    <dgm:pt modelId="{5F1ABD20-A053-8843-987D-FD511616948E}">
      <dgm:prSet phldrT="[Текст]" custT="1"/>
      <dgm:spPr/>
      <dgm:t>
        <a:bodyPr/>
        <a:lstStyle/>
        <a:p>
          <a:pPr algn="just"/>
          <a:r>
            <a:rPr lang="ru-RU" sz="1900" b="1" dirty="0" smtClean="0"/>
            <a:t>Отсутствие</a:t>
          </a:r>
          <a:r>
            <a:rPr lang="ru-RU" sz="1900" b="1" baseline="0" dirty="0" smtClean="0"/>
            <a:t> понимания зависимости текущих решений и будущего</a:t>
          </a:r>
          <a:endParaRPr lang="ru-RU" sz="1900" b="1" dirty="0"/>
        </a:p>
      </dgm:t>
    </dgm:pt>
    <dgm:pt modelId="{698A78B0-5638-CD4A-84CF-150E90F1B30F}" type="parTrans" cxnId="{5BD3ACD8-3484-F64B-890B-808DF239B853}">
      <dgm:prSet/>
      <dgm:spPr/>
      <dgm:t>
        <a:bodyPr/>
        <a:lstStyle/>
        <a:p>
          <a:endParaRPr lang="ru-RU" sz="1900"/>
        </a:p>
      </dgm:t>
    </dgm:pt>
    <dgm:pt modelId="{A91AD76D-9FE3-A341-9F03-911B9DF05E4A}" type="sibTrans" cxnId="{5BD3ACD8-3484-F64B-890B-808DF239B853}">
      <dgm:prSet/>
      <dgm:spPr/>
      <dgm:t>
        <a:bodyPr/>
        <a:lstStyle/>
        <a:p>
          <a:endParaRPr lang="ru-RU" sz="1900"/>
        </a:p>
      </dgm:t>
    </dgm:pt>
    <dgm:pt modelId="{8ECC25D5-BE28-1C45-B3DB-D122E265C0B6}">
      <dgm:prSet phldrT="[Текст]" custT="1"/>
      <dgm:spPr/>
      <dgm:t>
        <a:bodyPr/>
        <a:lstStyle/>
        <a:p>
          <a:r>
            <a:rPr lang="ru-RU" sz="1900" b="1" smtClean="0"/>
            <a:t>Привычка жить за чужой счет;</a:t>
          </a:r>
          <a:endParaRPr lang="ru-RU" sz="1900" b="1" dirty="0"/>
        </a:p>
      </dgm:t>
    </dgm:pt>
    <dgm:pt modelId="{DD694827-4335-4C42-8848-FC358D4A0988}" type="parTrans" cxnId="{4D84306D-2620-6947-B546-CEBCBE196EF4}">
      <dgm:prSet/>
      <dgm:spPr/>
      <dgm:t>
        <a:bodyPr/>
        <a:lstStyle/>
        <a:p>
          <a:endParaRPr lang="ru-RU" sz="1900"/>
        </a:p>
      </dgm:t>
    </dgm:pt>
    <dgm:pt modelId="{CE48BDD8-1C77-9948-8EC6-3432D7E23A0C}" type="sibTrans" cxnId="{4D84306D-2620-6947-B546-CEBCBE196EF4}">
      <dgm:prSet/>
      <dgm:spPr/>
      <dgm:t>
        <a:bodyPr/>
        <a:lstStyle/>
        <a:p>
          <a:endParaRPr lang="ru-RU" sz="1900"/>
        </a:p>
      </dgm:t>
    </dgm:pt>
    <dgm:pt modelId="{F07F990E-7A4C-4D4C-A75A-97A6598630F8}">
      <dgm:prSet phldrT="[Текст]" custT="1"/>
      <dgm:spPr/>
      <dgm:t>
        <a:bodyPr/>
        <a:lstStyle/>
        <a:p>
          <a:r>
            <a:rPr lang="ru-RU" sz="1900" b="1" smtClean="0"/>
            <a:t>Непонимание ценности денег</a:t>
          </a:r>
        </a:p>
        <a:p>
          <a:endParaRPr lang="ru-RU" sz="1900" dirty="0"/>
        </a:p>
      </dgm:t>
    </dgm:pt>
    <dgm:pt modelId="{52B7B96F-382E-1C4E-A397-D58F6045A0C1}" type="parTrans" cxnId="{0F16875C-924B-A744-96ED-9083D1934433}">
      <dgm:prSet/>
      <dgm:spPr/>
      <dgm:t>
        <a:bodyPr/>
        <a:lstStyle/>
        <a:p>
          <a:endParaRPr lang="ru-RU" sz="1900"/>
        </a:p>
      </dgm:t>
    </dgm:pt>
    <dgm:pt modelId="{85E73824-0953-B74D-B736-B445DDD02756}" type="sibTrans" cxnId="{0F16875C-924B-A744-96ED-9083D1934433}">
      <dgm:prSet/>
      <dgm:spPr/>
      <dgm:t>
        <a:bodyPr/>
        <a:lstStyle/>
        <a:p>
          <a:endParaRPr lang="ru-RU" sz="1900"/>
        </a:p>
      </dgm:t>
    </dgm:pt>
    <dgm:pt modelId="{C302974D-30ED-F543-9CD2-D0EE3380E76F}">
      <dgm:prSet phldrT="[Текст]" custT="1"/>
      <dgm:spPr/>
      <dgm:t>
        <a:bodyPr/>
        <a:lstStyle/>
        <a:p>
          <a:r>
            <a:rPr lang="ru-RU" sz="1900" b="1" dirty="0" smtClean="0"/>
            <a:t>Неспособность жить в одиночку, необходимость примкнуть к группе</a:t>
          </a:r>
          <a:endParaRPr lang="ru-RU" sz="1900" b="1" dirty="0"/>
        </a:p>
      </dgm:t>
    </dgm:pt>
    <dgm:pt modelId="{3F395037-0B86-9A43-955D-129191FB1B39}" type="parTrans" cxnId="{777E4AEC-B60D-2842-B22A-B3AC58D4C946}">
      <dgm:prSet/>
      <dgm:spPr/>
      <dgm:t>
        <a:bodyPr/>
        <a:lstStyle/>
        <a:p>
          <a:endParaRPr lang="ru-RU" sz="1900"/>
        </a:p>
      </dgm:t>
    </dgm:pt>
    <dgm:pt modelId="{0E408AEE-3D84-CE4B-8CEF-BFC32E5D7BC9}" type="sibTrans" cxnId="{777E4AEC-B60D-2842-B22A-B3AC58D4C946}">
      <dgm:prSet/>
      <dgm:spPr/>
      <dgm:t>
        <a:bodyPr/>
        <a:lstStyle/>
        <a:p>
          <a:endParaRPr lang="ru-RU" sz="1900"/>
        </a:p>
      </dgm:t>
    </dgm:pt>
    <dgm:pt modelId="{E9B292D6-CC39-8C45-B1E6-6CAAE3E8BFF6}" type="pres">
      <dgm:prSet presAssocID="{2CA7F98B-41D5-7A44-8764-61DB5D2488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D07907-ABD5-4540-A021-C88DCA668536}" type="pres">
      <dgm:prSet presAssocID="{C259B99F-5F12-854A-B9CC-CAB01E660F9E}" presName="linNode" presStyleCnt="0"/>
      <dgm:spPr/>
      <dgm:t>
        <a:bodyPr/>
        <a:lstStyle/>
        <a:p>
          <a:endParaRPr lang="ru-RU"/>
        </a:p>
      </dgm:t>
    </dgm:pt>
    <dgm:pt modelId="{5F977C09-AC9D-914A-BE5E-584443FCE0E5}" type="pres">
      <dgm:prSet presAssocID="{C259B99F-5F12-854A-B9CC-CAB01E660F9E}" presName="parentText" presStyleLbl="node1" presStyleIdx="0" presStyleCnt="3" custScaleX="1071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E6803-1A0F-E942-B458-C35F8951770A}" type="pres">
      <dgm:prSet presAssocID="{C259B99F-5F12-854A-B9CC-CAB01E660F9E}" presName="descendantText" presStyleLbl="alignAccFollowNode1" presStyleIdx="0" presStyleCnt="3" custScaleY="117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B67D4-A08D-1E47-B003-268AB1D04929}" type="pres">
      <dgm:prSet presAssocID="{A592BAAE-906D-C445-8104-10DC5C7EB112}" presName="sp" presStyleCnt="0"/>
      <dgm:spPr/>
      <dgm:t>
        <a:bodyPr/>
        <a:lstStyle/>
        <a:p>
          <a:endParaRPr lang="ru-RU"/>
        </a:p>
      </dgm:t>
    </dgm:pt>
    <dgm:pt modelId="{B85C4255-DF89-DC40-8C90-DEC10B24624A}" type="pres">
      <dgm:prSet presAssocID="{036851E3-BCAE-014B-83B0-FCBFAF21FDE4}" presName="linNode" presStyleCnt="0"/>
      <dgm:spPr/>
      <dgm:t>
        <a:bodyPr/>
        <a:lstStyle/>
        <a:p>
          <a:endParaRPr lang="ru-RU"/>
        </a:p>
      </dgm:t>
    </dgm:pt>
    <dgm:pt modelId="{2D894177-589B-0A48-A71A-08767E6371D2}" type="pres">
      <dgm:prSet presAssocID="{036851E3-BCAE-014B-83B0-FCBFAF21FDE4}" presName="parentText" presStyleLbl="node1" presStyleIdx="1" presStyleCnt="3" custScaleX="1056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4507E-0475-F742-9052-828CCF6FB9B3}" type="pres">
      <dgm:prSet presAssocID="{036851E3-BCAE-014B-83B0-FCBFAF21FDE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DFF5C-CC13-234C-A738-8FFD44BE004F}" type="pres">
      <dgm:prSet presAssocID="{19625F08-874D-834B-8CCF-38045D606B68}" presName="sp" presStyleCnt="0"/>
      <dgm:spPr/>
      <dgm:t>
        <a:bodyPr/>
        <a:lstStyle/>
        <a:p>
          <a:endParaRPr lang="ru-RU"/>
        </a:p>
      </dgm:t>
    </dgm:pt>
    <dgm:pt modelId="{06F8BF54-9A30-754E-9CB8-1AC7C7F925A5}" type="pres">
      <dgm:prSet presAssocID="{DFF0F9C0-3595-0C41-AB19-9CCDA3E17537}" presName="linNode" presStyleCnt="0"/>
      <dgm:spPr/>
      <dgm:t>
        <a:bodyPr/>
        <a:lstStyle/>
        <a:p>
          <a:endParaRPr lang="ru-RU"/>
        </a:p>
      </dgm:t>
    </dgm:pt>
    <dgm:pt modelId="{9C22D120-FE0C-5048-AC76-C2375427C9EA}" type="pres">
      <dgm:prSet presAssocID="{DFF0F9C0-3595-0C41-AB19-9CCDA3E17537}" presName="parentText" presStyleLbl="node1" presStyleIdx="2" presStyleCnt="3" custScaleX="1034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79A40-F135-1B4F-AD1A-F29F85C9B753}" type="pres">
      <dgm:prSet presAssocID="{DFF0F9C0-3595-0C41-AB19-9CCDA3E17537}" presName="descendantText" presStyleLbl="alignAccFollowNode1" presStyleIdx="2" presStyleCnt="3" custScaleX="1019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6A8883-7921-5F4D-9650-D7514AB97776}" type="presOf" srcId="{D115965E-727F-2F4B-87A9-02E8156A0571}" destId="{6184507E-0475-F742-9052-828CCF6FB9B3}" srcOrd="0" destOrd="0" presId="urn:microsoft.com/office/officeart/2005/8/layout/vList5"/>
    <dgm:cxn modelId="{FB3A7F5F-3AAC-AB4E-8170-F91E23628CD1}" type="presOf" srcId="{8ECC25D5-BE28-1C45-B3DB-D122E265C0B6}" destId="{6184507E-0475-F742-9052-828CCF6FB9B3}" srcOrd="0" destOrd="1" presId="urn:microsoft.com/office/officeart/2005/8/layout/vList5"/>
    <dgm:cxn modelId="{F1ECCDC2-6892-C44C-859F-9B019A6B61ED}" srcId="{2CA7F98B-41D5-7A44-8764-61DB5D248847}" destId="{036851E3-BCAE-014B-83B0-FCBFAF21FDE4}" srcOrd="1" destOrd="0" parTransId="{2121B09C-A655-6D4F-A0EB-EA816574A56D}" sibTransId="{19625F08-874D-834B-8CCF-38045D606B68}"/>
    <dgm:cxn modelId="{63115C34-79CA-4D47-AE73-BB7634E50F1C}" type="presOf" srcId="{FFDD15CA-190C-514C-A939-459B233C35D1}" destId="{28679A40-F135-1B4F-AD1A-F29F85C9B753}" srcOrd="0" destOrd="1" presId="urn:microsoft.com/office/officeart/2005/8/layout/vList5"/>
    <dgm:cxn modelId="{0C1A7A6F-C170-7448-BB96-E5DFF8B5C961}" srcId="{C259B99F-5F12-854A-B9CC-CAB01E660F9E}" destId="{3267DF6D-38A3-894B-B17E-BC2457910D99}" srcOrd="1" destOrd="0" parTransId="{92630C69-B92E-DC47-B703-137F547EDFF3}" sibTransId="{4DAC0142-7F21-FB4C-A2A0-8A367B0DCE75}"/>
    <dgm:cxn modelId="{0F16875C-924B-A744-96ED-9083D1934433}" srcId="{036851E3-BCAE-014B-83B0-FCBFAF21FDE4}" destId="{F07F990E-7A4C-4D4C-A75A-97A6598630F8}" srcOrd="2" destOrd="0" parTransId="{52B7B96F-382E-1C4E-A397-D58F6045A0C1}" sibTransId="{85E73824-0953-B74D-B736-B445DDD02756}"/>
    <dgm:cxn modelId="{E7F00B66-E864-7D45-A478-DA4355DE8362}" type="presOf" srcId="{C302974D-30ED-F543-9CD2-D0EE3380E76F}" destId="{28679A40-F135-1B4F-AD1A-F29F85C9B753}" srcOrd="0" destOrd="2" presId="urn:microsoft.com/office/officeart/2005/8/layout/vList5"/>
    <dgm:cxn modelId="{AC65E468-3C95-AE43-B521-F58B11F1329A}" srcId="{2CA7F98B-41D5-7A44-8764-61DB5D248847}" destId="{DFF0F9C0-3595-0C41-AB19-9CCDA3E17537}" srcOrd="2" destOrd="0" parTransId="{87ED4EEB-4BFF-B946-A030-47B1A30E982F}" sibTransId="{45E9BA40-6976-4742-A59B-39DC1F2B7367}"/>
    <dgm:cxn modelId="{498C987B-93A7-3F40-9961-6D002996FD8D}" type="presOf" srcId="{036851E3-BCAE-014B-83B0-FCBFAF21FDE4}" destId="{2D894177-589B-0A48-A71A-08767E6371D2}" srcOrd="0" destOrd="0" presId="urn:microsoft.com/office/officeart/2005/8/layout/vList5"/>
    <dgm:cxn modelId="{B244DC8C-E878-FF40-983D-C2269B8748EF}" srcId="{DFF0F9C0-3595-0C41-AB19-9CCDA3E17537}" destId="{889A2023-A285-A242-968F-506FBD4C8382}" srcOrd="0" destOrd="0" parTransId="{D5085CE8-12D2-1F43-8156-EDD4A23B7045}" sibTransId="{4D0CECA4-9FC2-8347-B3AD-7F7300B93CB6}"/>
    <dgm:cxn modelId="{4D84306D-2620-6947-B546-CEBCBE196EF4}" srcId="{036851E3-BCAE-014B-83B0-FCBFAF21FDE4}" destId="{8ECC25D5-BE28-1C45-B3DB-D122E265C0B6}" srcOrd="1" destOrd="0" parTransId="{DD694827-4335-4C42-8848-FC358D4A0988}" sibTransId="{CE48BDD8-1C77-9948-8EC6-3432D7E23A0C}"/>
    <dgm:cxn modelId="{E7274221-FB28-2F46-AF49-974D45C1A526}" srcId="{DFF0F9C0-3595-0C41-AB19-9CCDA3E17537}" destId="{FFDD15CA-190C-514C-A939-459B233C35D1}" srcOrd="1" destOrd="0" parTransId="{6AB53458-F408-7141-A91F-49C34183087A}" sibTransId="{D77D07FA-8E50-6C48-982E-B55F4661085A}"/>
    <dgm:cxn modelId="{CDD854BB-89B3-5543-9314-AA6C5F18EAB6}" srcId="{C259B99F-5F12-854A-B9CC-CAB01E660F9E}" destId="{5277DE86-7982-6142-A917-D29B0A1F98F1}" srcOrd="0" destOrd="0" parTransId="{E42DB56B-8DA6-B643-BB24-8F6356F0214E}" sibTransId="{FBDA1C6B-70D4-9D4C-9050-9FCC43CAA803}"/>
    <dgm:cxn modelId="{AAD2F01D-A425-F141-8E6A-1ED89C9A5588}" type="presOf" srcId="{5F1ABD20-A053-8843-987D-FD511616948E}" destId="{04EE6803-1A0F-E942-B458-C35F8951770A}" srcOrd="0" destOrd="2" presId="urn:microsoft.com/office/officeart/2005/8/layout/vList5"/>
    <dgm:cxn modelId="{252D16DE-4DF9-1240-92BE-41A48188CFA5}" srcId="{036851E3-BCAE-014B-83B0-FCBFAF21FDE4}" destId="{D115965E-727F-2F4B-87A9-02E8156A0571}" srcOrd="0" destOrd="0" parTransId="{1D0B9579-C77B-7A4D-9D95-541F9E7DB4FD}" sibTransId="{6CE1AAA2-0879-D74E-854E-F4795273B860}"/>
    <dgm:cxn modelId="{9EE35850-F0CE-1F4F-9654-DE550FDEBF56}" type="presOf" srcId="{F07F990E-7A4C-4D4C-A75A-97A6598630F8}" destId="{6184507E-0475-F742-9052-828CCF6FB9B3}" srcOrd="0" destOrd="2" presId="urn:microsoft.com/office/officeart/2005/8/layout/vList5"/>
    <dgm:cxn modelId="{9FFA9E88-494A-764D-BAFB-143D9468F9ED}" srcId="{2CA7F98B-41D5-7A44-8764-61DB5D248847}" destId="{C259B99F-5F12-854A-B9CC-CAB01E660F9E}" srcOrd="0" destOrd="0" parTransId="{0CA75073-518A-EB49-9755-CC0EF3FC4342}" sibTransId="{A592BAAE-906D-C445-8104-10DC5C7EB112}"/>
    <dgm:cxn modelId="{4FB4E2AD-5116-9042-BC81-E9808C98F48B}" type="presOf" srcId="{2CA7F98B-41D5-7A44-8764-61DB5D248847}" destId="{E9B292D6-CC39-8C45-B1E6-6CAAE3E8BFF6}" srcOrd="0" destOrd="0" presId="urn:microsoft.com/office/officeart/2005/8/layout/vList5"/>
    <dgm:cxn modelId="{777E4AEC-B60D-2842-B22A-B3AC58D4C946}" srcId="{DFF0F9C0-3595-0C41-AB19-9CCDA3E17537}" destId="{C302974D-30ED-F543-9CD2-D0EE3380E76F}" srcOrd="2" destOrd="0" parTransId="{3F395037-0B86-9A43-955D-129191FB1B39}" sibTransId="{0E408AEE-3D84-CE4B-8CEF-BFC32E5D7BC9}"/>
    <dgm:cxn modelId="{5BD3ACD8-3484-F64B-890B-808DF239B853}" srcId="{C259B99F-5F12-854A-B9CC-CAB01E660F9E}" destId="{5F1ABD20-A053-8843-987D-FD511616948E}" srcOrd="2" destOrd="0" parTransId="{698A78B0-5638-CD4A-84CF-150E90F1B30F}" sibTransId="{A91AD76D-9FE3-A341-9F03-911B9DF05E4A}"/>
    <dgm:cxn modelId="{D1DFF868-E7AB-8740-BDD3-34829872DBC3}" type="presOf" srcId="{3267DF6D-38A3-894B-B17E-BC2457910D99}" destId="{04EE6803-1A0F-E942-B458-C35F8951770A}" srcOrd="0" destOrd="1" presId="urn:microsoft.com/office/officeart/2005/8/layout/vList5"/>
    <dgm:cxn modelId="{6E659578-BDC0-614C-9A4E-F8A66473F5E2}" type="presOf" srcId="{C259B99F-5F12-854A-B9CC-CAB01E660F9E}" destId="{5F977C09-AC9D-914A-BE5E-584443FCE0E5}" srcOrd="0" destOrd="0" presId="urn:microsoft.com/office/officeart/2005/8/layout/vList5"/>
    <dgm:cxn modelId="{5C22DB7E-ED8D-FA47-A06B-9C64B68B9939}" type="presOf" srcId="{889A2023-A285-A242-968F-506FBD4C8382}" destId="{28679A40-F135-1B4F-AD1A-F29F85C9B753}" srcOrd="0" destOrd="0" presId="urn:microsoft.com/office/officeart/2005/8/layout/vList5"/>
    <dgm:cxn modelId="{AA952594-8836-3E48-9D20-62A0304221AD}" type="presOf" srcId="{DFF0F9C0-3595-0C41-AB19-9CCDA3E17537}" destId="{9C22D120-FE0C-5048-AC76-C2375427C9EA}" srcOrd="0" destOrd="0" presId="urn:microsoft.com/office/officeart/2005/8/layout/vList5"/>
    <dgm:cxn modelId="{1F995799-A543-974C-BD7E-3558AA032022}" type="presOf" srcId="{5277DE86-7982-6142-A917-D29B0A1F98F1}" destId="{04EE6803-1A0F-E942-B458-C35F8951770A}" srcOrd="0" destOrd="0" presId="urn:microsoft.com/office/officeart/2005/8/layout/vList5"/>
    <dgm:cxn modelId="{7CB07054-1E97-1A4A-83A5-214D4D0B8AB6}" type="presParOf" srcId="{E9B292D6-CC39-8C45-B1E6-6CAAE3E8BFF6}" destId="{6BD07907-ABD5-4540-A021-C88DCA668536}" srcOrd="0" destOrd="0" presId="urn:microsoft.com/office/officeart/2005/8/layout/vList5"/>
    <dgm:cxn modelId="{A2DB13F9-BF34-3B4E-B015-E066E2BE2382}" type="presParOf" srcId="{6BD07907-ABD5-4540-A021-C88DCA668536}" destId="{5F977C09-AC9D-914A-BE5E-584443FCE0E5}" srcOrd="0" destOrd="0" presId="urn:microsoft.com/office/officeart/2005/8/layout/vList5"/>
    <dgm:cxn modelId="{6A1970F1-CC28-CA47-93C0-C14F217AD642}" type="presParOf" srcId="{6BD07907-ABD5-4540-A021-C88DCA668536}" destId="{04EE6803-1A0F-E942-B458-C35F8951770A}" srcOrd="1" destOrd="0" presId="urn:microsoft.com/office/officeart/2005/8/layout/vList5"/>
    <dgm:cxn modelId="{4A56F37E-1689-974F-A9E7-0CF80BEA97F9}" type="presParOf" srcId="{E9B292D6-CC39-8C45-B1E6-6CAAE3E8BFF6}" destId="{C92B67D4-A08D-1E47-B003-268AB1D04929}" srcOrd="1" destOrd="0" presId="urn:microsoft.com/office/officeart/2005/8/layout/vList5"/>
    <dgm:cxn modelId="{9FD270B9-26DD-F349-A3A2-DF63356CCDD9}" type="presParOf" srcId="{E9B292D6-CC39-8C45-B1E6-6CAAE3E8BFF6}" destId="{B85C4255-DF89-DC40-8C90-DEC10B24624A}" srcOrd="2" destOrd="0" presId="urn:microsoft.com/office/officeart/2005/8/layout/vList5"/>
    <dgm:cxn modelId="{8C80C1DC-2C1E-D44D-BA18-0EBF0DD95C1B}" type="presParOf" srcId="{B85C4255-DF89-DC40-8C90-DEC10B24624A}" destId="{2D894177-589B-0A48-A71A-08767E6371D2}" srcOrd="0" destOrd="0" presId="urn:microsoft.com/office/officeart/2005/8/layout/vList5"/>
    <dgm:cxn modelId="{AE5B53E9-708C-1F4C-B805-47419AFBC670}" type="presParOf" srcId="{B85C4255-DF89-DC40-8C90-DEC10B24624A}" destId="{6184507E-0475-F742-9052-828CCF6FB9B3}" srcOrd="1" destOrd="0" presId="urn:microsoft.com/office/officeart/2005/8/layout/vList5"/>
    <dgm:cxn modelId="{B9023A6C-58D4-9B44-B684-DB8DE1E35115}" type="presParOf" srcId="{E9B292D6-CC39-8C45-B1E6-6CAAE3E8BFF6}" destId="{A5FDFF5C-CC13-234C-A738-8FFD44BE004F}" srcOrd="3" destOrd="0" presId="urn:microsoft.com/office/officeart/2005/8/layout/vList5"/>
    <dgm:cxn modelId="{75F4E89A-52B7-874B-9EB8-65AEC0A5C01E}" type="presParOf" srcId="{E9B292D6-CC39-8C45-B1E6-6CAAE3E8BFF6}" destId="{06F8BF54-9A30-754E-9CB8-1AC7C7F925A5}" srcOrd="4" destOrd="0" presId="urn:microsoft.com/office/officeart/2005/8/layout/vList5"/>
    <dgm:cxn modelId="{4E8F810D-4945-424A-BF9C-DADCC06916FB}" type="presParOf" srcId="{06F8BF54-9A30-754E-9CB8-1AC7C7F925A5}" destId="{9C22D120-FE0C-5048-AC76-C2375427C9EA}" srcOrd="0" destOrd="0" presId="urn:microsoft.com/office/officeart/2005/8/layout/vList5"/>
    <dgm:cxn modelId="{E4F5A37D-298D-194E-8937-BF1D718422AC}" type="presParOf" srcId="{06F8BF54-9A30-754E-9CB8-1AC7C7F925A5}" destId="{28679A40-F135-1B4F-AD1A-F29F85C9B75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2B2689-15B5-5248-83B4-8B2207216434}" type="doc">
      <dgm:prSet loTypeId="urn:microsoft.com/office/officeart/2005/8/layout/vList5" loCatId="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A98C5E2C-D115-1849-A1CE-F8EDD0CDB0FD}">
      <dgm:prSet phldrT="[Текст]" custT="1"/>
      <dgm:spPr/>
      <dgm:t>
        <a:bodyPr/>
        <a:lstStyle/>
        <a:p>
          <a:r>
            <a:rPr lang="ru-RU" sz="2400" b="1" dirty="0" smtClean="0">
              <a:latin typeface="+mj-lt"/>
              <a:ea typeface="Times New Roman" charset="0"/>
              <a:cs typeface="Times New Roman" charset="0"/>
            </a:rPr>
            <a:t>Сайт: </a:t>
          </a:r>
          <a:r>
            <a:rPr lang="ru-RU" sz="2400" b="1" dirty="0" err="1" smtClean="0">
              <a:latin typeface="+mj-lt"/>
              <a:ea typeface="Times New Roman" charset="0"/>
              <a:cs typeface="Times New Roman" charset="0"/>
            </a:rPr>
            <a:t>школа.вашифинансы.рф</a:t>
          </a:r>
          <a:endParaRPr lang="ru-RU" sz="2400" b="1" dirty="0">
            <a:latin typeface="+mj-lt"/>
            <a:ea typeface="Times New Roman" charset="0"/>
            <a:cs typeface="Times New Roman" charset="0"/>
          </a:endParaRPr>
        </a:p>
      </dgm:t>
    </dgm:pt>
    <dgm:pt modelId="{2699CFE2-3BDE-2547-AEFC-2FDE435BA86D}" type="parTrans" cxnId="{9807F944-5BE1-0141-964C-626CE2632CDE}">
      <dgm:prSet/>
      <dgm:spPr/>
      <dgm:t>
        <a:bodyPr/>
        <a:lstStyle/>
        <a:p>
          <a:endParaRPr lang="ru-RU"/>
        </a:p>
      </dgm:t>
    </dgm:pt>
    <dgm:pt modelId="{23C56EBB-5C50-924E-A2DC-798ECF8C2064}" type="sibTrans" cxnId="{9807F944-5BE1-0141-964C-626CE2632CDE}">
      <dgm:prSet/>
      <dgm:spPr/>
      <dgm:t>
        <a:bodyPr/>
        <a:lstStyle/>
        <a:p>
          <a:endParaRPr lang="ru-RU"/>
        </a:p>
      </dgm:t>
    </dgm:pt>
    <dgm:pt modelId="{24DF0217-7EF4-FE49-9C43-BC4AD9517DD2}">
      <dgm:prSet phldrT="[Текст]" custT="1"/>
      <dgm:spPr/>
      <dgm:t>
        <a:bodyPr/>
        <a:lstStyle/>
        <a:p>
          <a:r>
            <a:rPr lang="ru-RU" sz="18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Электронные УМ модули </a:t>
          </a:r>
          <a:endParaRPr lang="ru-RU" sz="18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233D84AA-7FB7-E94B-9D4E-D9C5677D1026}" type="parTrans" cxnId="{D81CC416-DC0D-BB4D-8465-4F7F229F132B}">
      <dgm:prSet/>
      <dgm:spPr/>
      <dgm:t>
        <a:bodyPr/>
        <a:lstStyle/>
        <a:p>
          <a:endParaRPr lang="ru-RU"/>
        </a:p>
      </dgm:t>
    </dgm:pt>
    <dgm:pt modelId="{8F5FE66E-BD6C-D246-883B-1B67536384C9}" type="sibTrans" cxnId="{D81CC416-DC0D-BB4D-8465-4F7F229F132B}">
      <dgm:prSet/>
      <dgm:spPr/>
      <dgm:t>
        <a:bodyPr/>
        <a:lstStyle/>
        <a:p>
          <a:endParaRPr lang="ru-RU"/>
        </a:p>
      </dgm:t>
    </dgm:pt>
    <dgm:pt modelId="{9A0F30A5-CDA1-2945-939C-6AA08EC07830}">
      <dgm:prSet phldrT="[Текст]" custT="1"/>
      <dgm:spPr/>
      <dgm:t>
        <a:bodyPr/>
        <a:lstStyle/>
        <a:p>
          <a:r>
            <a:rPr lang="ru-RU" sz="18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Обсуждение УЭММ по финансовой грамотности</a:t>
          </a:r>
          <a:endParaRPr lang="ru-RU" sz="18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CE189301-5913-D747-A247-2755C7C057BA}" type="parTrans" cxnId="{0F2C01B7-7374-8643-92C5-7307DE082A6E}">
      <dgm:prSet/>
      <dgm:spPr/>
      <dgm:t>
        <a:bodyPr/>
        <a:lstStyle/>
        <a:p>
          <a:endParaRPr lang="ru-RU"/>
        </a:p>
      </dgm:t>
    </dgm:pt>
    <dgm:pt modelId="{399518B6-AFF7-424B-A7A1-CF68068A2807}" type="sibTrans" cxnId="{0F2C01B7-7374-8643-92C5-7307DE082A6E}">
      <dgm:prSet/>
      <dgm:spPr/>
      <dgm:t>
        <a:bodyPr/>
        <a:lstStyle/>
        <a:p>
          <a:endParaRPr lang="ru-RU"/>
        </a:p>
      </dgm:t>
    </dgm:pt>
    <dgm:pt modelId="{866E16E9-9C4D-6244-A880-FEE2C55C08FB}">
      <dgm:prSet phldrT="[Текст]" custT="1"/>
      <dgm:spPr/>
      <dgm:t>
        <a:bodyPr/>
        <a:lstStyle/>
        <a:p>
          <a:r>
            <a:rPr lang="ru-RU" sz="24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Сайт: </a:t>
          </a:r>
          <a:r>
            <a:rPr lang="en-US" sz="24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FINGRAM34.RU</a:t>
          </a:r>
          <a:endParaRPr lang="ru-RU" sz="24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E23DFEFC-A197-A642-92C2-F9E14AB568F4}" type="parTrans" cxnId="{84B906D4-6536-4D4C-A122-8E7999C85EBE}">
      <dgm:prSet/>
      <dgm:spPr/>
      <dgm:t>
        <a:bodyPr/>
        <a:lstStyle/>
        <a:p>
          <a:endParaRPr lang="ru-RU"/>
        </a:p>
      </dgm:t>
    </dgm:pt>
    <dgm:pt modelId="{2E2AF6FC-2F27-0447-AB3A-055716623328}" type="sibTrans" cxnId="{84B906D4-6536-4D4C-A122-8E7999C85EBE}">
      <dgm:prSet/>
      <dgm:spPr/>
      <dgm:t>
        <a:bodyPr/>
        <a:lstStyle/>
        <a:p>
          <a:endParaRPr lang="ru-RU"/>
        </a:p>
      </dgm:t>
    </dgm:pt>
    <dgm:pt modelId="{F7445277-9AC9-9641-A007-4EF9F91B2EC3}">
      <dgm:prSet phldrT="[Текст]" custT="1"/>
      <dgm:spPr/>
      <dgm:t>
        <a:bodyPr/>
        <a:lstStyle/>
        <a:p>
          <a:r>
            <a:rPr lang="ru-RU" sz="18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Тесты</a:t>
          </a:r>
          <a:endParaRPr lang="ru-RU" sz="18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BB07C28D-11D0-E249-8B5F-0FED6C302DBF}" type="parTrans" cxnId="{8C37BE88-E4D5-0C40-B813-B7D76AA69AAA}">
      <dgm:prSet/>
      <dgm:spPr/>
      <dgm:t>
        <a:bodyPr/>
        <a:lstStyle/>
        <a:p>
          <a:endParaRPr lang="ru-RU"/>
        </a:p>
      </dgm:t>
    </dgm:pt>
    <dgm:pt modelId="{10CAEE2F-128F-FA42-9588-35272D8F41E8}" type="sibTrans" cxnId="{8C37BE88-E4D5-0C40-B813-B7D76AA69AAA}">
      <dgm:prSet/>
      <dgm:spPr/>
      <dgm:t>
        <a:bodyPr/>
        <a:lstStyle/>
        <a:p>
          <a:endParaRPr lang="ru-RU"/>
        </a:p>
      </dgm:t>
    </dgm:pt>
    <dgm:pt modelId="{32A69A5F-52F1-984A-A693-56D1BBD41751}">
      <dgm:prSet phldrT="[Текст]" custT="1"/>
      <dgm:spPr/>
      <dgm:t>
        <a:bodyPr/>
        <a:lstStyle/>
        <a:p>
          <a:r>
            <a:rPr lang="ru-RU" sz="18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Комиксы, игры, ребусы, кроссворды</a:t>
          </a:r>
        </a:p>
      </dgm:t>
    </dgm:pt>
    <dgm:pt modelId="{8ED917FC-0814-2C45-9A43-D667E9069825}" type="parTrans" cxnId="{D59A350A-D90F-1F47-84C3-5ED2D5858863}">
      <dgm:prSet/>
      <dgm:spPr/>
      <dgm:t>
        <a:bodyPr/>
        <a:lstStyle/>
        <a:p>
          <a:endParaRPr lang="ru-RU"/>
        </a:p>
      </dgm:t>
    </dgm:pt>
    <dgm:pt modelId="{67B28BAA-ECDE-3240-814E-22C08B807BE5}" type="sibTrans" cxnId="{D59A350A-D90F-1F47-84C3-5ED2D5858863}">
      <dgm:prSet/>
      <dgm:spPr/>
      <dgm:t>
        <a:bodyPr/>
        <a:lstStyle/>
        <a:p>
          <a:endParaRPr lang="ru-RU"/>
        </a:p>
      </dgm:t>
    </dgm:pt>
    <dgm:pt modelId="{BAB8FF3E-7C9C-4944-83E9-2DC7ABDDC853}">
      <dgm:prSet phldrT="[Текст]" custT="1"/>
      <dgm:spPr/>
      <dgm:t>
        <a:bodyPr/>
        <a:lstStyle/>
        <a:p>
          <a:r>
            <a:rPr lang="ru-RU" sz="24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Онлайн игры и мобильные приложения</a:t>
          </a:r>
          <a:endParaRPr lang="ru-RU" sz="24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F769E25A-B333-694D-9388-3B4E4539E771}" type="parTrans" cxnId="{29D6FE8E-61EB-8944-859A-EC5B7B8D41FB}">
      <dgm:prSet/>
      <dgm:spPr/>
      <dgm:t>
        <a:bodyPr/>
        <a:lstStyle/>
        <a:p>
          <a:endParaRPr lang="ru-RU"/>
        </a:p>
      </dgm:t>
    </dgm:pt>
    <dgm:pt modelId="{E19E1845-FFF3-BA46-8E25-72DCDAC58629}" type="sibTrans" cxnId="{29D6FE8E-61EB-8944-859A-EC5B7B8D41FB}">
      <dgm:prSet/>
      <dgm:spPr/>
      <dgm:t>
        <a:bodyPr/>
        <a:lstStyle/>
        <a:p>
          <a:endParaRPr lang="ru-RU"/>
        </a:p>
      </dgm:t>
    </dgm:pt>
    <dgm:pt modelId="{CA6EDE56-F958-0E41-B430-C38345F75390}">
      <dgm:prSet phldrT="[Текст]" custT="1"/>
      <dgm:spPr/>
      <dgm:t>
        <a:bodyPr/>
        <a:lstStyle/>
        <a:p>
          <a:r>
            <a:rPr lang="ru-RU" sz="1800" b="1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Финсовет</a:t>
          </a:r>
          <a:endParaRPr lang="ru-RU" sz="18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B8FF8891-7C9F-8E4A-81A8-20C0FD09ACA3}" type="parTrans" cxnId="{B837C097-E565-E446-AB8D-E70F75C1C26D}">
      <dgm:prSet/>
      <dgm:spPr/>
      <dgm:t>
        <a:bodyPr/>
        <a:lstStyle/>
        <a:p>
          <a:endParaRPr lang="ru-RU"/>
        </a:p>
      </dgm:t>
    </dgm:pt>
    <dgm:pt modelId="{BA78E0B1-1A02-2541-B49B-7BB6E6BC5014}" type="sibTrans" cxnId="{B837C097-E565-E446-AB8D-E70F75C1C26D}">
      <dgm:prSet/>
      <dgm:spPr/>
      <dgm:t>
        <a:bodyPr/>
        <a:lstStyle/>
        <a:p>
          <a:endParaRPr lang="ru-RU"/>
        </a:p>
      </dgm:t>
    </dgm:pt>
    <dgm:pt modelId="{F75DBD5F-2319-1248-8A92-A6878D2F7EBC}">
      <dgm:prSet phldrT="[Текст]" custT="1"/>
      <dgm:spPr/>
      <dgm:t>
        <a:bodyPr/>
        <a:lstStyle/>
        <a:p>
          <a:r>
            <a:rPr lang="ru-RU" sz="1800" b="1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Финзнайка</a:t>
          </a:r>
          <a:endParaRPr lang="ru-RU" sz="18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3D6B8ED7-356D-864B-81BA-C792EF892AC1}" type="parTrans" cxnId="{A24A26EE-133A-9C45-A1C9-38D198718EAD}">
      <dgm:prSet/>
      <dgm:spPr/>
      <dgm:t>
        <a:bodyPr/>
        <a:lstStyle/>
        <a:p>
          <a:endParaRPr lang="ru-RU"/>
        </a:p>
      </dgm:t>
    </dgm:pt>
    <dgm:pt modelId="{E3B3E2E2-F33A-EB4A-945E-BF030F1324F5}" type="sibTrans" cxnId="{A24A26EE-133A-9C45-A1C9-38D198718EAD}">
      <dgm:prSet/>
      <dgm:spPr/>
      <dgm:t>
        <a:bodyPr/>
        <a:lstStyle/>
        <a:p>
          <a:endParaRPr lang="ru-RU"/>
        </a:p>
      </dgm:t>
    </dgm:pt>
    <dgm:pt modelId="{698200D9-0AC4-F841-B66C-D37D792D7D94}">
      <dgm:prSet custT="1"/>
      <dgm:spPr/>
      <dgm:t>
        <a:bodyPr/>
        <a:lstStyle/>
        <a:p>
          <a:r>
            <a:rPr lang="ru-RU" sz="17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  <a:sym typeface="Arial"/>
            </a:rPr>
            <a:t>Учебно-методические материалы, видео фильмы</a:t>
          </a:r>
          <a:endParaRPr lang="ru-RU" sz="17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9AC3EB65-288A-9D4D-ADB9-E2BD79669F47}" type="parTrans" cxnId="{555C376E-3BBA-1F48-9906-6E67C99D0D5D}">
      <dgm:prSet/>
      <dgm:spPr/>
      <dgm:t>
        <a:bodyPr/>
        <a:lstStyle/>
        <a:p>
          <a:endParaRPr lang="ru-RU"/>
        </a:p>
      </dgm:t>
    </dgm:pt>
    <dgm:pt modelId="{3D85A4B4-91E1-BB4D-93E6-DF9738461659}" type="sibTrans" cxnId="{555C376E-3BBA-1F48-9906-6E67C99D0D5D}">
      <dgm:prSet/>
      <dgm:spPr/>
      <dgm:t>
        <a:bodyPr/>
        <a:lstStyle/>
        <a:p>
          <a:endParaRPr lang="ru-RU"/>
        </a:p>
      </dgm:t>
    </dgm:pt>
    <dgm:pt modelId="{483AA4E2-3AC1-6A43-9D2B-2BA1A88A144B}">
      <dgm:prSet custT="1"/>
      <dgm:spPr/>
      <dgm:t>
        <a:bodyPr/>
        <a:lstStyle/>
        <a:p>
          <a:r>
            <a:rPr lang="ru-RU" sz="24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Видеоролики, мультфильмы, плакаты</a:t>
          </a:r>
          <a:endParaRPr lang="ru-RU" sz="24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0E18F1FB-FBBA-9B4E-BC44-B7E6456AA347}" type="parTrans" cxnId="{CBD7706F-C5E8-D44B-AB52-154505CB908C}">
      <dgm:prSet/>
      <dgm:spPr/>
      <dgm:t>
        <a:bodyPr/>
        <a:lstStyle/>
        <a:p>
          <a:endParaRPr lang="ru-RU"/>
        </a:p>
      </dgm:t>
    </dgm:pt>
    <dgm:pt modelId="{AFE2EC6B-502E-894F-85C7-E6D34493A031}" type="sibTrans" cxnId="{CBD7706F-C5E8-D44B-AB52-154505CB908C}">
      <dgm:prSet/>
      <dgm:spPr/>
      <dgm:t>
        <a:bodyPr/>
        <a:lstStyle/>
        <a:p>
          <a:endParaRPr lang="ru-RU"/>
        </a:p>
      </dgm:t>
    </dgm:pt>
    <dgm:pt modelId="{FB23D651-497A-5E4E-970E-B01DB744DE32}">
      <dgm:prSet custT="1"/>
      <dgm:spPr/>
      <dgm:t>
        <a:bodyPr/>
        <a:lstStyle/>
        <a:p>
          <a:r>
            <a:rPr lang="en-US" sz="18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https://</a:t>
          </a:r>
          <a:r>
            <a:rPr lang="ru-RU" sz="1800" b="1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хочумогузнаю.рф</a:t>
          </a:r>
          <a:endParaRPr lang="ru-RU" sz="18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3DC65D2D-7B8B-B142-86F7-FE2D2E974403}" type="parTrans" cxnId="{CEFF54F9-1D52-D348-9CD8-17B001D34A43}">
      <dgm:prSet/>
      <dgm:spPr/>
      <dgm:t>
        <a:bodyPr/>
        <a:lstStyle/>
        <a:p>
          <a:endParaRPr lang="ru-RU"/>
        </a:p>
      </dgm:t>
    </dgm:pt>
    <dgm:pt modelId="{134B95E6-0A51-6E42-B5B6-63062E1255BA}" type="sibTrans" cxnId="{CEFF54F9-1D52-D348-9CD8-17B001D34A43}">
      <dgm:prSet/>
      <dgm:spPr/>
      <dgm:t>
        <a:bodyPr/>
        <a:lstStyle/>
        <a:p>
          <a:endParaRPr lang="ru-RU"/>
        </a:p>
      </dgm:t>
    </dgm:pt>
    <dgm:pt modelId="{E10378E5-6DA5-C04A-B4A2-21445C88628C}">
      <dgm:prSet custT="1"/>
      <dgm:spPr/>
      <dgm:t>
        <a:bodyPr/>
        <a:lstStyle/>
        <a:p>
          <a:r>
            <a:rPr lang="ru-RU" sz="18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Финансовые будни</a:t>
          </a:r>
          <a:endParaRPr lang="ru-RU" sz="18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E6C96B97-DCC3-9943-8775-0C40ACCF0ABC}" type="parTrans" cxnId="{06F85565-6B13-2440-ABE0-DEE784D5A533}">
      <dgm:prSet/>
      <dgm:spPr/>
      <dgm:t>
        <a:bodyPr/>
        <a:lstStyle/>
        <a:p>
          <a:endParaRPr lang="ru-RU"/>
        </a:p>
      </dgm:t>
    </dgm:pt>
    <dgm:pt modelId="{FFDC2BA5-9961-E94E-B063-E83F29FA14A4}" type="sibTrans" cxnId="{06F85565-6B13-2440-ABE0-DEE784D5A533}">
      <dgm:prSet/>
      <dgm:spPr/>
      <dgm:t>
        <a:bodyPr/>
        <a:lstStyle/>
        <a:p>
          <a:endParaRPr lang="ru-RU"/>
        </a:p>
      </dgm:t>
    </dgm:pt>
    <dgm:pt modelId="{B9114562-6EE2-9E48-B704-4D472FED5F2E}">
      <dgm:prSet custT="1"/>
      <dgm:spPr/>
      <dgm:t>
        <a:bodyPr/>
        <a:lstStyle/>
        <a:p>
          <a:r>
            <a:rPr lang="ru-RU" sz="1800" b="1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Смешарики</a:t>
          </a:r>
          <a:endParaRPr lang="ru-RU" sz="18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F53AF96A-7A1F-214A-BDA9-34725D4CA42F}" type="parTrans" cxnId="{7ED19946-D51D-8043-86EA-B4AC876FFE11}">
      <dgm:prSet/>
      <dgm:spPr/>
      <dgm:t>
        <a:bodyPr/>
        <a:lstStyle/>
        <a:p>
          <a:endParaRPr lang="ru-RU"/>
        </a:p>
      </dgm:t>
    </dgm:pt>
    <dgm:pt modelId="{AE9B7C4D-7253-1443-BDDE-6BB8A03BB12E}" type="sibTrans" cxnId="{7ED19946-D51D-8043-86EA-B4AC876FFE11}">
      <dgm:prSet/>
      <dgm:spPr/>
      <dgm:t>
        <a:bodyPr/>
        <a:lstStyle/>
        <a:p>
          <a:endParaRPr lang="ru-RU"/>
        </a:p>
      </dgm:t>
    </dgm:pt>
    <dgm:pt modelId="{7BCA1863-D614-0E49-81C5-B740DDE1E9A2}">
      <dgm:prSet custT="1"/>
      <dgm:spPr/>
      <dgm:t>
        <a:bodyPr/>
        <a:lstStyle/>
        <a:p>
          <a:r>
            <a:rPr lang="ru-RU" sz="2400" b="1" dirty="0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Arial"/>
            </a:rPr>
            <a:t>Сайт ФМЦ: </a:t>
          </a:r>
          <a:r>
            <a:rPr lang="en-US" sz="2400" b="1" dirty="0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Arial"/>
            </a:rPr>
            <a:t>https</a:t>
          </a:r>
          <a:r>
            <a:rPr lang="en-US" sz="2400" b="1" dirty="0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Wingdings"/>
            </a:rPr>
            <a:t>//</a:t>
          </a:r>
          <a:r>
            <a:rPr lang="en-US" sz="2400" b="1" dirty="0" err="1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Wingdings"/>
            </a:rPr>
            <a:t>fmc.hse.ru</a:t>
          </a:r>
          <a:r>
            <a:rPr lang="en-US" sz="2400" b="1" dirty="0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Wingdings"/>
            </a:rPr>
            <a:t>/</a:t>
          </a:r>
          <a:endParaRPr lang="ru-RU" sz="2400" dirty="0">
            <a:latin typeface="Bahnschrift SemiBold Condensed" panose="020B0502040204020203" pitchFamily="34" charset="0"/>
          </a:endParaRPr>
        </a:p>
      </dgm:t>
    </dgm:pt>
    <dgm:pt modelId="{2A7B0F70-2A9C-D54B-B345-92E7BBE006B3}" type="parTrans" cxnId="{1DEDA5EE-97FF-0741-B29D-4725F9015FAA}">
      <dgm:prSet/>
      <dgm:spPr/>
      <dgm:t>
        <a:bodyPr/>
        <a:lstStyle/>
        <a:p>
          <a:endParaRPr lang="ru-RU"/>
        </a:p>
      </dgm:t>
    </dgm:pt>
    <dgm:pt modelId="{B95EFD9B-70DC-0B4B-8A2E-7500992B9512}" type="sibTrans" cxnId="{1DEDA5EE-97FF-0741-B29D-4725F9015FAA}">
      <dgm:prSet/>
      <dgm:spPr/>
      <dgm:t>
        <a:bodyPr/>
        <a:lstStyle/>
        <a:p>
          <a:endParaRPr lang="ru-RU"/>
        </a:p>
      </dgm:t>
    </dgm:pt>
    <dgm:pt modelId="{0E4B540B-B883-1A46-A4D0-2B51E10F7800}">
      <dgm:prSet phldrT="[Текст]" custT="1"/>
      <dgm:spPr/>
      <dgm:t>
        <a:bodyPr/>
        <a:lstStyle/>
        <a:p>
          <a:r>
            <a:rPr lang="ru-RU" sz="18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Основные термины и понятия</a:t>
          </a:r>
        </a:p>
      </dgm:t>
    </dgm:pt>
    <dgm:pt modelId="{490FFF43-CFE9-1642-B56C-B3FB7D6156D1}" type="parTrans" cxnId="{A9398898-9DFB-1842-856E-57FE0FD2A558}">
      <dgm:prSet/>
      <dgm:spPr/>
      <dgm:t>
        <a:bodyPr/>
        <a:lstStyle/>
        <a:p>
          <a:endParaRPr lang="ru-RU"/>
        </a:p>
      </dgm:t>
    </dgm:pt>
    <dgm:pt modelId="{277C43DA-3319-A54A-A4B3-A857B9B4D389}" type="sibTrans" cxnId="{A9398898-9DFB-1842-856E-57FE0FD2A558}">
      <dgm:prSet/>
      <dgm:spPr/>
      <dgm:t>
        <a:bodyPr/>
        <a:lstStyle/>
        <a:p>
          <a:endParaRPr lang="ru-RU"/>
        </a:p>
      </dgm:t>
    </dgm:pt>
    <dgm:pt modelId="{CCD52839-7C02-AA4B-BBE8-299A22801FDF}">
      <dgm:prSet custT="1"/>
      <dgm:spPr/>
      <dgm:t>
        <a:bodyPr/>
        <a:lstStyle/>
        <a:p>
          <a:r>
            <a:rPr lang="ru-RU" sz="17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Программа повышения квалификации преподавателей по финансовой грамотности</a:t>
          </a:r>
          <a:endParaRPr lang="ru-RU" sz="17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75A506CE-30E2-C34D-B446-C9AB602258C9}" type="parTrans" cxnId="{B0308745-5A49-5E4E-AA56-E50365DF8CAD}">
      <dgm:prSet/>
      <dgm:spPr/>
      <dgm:t>
        <a:bodyPr/>
        <a:lstStyle/>
        <a:p>
          <a:endParaRPr lang="ru-RU"/>
        </a:p>
      </dgm:t>
    </dgm:pt>
    <dgm:pt modelId="{80CFA84F-6358-D347-A767-D1E308D2D341}" type="sibTrans" cxnId="{B0308745-5A49-5E4E-AA56-E50365DF8CAD}">
      <dgm:prSet/>
      <dgm:spPr/>
      <dgm:t>
        <a:bodyPr/>
        <a:lstStyle/>
        <a:p>
          <a:endParaRPr lang="ru-RU"/>
        </a:p>
      </dgm:t>
    </dgm:pt>
    <dgm:pt modelId="{C54EBA82-15D4-B34B-AD83-0B4B8A2C4173}">
      <dgm:prSet custT="1"/>
      <dgm:spPr/>
      <dgm:t>
        <a:bodyPr/>
        <a:lstStyle/>
        <a:p>
          <a:r>
            <a:rPr lang="ru-RU" sz="17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Открытые уроки, банк методических разработок</a:t>
          </a:r>
        </a:p>
        <a:p>
          <a:r>
            <a:rPr lang="ru-RU" sz="17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Информация об Олимпиаде</a:t>
          </a:r>
          <a:endParaRPr lang="ru-RU" sz="17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17CED7F8-608A-4C44-9D1B-354E57E046BA}" type="parTrans" cxnId="{67FD1C4A-3275-0843-9936-3BD2EEC85C57}">
      <dgm:prSet/>
      <dgm:spPr/>
      <dgm:t>
        <a:bodyPr/>
        <a:lstStyle/>
        <a:p>
          <a:endParaRPr lang="ru-RU"/>
        </a:p>
      </dgm:t>
    </dgm:pt>
    <dgm:pt modelId="{094851BD-5DAA-6845-B5D2-270115620CF6}" type="sibTrans" cxnId="{67FD1C4A-3275-0843-9936-3BD2EEC85C57}">
      <dgm:prSet/>
      <dgm:spPr/>
      <dgm:t>
        <a:bodyPr/>
        <a:lstStyle/>
        <a:p>
          <a:endParaRPr lang="ru-RU"/>
        </a:p>
      </dgm:t>
    </dgm:pt>
    <dgm:pt modelId="{F66DDCA6-DC16-F84D-AB65-7C617C84C255}">
      <dgm:prSet custT="1"/>
      <dgm:spPr/>
      <dgm:t>
        <a:bodyPr/>
        <a:lstStyle/>
        <a:p>
          <a:r>
            <a:rPr lang="ru-RU" sz="17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«Высшая проба» по профилю «Финансовая грамотность»</a:t>
          </a:r>
          <a:endParaRPr lang="ru-RU" sz="17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DC8EAF02-D02A-2844-8339-BABCA74659FB}" type="parTrans" cxnId="{0B19F44F-D6FE-9C40-99DD-B852AD80D124}">
      <dgm:prSet/>
      <dgm:spPr/>
    </dgm:pt>
    <dgm:pt modelId="{D6035946-16E9-F64B-B2A7-8C459F6D5574}" type="sibTrans" cxnId="{0B19F44F-D6FE-9C40-99DD-B852AD80D124}">
      <dgm:prSet/>
      <dgm:spPr/>
    </dgm:pt>
    <dgm:pt modelId="{944EADFF-CAFC-CF4F-9472-29A6CEC11A56}">
      <dgm:prSet phldrT="[Текст]" custT="1"/>
      <dgm:spPr/>
      <dgm:t>
        <a:bodyPr/>
        <a:lstStyle/>
        <a:p>
          <a:r>
            <a:rPr lang="ru-RU" sz="1800" b="1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Монеткины</a:t>
          </a:r>
          <a:r>
            <a:rPr lang="ru-RU" sz="18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 </a:t>
          </a:r>
          <a:r>
            <a:rPr lang="mr-IN" sz="1800" b="1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…</a:t>
          </a:r>
          <a:endParaRPr lang="ru-RU" sz="1800" b="1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gm:t>
    </dgm:pt>
    <dgm:pt modelId="{959FD32A-FC32-5F42-B8CE-051BCC8F6007}" type="parTrans" cxnId="{8FA5CC8C-7826-8E46-8210-2F2A04C14199}">
      <dgm:prSet/>
      <dgm:spPr/>
    </dgm:pt>
    <dgm:pt modelId="{75B4C46E-9BA6-0F41-BE60-5601CB3E1B10}" type="sibTrans" cxnId="{8FA5CC8C-7826-8E46-8210-2F2A04C14199}">
      <dgm:prSet/>
      <dgm:spPr/>
    </dgm:pt>
    <dgm:pt modelId="{9AEF667D-5EFD-F04D-8862-81E32CD6EC05}" type="pres">
      <dgm:prSet presAssocID="{D82B2689-15B5-5248-83B4-8B220721643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79C527-AB98-5647-80B7-9C4B81885083}" type="pres">
      <dgm:prSet presAssocID="{A98C5E2C-D115-1849-A1CE-F8EDD0CDB0FD}" presName="linNode" presStyleCnt="0"/>
      <dgm:spPr/>
      <dgm:t>
        <a:bodyPr/>
        <a:lstStyle/>
        <a:p>
          <a:endParaRPr lang="ru-RU"/>
        </a:p>
      </dgm:t>
    </dgm:pt>
    <dgm:pt modelId="{7354BA75-4863-5541-A5F3-628232F0F404}" type="pres">
      <dgm:prSet presAssocID="{A98C5E2C-D115-1849-A1CE-F8EDD0CDB0FD}" presName="parentText" presStyleLbl="node1" presStyleIdx="0" presStyleCnt="5" custScaleY="756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83E04-49D7-C84A-A15E-9B6AAB1521A4}" type="pres">
      <dgm:prSet presAssocID="{A98C5E2C-D115-1849-A1CE-F8EDD0CDB0FD}" presName="descendantText" presStyleLbl="alignAccFollowNode1" presStyleIdx="0" presStyleCnt="5" custScaleY="81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9B71D-4BF5-D544-8D3B-1D2921F94533}" type="pres">
      <dgm:prSet presAssocID="{23C56EBB-5C50-924E-A2DC-798ECF8C2064}" presName="sp" presStyleCnt="0"/>
      <dgm:spPr/>
      <dgm:t>
        <a:bodyPr/>
        <a:lstStyle/>
        <a:p>
          <a:endParaRPr lang="ru-RU"/>
        </a:p>
      </dgm:t>
    </dgm:pt>
    <dgm:pt modelId="{ECC29447-D3C8-3C48-8510-CDE19E296345}" type="pres">
      <dgm:prSet presAssocID="{866E16E9-9C4D-6244-A880-FEE2C55C08FB}" presName="linNode" presStyleCnt="0"/>
      <dgm:spPr/>
      <dgm:t>
        <a:bodyPr/>
        <a:lstStyle/>
        <a:p>
          <a:endParaRPr lang="ru-RU"/>
        </a:p>
      </dgm:t>
    </dgm:pt>
    <dgm:pt modelId="{EFD58842-05EC-3247-9004-37C5464254C9}" type="pres">
      <dgm:prSet presAssocID="{866E16E9-9C4D-6244-A880-FEE2C55C08FB}" presName="parentText" presStyleLbl="node1" presStyleIdx="1" presStyleCnt="5" custScaleY="818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0A37F-2788-B847-BBDB-6A0146D337D8}" type="pres">
      <dgm:prSet presAssocID="{866E16E9-9C4D-6244-A880-FEE2C55C08FB}" presName="descendantText" presStyleLbl="alignAccFollowNode1" presStyleIdx="1" presStyleCnt="5" custScaleY="88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5EF48-8A05-2C49-9E43-059E5A9EE314}" type="pres">
      <dgm:prSet presAssocID="{2E2AF6FC-2F27-0447-AB3A-055716623328}" presName="sp" presStyleCnt="0"/>
      <dgm:spPr/>
      <dgm:t>
        <a:bodyPr/>
        <a:lstStyle/>
        <a:p>
          <a:endParaRPr lang="ru-RU"/>
        </a:p>
      </dgm:t>
    </dgm:pt>
    <dgm:pt modelId="{D2C769E0-1C52-1143-8724-CAD75B34AEF4}" type="pres">
      <dgm:prSet presAssocID="{7BCA1863-D614-0E49-81C5-B740DDE1E9A2}" presName="linNode" presStyleCnt="0"/>
      <dgm:spPr/>
      <dgm:t>
        <a:bodyPr/>
        <a:lstStyle/>
        <a:p>
          <a:endParaRPr lang="ru-RU"/>
        </a:p>
      </dgm:t>
    </dgm:pt>
    <dgm:pt modelId="{3FA42892-F00F-AC4C-94F4-5737EC2F7222}" type="pres">
      <dgm:prSet presAssocID="{7BCA1863-D614-0E49-81C5-B740DDE1E9A2}" presName="parentText" presStyleLbl="node1" presStyleIdx="2" presStyleCnt="5" custScaleY="1146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A7B01-FFCD-7F44-97D6-F0D99AA50901}" type="pres">
      <dgm:prSet presAssocID="{7BCA1863-D614-0E49-81C5-B740DDE1E9A2}" presName="descendantText" presStyleLbl="alignAccFollowNode1" presStyleIdx="2" presStyleCnt="5" custScaleY="166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993525-B462-894D-A347-412E4F7592DC}" type="pres">
      <dgm:prSet presAssocID="{B95EFD9B-70DC-0B4B-8A2E-7500992B9512}" presName="sp" presStyleCnt="0"/>
      <dgm:spPr/>
      <dgm:t>
        <a:bodyPr/>
        <a:lstStyle/>
        <a:p>
          <a:endParaRPr lang="ru-RU"/>
        </a:p>
      </dgm:t>
    </dgm:pt>
    <dgm:pt modelId="{4178A7BE-2875-3642-BD96-4A80AB674183}" type="pres">
      <dgm:prSet presAssocID="{483AA4E2-3AC1-6A43-9D2B-2BA1A88A144B}" presName="linNode" presStyleCnt="0"/>
      <dgm:spPr/>
      <dgm:t>
        <a:bodyPr/>
        <a:lstStyle/>
        <a:p>
          <a:endParaRPr lang="ru-RU"/>
        </a:p>
      </dgm:t>
    </dgm:pt>
    <dgm:pt modelId="{A4AF76AB-1E0A-A946-AA7D-F3B6D258A2DB}" type="pres">
      <dgm:prSet presAssocID="{483AA4E2-3AC1-6A43-9D2B-2BA1A88A144B}" presName="parentText" presStyleLbl="node1" presStyleIdx="3" presStyleCnt="5" custScaleY="82698" custLinFactNeighborX="180" custLinFactNeighborY="-45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06CD3-2A9D-8F4A-8D66-A9761D66204D}" type="pres">
      <dgm:prSet presAssocID="{483AA4E2-3AC1-6A43-9D2B-2BA1A88A144B}" presName="descendantText" presStyleLbl="alignAccFollowNode1" presStyleIdx="3" presStyleCnt="5" custScaleY="95668" custLinFactNeighborX="0" custLinFactNeighborY="-2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F06CE-82C9-BE41-BFBA-7AF7E746F955}" type="pres">
      <dgm:prSet presAssocID="{AFE2EC6B-502E-894F-85C7-E6D34493A031}" presName="sp" presStyleCnt="0"/>
      <dgm:spPr/>
      <dgm:t>
        <a:bodyPr/>
        <a:lstStyle/>
        <a:p>
          <a:endParaRPr lang="ru-RU"/>
        </a:p>
      </dgm:t>
    </dgm:pt>
    <dgm:pt modelId="{5A9F2BB3-17BC-534B-B94D-EAB3A63073D0}" type="pres">
      <dgm:prSet presAssocID="{BAB8FF3E-7C9C-4944-83E9-2DC7ABDDC853}" presName="linNode" presStyleCnt="0"/>
      <dgm:spPr/>
      <dgm:t>
        <a:bodyPr/>
        <a:lstStyle/>
        <a:p>
          <a:endParaRPr lang="ru-RU"/>
        </a:p>
      </dgm:t>
    </dgm:pt>
    <dgm:pt modelId="{499D3395-0CF5-8242-9748-23A3A5556AAE}" type="pres">
      <dgm:prSet presAssocID="{BAB8FF3E-7C9C-4944-83E9-2DC7ABDDC853}" presName="parentText" presStyleLbl="node1" presStyleIdx="4" presStyleCnt="5" custScaleY="793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EF14F-035A-7541-A278-B4190DF4A033}" type="pres">
      <dgm:prSet presAssocID="{BAB8FF3E-7C9C-4944-83E9-2DC7ABDDC853}" presName="descendantText" presStyleLbl="alignAccFollowNode1" presStyleIdx="4" presStyleCnt="5" custScaleY="92241" custLinFactNeighborX="0" custLinFactNeighborY="-1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37C097-E565-E446-AB8D-E70F75C1C26D}" srcId="{BAB8FF3E-7C9C-4944-83E9-2DC7ABDDC853}" destId="{CA6EDE56-F958-0E41-B430-C38345F75390}" srcOrd="0" destOrd="0" parTransId="{B8FF8891-7C9F-8E4A-81A8-20C0FD09ACA3}" sibTransId="{BA78E0B1-1A02-2541-B49B-7BB6E6BC5014}"/>
    <dgm:cxn modelId="{EBF26CFE-461C-514D-879C-CCACFB718032}" type="presOf" srcId="{C54EBA82-15D4-B34B-AD83-0B4B8A2C4173}" destId="{FCEA7B01-FFCD-7F44-97D6-F0D99AA50901}" srcOrd="0" destOrd="2" presId="urn:microsoft.com/office/officeart/2005/8/layout/vList5"/>
    <dgm:cxn modelId="{91666177-20B6-F74D-9F10-B391A5EFED66}" type="presOf" srcId="{9A0F30A5-CDA1-2945-939C-6AA08EC07830}" destId="{24A83E04-49D7-C84A-A15E-9B6AAB1521A4}" srcOrd="0" destOrd="1" presId="urn:microsoft.com/office/officeart/2005/8/layout/vList5"/>
    <dgm:cxn modelId="{555C376E-3BBA-1F48-9906-6E67C99D0D5D}" srcId="{7BCA1863-D614-0E49-81C5-B740DDE1E9A2}" destId="{698200D9-0AC4-F841-B66C-D37D792D7D94}" srcOrd="0" destOrd="0" parTransId="{9AC3EB65-288A-9D4D-ADB9-E2BD79669F47}" sibTransId="{3D85A4B4-91E1-BB4D-93E6-DF9738461659}"/>
    <dgm:cxn modelId="{9807F944-5BE1-0141-964C-626CE2632CDE}" srcId="{D82B2689-15B5-5248-83B4-8B2207216434}" destId="{A98C5E2C-D115-1849-A1CE-F8EDD0CDB0FD}" srcOrd="0" destOrd="0" parTransId="{2699CFE2-3BDE-2547-AEFC-2FDE435BA86D}" sibTransId="{23C56EBB-5C50-924E-A2DC-798ECF8C2064}"/>
    <dgm:cxn modelId="{84B906D4-6536-4D4C-A122-8E7999C85EBE}" srcId="{D82B2689-15B5-5248-83B4-8B2207216434}" destId="{866E16E9-9C4D-6244-A880-FEE2C55C08FB}" srcOrd="1" destOrd="0" parTransId="{E23DFEFC-A197-A642-92C2-F9E14AB568F4}" sibTransId="{2E2AF6FC-2F27-0447-AB3A-055716623328}"/>
    <dgm:cxn modelId="{7F0FA851-11DD-894F-AFF2-266D6E7507C1}" type="presOf" srcId="{FB23D651-497A-5E4E-970E-B01DB744DE32}" destId="{DEA06CD3-2A9D-8F4A-8D66-A9761D66204D}" srcOrd="0" destOrd="0" presId="urn:microsoft.com/office/officeart/2005/8/layout/vList5"/>
    <dgm:cxn modelId="{06F85565-6B13-2440-ABE0-DEE784D5A533}" srcId="{483AA4E2-3AC1-6A43-9D2B-2BA1A88A144B}" destId="{E10378E5-6DA5-C04A-B4A2-21445C88628C}" srcOrd="1" destOrd="0" parTransId="{E6C96B97-DCC3-9943-8775-0C40ACCF0ABC}" sibTransId="{FFDC2BA5-9961-E94E-B063-E83F29FA14A4}"/>
    <dgm:cxn modelId="{0F2C01B7-7374-8643-92C5-7307DE082A6E}" srcId="{A98C5E2C-D115-1849-A1CE-F8EDD0CDB0FD}" destId="{9A0F30A5-CDA1-2945-939C-6AA08EC07830}" srcOrd="1" destOrd="0" parTransId="{CE189301-5913-D747-A247-2755C7C057BA}" sibTransId="{399518B6-AFF7-424B-A7A1-CF68068A2807}"/>
    <dgm:cxn modelId="{8FA5CC8C-7826-8E46-8210-2F2A04C14199}" srcId="{BAB8FF3E-7C9C-4944-83E9-2DC7ABDDC853}" destId="{944EADFF-CAFC-CF4F-9472-29A6CEC11A56}" srcOrd="2" destOrd="0" parTransId="{959FD32A-FC32-5F42-B8CE-051BCC8F6007}" sibTransId="{75B4C46E-9BA6-0F41-BE60-5601CB3E1B10}"/>
    <dgm:cxn modelId="{CBD7706F-C5E8-D44B-AB52-154505CB908C}" srcId="{D82B2689-15B5-5248-83B4-8B2207216434}" destId="{483AA4E2-3AC1-6A43-9D2B-2BA1A88A144B}" srcOrd="3" destOrd="0" parTransId="{0E18F1FB-FBBA-9B4E-BC44-B7E6456AA347}" sibTransId="{AFE2EC6B-502E-894F-85C7-E6D34493A031}"/>
    <dgm:cxn modelId="{29D6FE8E-61EB-8944-859A-EC5B7B8D41FB}" srcId="{D82B2689-15B5-5248-83B4-8B2207216434}" destId="{BAB8FF3E-7C9C-4944-83E9-2DC7ABDDC853}" srcOrd="4" destOrd="0" parTransId="{F769E25A-B333-694D-9388-3B4E4539E771}" sibTransId="{E19E1845-FFF3-BA46-8E25-72DCDAC58629}"/>
    <dgm:cxn modelId="{15E83252-6A54-F642-9A81-0E0F93ED9A91}" type="presOf" srcId="{F7445277-9AC9-9641-A007-4EF9F91B2EC3}" destId="{7B40A37F-2788-B847-BBDB-6A0146D337D8}" srcOrd="0" destOrd="0" presId="urn:microsoft.com/office/officeart/2005/8/layout/vList5"/>
    <dgm:cxn modelId="{7ED19946-D51D-8043-86EA-B4AC876FFE11}" srcId="{483AA4E2-3AC1-6A43-9D2B-2BA1A88A144B}" destId="{B9114562-6EE2-9E48-B704-4D472FED5F2E}" srcOrd="2" destOrd="0" parTransId="{F53AF96A-7A1F-214A-BDA9-34725D4CA42F}" sibTransId="{AE9B7C4D-7253-1443-BDDE-6BB8A03BB12E}"/>
    <dgm:cxn modelId="{61F41744-A885-854B-B2FB-125C6744A28D}" type="presOf" srcId="{866E16E9-9C4D-6244-A880-FEE2C55C08FB}" destId="{EFD58842-05EC-3247-9004-37C5464254C9}" srcOrd="0" destOrd="0" presId="urn:microsoft.com/office/officeart/2005/8/layout/vList5"/>
    <dgm:cxn modelId="{CEFF54F9-1D52-D348-9CD8-17B001D34A43}" srcId="{483AA4E2-3AC1-6A43-9D2B-2BA1A88A144B}" destId="{FB23D651-497A-5E4E-970E-B01DB744DE32}" srcOrd="0" destOrd="0" parTransId="{3DC65D2D-7B8B-B142-86F7-FE2D2E974403}" sibTransId="{134B95E6-0A51-6E42-B5B6-63062E1255BA}"/>
    <dgm:cxn modelId="{A473A4A5-D0A0-B84E-B949-8F4EC0AAD347}" type="presOf" srcId="{7BCA1863-D614-0E49-81C5-B740DDE1E9A2}" destId="{3FA42892-F00F-AC4C-94F4-5737EC2F7222}" srcOrd="0" destOrd="0" presId="urn:microsoft.com/office/officeart/2005/8/layout/vList5"/>
    <dgm:cxn modelId="{B0308745-5A49-5E4E-AA56-E50365DF8CAD}" srcId="{7BCA1863-D614-0E49-81C5-B740DDE1E9A2}" destId="{CCD52839-7C02-AA4B-BBE8-299A22801FDF}" srcOrd="1" destOrd="0" parTransId="{75A506CE-30E2-C34D-B446-C9AB602258C9}" sibTransId="{80CFA84F-6358-D347-A767-D1E308D2D341}"/>
    <dgm:cxn modelId="{33F6E772-BA9C-B64F-9105-20CDD548CDEF}" type="presOf" srcId="{483AA4E2-3AC1-6A43-9D2B-2BA1A88A144B}" destId="{A4AF76AB-1E0A-A946-AA7D-F3B6D258A2DB}" srcOrd="0" destOrd="0" presId="urn:microsoft.com/office/officeart/2005/8/layout/vList5"/>
    <dgm:cxn modelId="{D82FF4AA-E7E6-7E45-B241-983A4A13DE25}" type="presOf" srcId="{944EADFF-CAFC-CF4F-9472-29A6CEC11A56}" destId="{888EF14F-035A-7541-A278-B4190DF4A033}" srcOrd="0" destOrd="2" presId="urn:microsoft.com/office/officeart/2005/8/layout/vList5"/>
    <dgm:cxn modelId="{58438560-F17F-DB4E-A377-01CE828F9A83}" type="presOf" srcId="{E10378E5-6DA5-C04A-B4A2-21445C88628C}" destId="{DEA06CD3-2A9D-8F4A-8D66-A9761D66204D}" srcOrd="0" destOrd="1" presId="urn:microsoft.com/office/officeart/2005/8/layout/vList5"/>
    <dgm:cxn modelId="{D81CC416-DC0D-BB4D-8465-4F7F229F132B}" srcId="{A98C5E2C-D115-1849-A1CE-F8EDD0CDB0FD}" destId="{24DF0217-7EF4-FE49-9C43-BC4AD9517DD2}" srcOrd="0" destOrd="0" parTransId="{233D84AA-7FB7-E94B-9D4E-D9C5677D1026}" sibTransId="{8F5FE66E-BD6C-D246-883B-1B67536384C9}"/>
    <dgm:cxn modelId="{2972744E-C111-624B-824E-6EADA9393B1E}" type="presOf" srcId="{CCD52839-7C02-AA4B-BBE8-299A22801FDF}" destId="{FCEA7B01-FFCD-7F44-97D6-F0D99AA50901}" srcOrd="0" destOrd="1" presId="urn:microsoft.com/office/officeart/2005/8/layout/vList5"/>
    <dgm:cxn modelId="{8C37BE88-E4D5-0C40-B813-B7D76AA69AAA}" srcId="{866E16E9-9C4D-6244-A880-FEE2C55C08FB}" destId="{F7445277-9AC9-9641-A007-4EF9F91B2EC3}" srcOrd="0" destOrd="0" parTransId="{BB07C28D-11D0-E249-8B5F-0FED6C302DBF}" sibTransId="{10CAEE2F-128F-FA42-9588-35272D8F41E8}"/>
    <dgm:cxn modelId="{C524560B-8201-A646-BBC4-6A43A5B9C406}" type="presOf" srcId="{0E4B540B-B883-1A46-A4D0-2B51E10F7800}" destId="{7B40A37F-2788-B847-BBDB-6A0146D337D8}" srcOrd="0" destOrd="2" presId="urn:microsoft.com/office/officeart/2005/8/layout/vList5"/>
    <dgm:cxn modelId="{6818DDD0-A635-B44E-ADB7-C8EB78158FDD}" type="presOf" srcId="{698200D9-0AC4-F841-B66C-D37D792D7D94}" destId="{FCEA7B01-FFCD-7F44-97D6-F0D99AA50901}" srcOrd="0" destOrd="0" presId="urn:microsoft.com/office/officeart/2005/8/layout/vList5"/>
    <dgm:cxn modelId="{D59A350A-D90F-1F47-84C3-5ED2D5858863}" srcId="{866E16E9-9C4D-6244-A880-FEE2C55C08FB}" destId="{32A69A5F-52F1-984A-A693-56D1BBD41751}" srcOrd="1" destOrd="0" parTransId="{8ED917FC-0814-2C45-9A43-D667E9069825}" sibTransId="{67B28BAA-ECDE-3240-814E-22C08B807BE5}"/>
    <dgm:cxn modelId="{D69765A9-BD13-264B-B4AB-A30E0E93805B}" type="presOf" srcId="{B9114562-6EE2-9E48-B704-4D472FED5F2E}" destId="{DEA06CD3-2A9D-8F4A-8D66-A9761D66204D}" srcOrd="0" destOrd="2" presId="urn:microsoft.com/office/officeart/2005/8/layout/vList5"/>
    <dgm:cxn modelId="{33D4D201-875F-3244-BABC-BF5F4F60BBFD}" type="presOf" srcId="{BAB8FF3E-7C9C-4944-83E9-2DC7ABDDC853}" destId="{499D3395-0CF5-8242-9748-23A3A5556AAE}" srcOrd="0" destOrd="0" presId="urn:microsoft.com/office/officeart/2005/8/layout/vList5"/>
    <dgm:cxn modelId="{EA142211-9B58-6E4D-84A4-CA519F986F4D}" type="presOf" srcId="{32A69A5F-52F1-984A-A693-56D1BBD41751}" destId="{7B40A37F-2788-B847-BBDB-6A0146D337D8}" srcOrd="0" destOrd="1" presId="urn:microsoft.com/office/officeart/2005/8/layout/vList5"/>
    <dgm:cxn modelId="{67FD1C4A-3275-0843-9936-3BD2EEC85C57}" srcId="{7BCA1863-D614-0E49-81C5-B740DDE1E9A2}" destId="{C54EBA82-15D4-B34B-AD83-0B4B8A2C4173}" srcOrd="2" destOrd="0" parTransId="{17CED7F8-608A-4C44-9D1B-354E57E046BA}" sibTransId="{094851BD-5DAA-6845-B5D2-270115620CF6}"/>
    <dgm:cxn modelId="{A24A26EE-133A-9C45-A1C9-38D198718EAD}" srcId="{BAB8FF3E-7C9C-4944-83E9-2DC7ABDDC853}" destId="{F75DBD5F-2319-1248-8A92-A6878D2F7EBC}" srcOrd="1" destOrd="0" parTransId="{3D6B8ED7-356D-864B-81BA-C792EF892AC1}" sibTransId="{E3B3E2E2-F33A-EB4A-945E-BF030F1324F5}"/>
    <dgm:cxn modelId="{16FE0D5C-E904-7744-A19A-4383F1AA7B9B}" type="presOf" srcId="{F75DBD5F-2319-1248-8A92-A6878D2F7EBC}" destId="{888EF14F-035A-7541-A278-B4190DF4A033}" srcOrd="0" destOrd="1" presId="urn:microsoft.com/office/officeart/2005/8/layout/vList5"/>
    <dgm:cxn modelId="{0031B010-F826-374E-B1E0-446617520498}" type="presOf" srcId="{CA6EDE56-F958-0E41-B430-C38345F75390}" destId="{888EF14F-035A-7541-A278-B4190DF4A033}" srcOrd="0" destOrd="0" presId="urn:microsoft.com/office/officeart/2005/8/layout/vList5"/>
    <dgm:cxn modelId="{01AEB0DE-44CD-2848-BF18-F935FF2A5A62}" type="presOf" srcId="{F66DDCA6-DC16-F84D-AB65-7C617C84C255}" destId="{FCEA7B01-FFCD-7F44-97D6-F0D99AA50901}" srcOrd="0" destOrd="3" presId="urn:microsoft.com/office/officeart/2005/8/layout/vList5"/>
    <dgm:cxn modelId="{291EC612-B519-8443-809E-8BBCF1FBD869}" type="presOf" srcId="{24DF0217-7EF4-FE49-9C43-BC4AD9517DD2}" destId="{24A83E04-49D7-C84A-A15E-9B6AAB1521A4}" srcOrd="0" destOrd="0" presId="urn:microsoft.com/office/officeart/2005/8/layout/vList5"/>
    <dgm:cxn modelId="{0B19F44F-D6FE-9C40-99DD-B852AD80D124}" srcId="{7BCA1863-D614-0E49-81C5-B740DDE1E9A2}" destId="{F66DDCA6-DC16-F84D-AB65-7C617C84C255}" srcOrd="3" destOrd="0" parTransId="{DC8EAF02-D02A-2844-8339-BABCA74659FB}" sibTransId="{D6035946-16E9-F64B-B2A7-8C459F6D5574}"/>
    <dgm:cxn modelId="{A9398898-9DFB-1842-856E-57FE0FD2A558}" srcId="{866E16E9-9C4D-6244-A880-FEE2C55C08FB}" destId="{0E4B540B-B883-1A46-A4D0-2B51E10F7800}" srcOrd="2" destOrd="0" parTransId="{490FFF43-CFE9-1642-B56C-B3FB7D6156D1}" sibTransId="{277C43DA-3319-A54A-A4B3-A857B9B4D389}"/>
    <dgm:cxn modelId="{D014FEAA-EF8E-884A-A647-962D9BDD9E14}" type="presOf" srcId="{A98C5E2C-D115-1849-A1CE-F8EDD0CDB0FD}" destId="{7354BA75-4863-5541-A5F3-628232F0F404}" srcOrd="0" destOrd="0" presId="urn:microsoft.com/office/officeart/2005/8/layout/vList5"/>
    <dgm:cxn modelId="{F5E69BE7-5365-E54C-B3F5-A01DCBA89DB8}" type="presOf" srcId="{D82B2689-15B5-5248-83B4-8B2207216434}" destId="{9AEF667D-5EFD-F04D-8862-81E32CD6EC05}" srcOrd="0" destOrd="0" presId="urn:microsoft.com/office/officeart/2005/8/layout/vList5"/>
    <dgm:cxn modelId="{1DEDA5EE-97FF-0741-B29D-4725F9015FAA}" srcId="{D82B2689-15B5-5248-83B4-8B2207216434}" destId="{7BCA1863-D614-0E49-81C5-B740DDE1E9A2}" srcOrd="2" destOrd="0" parTransId="{2A7B0F70-2A9C-D54B-B345-92E7BBE006B3}" sibTransId="{B95EFD9B-70DC-0B4B-8A2E-7500992B9512}"/>
    <dgm:cxn modelId="{99916152-9C49-3A45-AC38-AD8458F006EA}" type="presParOf" srcId="{9AEF667D-5EFD-F04D-8862-81E32CD6EC05}" destId="{FA79C527-AB98-5647-80B7-9C4B81885083}" srcOrd="0" destOrd="0" presId="urn:microsoft.com/office/officeart/2005/8/layout/vList5"/>
    <dgm:cxn modelId="{25E827F0-CECA-4B41-BA34-A8F56F54B6AD}" type="presParOf" srcId="{FA79C527-AB98-5647-80B7-9C4B81885083}" destId="{7354BA75-4863-5541-A5F3-628232F0F404}" srcOrd="0" destOrd="0" presId="urn:microsoft.com/office/officeart/2005/8/layout/vList5"/>
    <dgm:cxn modelId="{B9250505-80F2-6F41-95A1-C5D9BDDA9015}" type="presParOf" srcId="{FA79C527-AB98-5647-80B7-9C4B81885083}" destId="{24A83E04-49D7-C84A-A15E-9B6AAB1521A4}" srcOrd="1" destOrd="0" presId="urn:microsoft.com/office/officeart/2005/8/layout/vList5"/>
    <dgm:cxn modelId="{4C4A671E-1095-B74E-9C97-6DE09869DF52}" type="presParOf" srcId="{9AEF667D-5EFD-F04D-8862-81E32CD6EC05}" destId="{6D79B71D-4BF5-D544-8D3B-1D2921F94533}" srcOrd="1" destOrd="0" presId="urn:microsoft.com/office/officeart/2005/8/layout/vList5"/>
    <dgm:cxn modelId="{E12E1C64-2F0C-A54B-B73B-9F0AD722BD9D}" type="presParOf" srcId="{9AEF667D-5EFD-F04D-8862-81E32CD6EC05}" destId="{ECC29447-D3C8-3C48-8510-CDE19E296345}" srcOrd="2" destOrd="0" presId="urn:microsoft.com/office/officeart/2005/8/layout/vList5"/>
    <dgm:cxn modelId="{DCC5A955-2705-0446-B59F-153F9AF374B3}" type="presParOf" srcId="{ECC29447-D3C8-3C48-8510-CDE19E296345}" destId="{EFD58842-05EC-3247-9004-37C5464254C9}" srcOrd="0" destOrd="0" presId="urn:microsoft.com/office/officeart/2005/8/layout/vList5"/>
    <dgm:cxn modelId="{32A1A806-A247-A54F-8949-21B72F9CF7EE}" type="presParOf" srcId="{ECC29447-D3C8-3C48-8510-CDE19E296345}" destId="{7B40A37F-2788-B847-BBDB-6A0146D337D8}" srcOrd="1" destOrd="0" presId="urn:microsoft.com/office/officeart/2005/8/layout/vList5"/>
    <dgm:cxn modelId="{2161E298-35B8-234B-96E3-2DB2A489B9F7}" type="presParOf" srcId="{9AEF667D-5EFD-F04D-8862-81E32CD6EC05}" destId="{C215EF48-8A05-2C49-9E43-059E5A9EE314}" srcOrd="3" destOrd="0" presId="urn:microsoft.com/office/officeart/2005/8/layout/vList5"/>
    <dgm:cxn modelId="{C2549215-0924-994A-BA27-76C6264D4B94}" type="presParOf" srcId="{9AEF667D-5EFD-F04D-8862-81E32CD6EC05}" destId="{D2C769E0-1C52-1143-8724-CAD75B34AEF4}" srcOrd="4" destOrd="0" presId="urn:microsoft.com/office/officeart/2005/8/layout/vList5"/>
    <dgm:cxn modelId="{0240FDBC-4EC5-A14F-9C02-2621AFAC13E1}" type="presParOf" srcId="{D2C769E0-1C52-1143-8724-CAD75B34AEF4}" destId="{3FA42892-F00F-AC4C-94F4-5737EC2F7222}" srcOrd="0" destOrd="0" presId="urn:microsoft.com/office/officeart/2005/8/layout/vList5"/>
    <dgm:cxn modelId="{36A9811F-0E6D-EF49-8052-5DC95EE5FD18}" type="presParOf" srcId="{D2C769E0-1C52-1143-8724-CAD75B34AEF4}" destId="{FCEA7B01-FFCD-7F44-97D6-F0D99AA50901}" srcOrd="1" destOrd="0" presId="urn:microsoft.com/office/officeart/2005/8/layout/vList5"/>
    <dgm:cxn modelId="{43217BF5-1F89-D14D-836B-E7DE0E2ACC49}" type="presParOf" srcId="{9AEF667D-5EFD-F04D-8862-81E32CD6EC05}" destId="{24993525-B462-894D-A347-412E4F7592DC}" srcOrd="5" destOrd="0" presId="urn:microsoft.com/office/officeart/2005/8/layout/vList5"/>
    <dgm:cxn modelId="{65E8437C-2D1F-0F45-8A57-E197E80C7B4C}" type="presParOf" srcId="{9AEF667D-5EFD-F04D-8862-81E32CD6EC05}" destId="{4178A7BE-2875-3642-BD96-4A80AB674183}" srcOrd="6" destOrd="0" presId="urn:microsoft.com/office/officeart/2005/8/layout/vList5"/>
    <dgm:cxn modelId="{FCC19287-5BF6-ED48-85E3-D61783EBEFC4}" type="presParOf" srcId="{4178A7BE-2875-3642-BD96-4A80AB674183}" destId="{A4AF76AB-1E0A-A946-AA7D-F3B6D258A2DB}" srcOrd="0" destOrd="0" presId="urn:microsoft.com/office/officeart/2005/8/layout/vList5"/>
    <dgm:cxn modelId="{797745BF-AFCF-AF4D-AD78-B00AA751B25B}" type="presParOf" srcId="{4178A7BE-2875-3642-BD96-4A80AB674183}" destId="{DEA06CD3-2A9D-8F4A-8D66-A9761D66204D}" srcOrd="1" destOrd="0" presId="urn:microsoft.com/office/officeart/2005/8/layout/vList5"/>
    <dgm:cxn modelId="{5DB3204F-3B30-3E4F-97FA-C36A80001FAB}" type="presParOf" srcId="{9AEF667D-5EFD-F04D-8862-81E32CD6EC05}" destId="{66BF06CE-82C9-BE41-BFBA-7AF7E746F955}" srcOrd="7" destOrd="0" presId="urn:microsoft.com/office/officeart/2005/8/layout/vList5"/>
    <dgm:cxn modelId="{0B8C74E2-FE25-2141-B9F1-0E589FD54964}" type="presParOf" srcId="{9AEF667D-5EFD-F04D-8862-81E32CD6EC05}" destId="{5A9F2BB3-17BC-534B-B94D-EAB3A63073D0}" srcOrd="8" destOrd="0" presId="urn:microsoft.com/office/officeart/2005/8/layout/vList5"/>
    <dgm:cxn modelId="{FBC4F951-30FB-4647-B2E9-CCE091EAD6BC}" type="presParOf" srcId="{5A9F2BB3-17BC-534B-B94D-EAB3A63073D0}" destId="{499D3395-0CF5-8242-9748-23A3A5556AAE}" srcOrd="0" destOrd="0" presId="urn:microsoft.com/office/officeart/2005/8/layout/vList5"/>
    <dgm:cxn modelId="{360E55FB-983E-0540-91F8-786731CC6349}" type="presParOf" srcId="{5A9F2BB3-17BC-534B-B94D-EAB3A63073D0}" destId="{888EF14F-035A-7541-A278-B4190DF4A03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CB9F83-40FF-BA46-A2E1-691AA1671A9B}" type="doc">
      <dgm:prSet loTypeId="urn:microsoft.com/office/officeart/2009/3/layout/IncreasingArrowsProcess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EEE8044-313C-F347-B181-64E7583DF485}">
      <dgm:prSet phldrT="[Текст]" custT="1"/>
      <dgm:spPr>
        <a:gradFill flip="none" rotWithShape="0">
          <a:gsLst>
            <a:gs pos="0">
              <a:srgbClr val="B97D69">
                <a:shade val="30000"/>
                <a:satMod val="115000"/>
              </a:srgbClr>
            </a:gs>
            <a:gs pos="50000">
              <a:srgbClr val="B97D69">
                <a:shade val="67500"/>
                <a:satMod val="115000"/>
              </a:srgbClr>
            </a:gs>
            <a:gs pos="100000">
              <a:srgbClr val="B97D6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 algn="ctr"/>
          <a:r>
            <a:rPr lang="ru-RU" sz="2400" b="1" i="1" dirty="0" smtClean="0"/>
            <a:t> </a:t>
          </a:r>
          <a:r>
            <a:rPr lang="ru-RU" sz="2800" b="1" i="1" dirty="0" smtClean="0"/>
            <a:t>Семестровый курс</a:t>
          </a:r>
          <a:endParaRPr lang="ru-RU" sz="2800" b="1" i="1" dirty="0"/>
        </a:p>
      </dgm:t>
    </dgm:pt>
    <dgm:pt modelId="{0FC9833A-4AA5-164E-8774-03E3C4825218}" type="parTrans" cxnId="{348C7DD2-7752-734F-95D9-D698E8F6768B}">
      <dgm:prSet/>
      <dgm:spPr/>
      <dgm:t>
        <a:bodyPr/>
        <a:lstStyle/>
        <a:p>
          <a:endParaRPr lang="ru-RU"/>
        </a:p>
      </dgm:t>
    </dgm:pt>
    <dgm:pt modelId="{48AD4AE3-68FE-9245-A3DD-3ABCFC9FDB96}" type="sibTrans" cxnId="{348C7DD2-7752-734F-95D9-D698E8F6768B}">
      <dgm:prSet/>
      <dgm:spPr/>
      <dgm:t>
        <a:bodyPr/>
        <a:lstStyle/>
        <a:p>
          <a:endParaRPr lang="ru-RU"/>
        </a:p>
      </dgm:t>
    </dgm:pt>
    <dgm:pt modelId="{7ECF9D05-FC71-204F-AC3A-AF8E8454D852}">
      <dgm:prSet phldrT="[Текст]" custT="1"/>
      <dgm:spPr>
        <a:gradFill flip="none" rotWithShape="0">
          <a:gsLst>
            <a:gs pos="0">
              <a:srgbClr val="C4816B">
                <a:shade val="30000"/>
                <a:satMod val="115000"/>
              </a:srgbClr>
            </a:gs>
            <a:gs pos="50000">
              <a:srgbClr val="C4816B">
                <a:shade val="67500"/>
                <a:satMod val="115000"/>
              </a:srgbClr>
            </a:gs>
            <a:gs pos="100000">
              <a:srgbClr val="C4816B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 algn="ctr"/>
          <a:r>
            <a:rPr lang="ru-RU" sz="2800" b="1" i="1" dirty="0" smtClean="0"/>
            <a:t> Несколько</a:t>
          </a:r>
          <a:r>
            <a:rPr lang="ru-RU" sz="2800" b="1" i="1" baseline="0" dirty="0" smtClean="0"/>
            <a:t> регулярных встреч</a:t>
          </a:r>
          <a:endParaRPr lang="ru-RU" sz="2800" b="1" i="1" dirty="0"/>
        </a:p>
      </dgm:t>
    </dgm:pt>
    <dgm:pt modelId="{53BD43B1-B3D8-BD41-8ED9-54165E5B9C6D}" type="parTrans" cxnId="{0B096665-2F0E-BB4F-99BE-FF0FCEDE8217}">
      <dgm:prSet/>
      <dgm:spPr/>
      <dgm:t>
        <a:bodyPr/>
        <a:lstStyle/>
        <a:p>
          <a:endParaRPr lang="ru-RU"/>
        </a:p>
      </dgm:t>
    </dgm:pt>
    <dgm:pt modelId="{BC1143DD-5B5B-3F49-AE4B-F5999AE0A59B}" type="sibTrans" cxnId="{0B096665-2F0E-BB4F-99BE-FF0FCEDE8217}">
      <dgm:prSet/>
      <dgm:spPr/>
      <dgm:t>
        <a:bodyPr/>
        <a:lstStyle/>
        <a:p>
          <a:endParaRPr lang="ru-RU"/>
        </a:p>
      </dgm:t>
    </dgm:pt>
    <dgm:pt modelId="{C829A76E-0ECC-DB4C-B661-A84A0707D656}">
      <dgm:prSet phldrT="[Текст]" custT="1"/>
      <dgm:spPr>
        <a:gradFill flip="none" rotWithShape="0">
          <a:gsLst>
            <a:gs pos="0">
              <a:srgbClr val="D89E86">
                <a:shade val="30000"/>
                <a:satMod val="115000"/>
              </a:srgbClr>
            </a:gs>
            <a:gs pos="50000">
              <a:srgbClr val="D89E86">
                <a:shade val="67500"/>
                <a:satMod val="115000"/>
              </a:srgbClr>
            </a:gs>
            <a:gs pos="100000">
              <a:srgbClr val="D89E86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 algn="ctr"/>
          <a:r>
            <a:rPr lang="ru-RU" sz="2400" b="1" i="1" dirty="0" smtClean="0"/>
            <a:t> </a:t>
          </a:r>
          <a:r>
            <a:rPr lang="ru-RU" sz="2800" b="1" i="1" dirty="0" smtClean="0"/>
            <a:t>Разовая беседа или    практикум</a:t>
          </a:r>
          <a:endParaRPr lang="ru-RU" sz="2800" b="1" i="1" dirty="0"/>
        </a:p>
      </dgm:t>
    </dgm:pt>
    <dgm:pt modelId="{09B0C870-E1BC-6945-810E-5C8DBECBD02D}" type="parTrans" cxnId="{92738208-F31E-424C-8DE3-363A51EF93D2}">
      <dgm:prSet/>
      <dgm:spPr/>
      <dgm:t>
        <a:bodyPr/>
        <a:lstStyle/>
        <a:p>
          <a:endParaRPr lang="ru-RU"/>
        </a:p>
      </dgm:t>
    </dgm:pt>
    <dgm:pt modelId="{76BBEC18-FE30-414A-967E-9FFFBA7CA691}" type="sibTrans" cxnId="{92738208-F31E-424C-8DE3-363A51EF93D2}">
      <dgm:prSet/>
      <dgm:spPr/>
      <dgm:t>
        <a:bodyPr/>
        <a:lstStyle/>
        <a:p>
          <a:endParaRPr lang="ru-RU"/>
        </a:p>
      </dgm:t>
    </dgm:pt>
    <dgm:pt modelId="{6B87205A-8FBA-C240-85E3-9186C247F35B}" type="pres">
      <dgm:prSet presAssocID="{49CB9F83-40FF-BA46-A2E1-691AA1671A9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5742798-5160-1349-8716-2119E9A7E239}" type="pres">
      <dgm:prSet presAssocID="{4EEE8044-313C-F347-B181-64E7583DF485}" presName="parentText1" presStyleLbl="node1" presStyleIdx="0" presStyleCnt="3" custScaleX="97127" custScaleY="171003" custLinFactY="13136" custLinFactNeighborX="6344" custLinFactNeighborY="10000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2E0BB-F443-1549-88DF-A375D326BFB8}" type="pres">
      <dgm:prSet presAssocID="{7ECF9D05-FC71-204F-AC3A-AF8E8454D852}" presName="parentText2" presStyleLbl="node1" presStyleIdx="1" presStyleCnt="3" custScaleX="114122" custScaleY="186077" custLinFactNeighborX="-1073" custLinFactNeighborY="-13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C3A85-4FC2-9947-8FD8-962DE79D54C9}" type="pres">
      <dgm:prSet presAssocID="{C829A76E-0ECC-DB4C-B661-A84A0707D656}" presName="parentText3" presStyleLbl="node1" presStyleIdx="2" presStyleCnt="3" custScaleX="142149" custScaleY="170959" custLinFactY="-13180" custLinFactNeighborX="-9622" custLinFactNeighborY="-10000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738208-F31E-424C-8DE3-363A51EF93D2}" srcId="{49CB9F83-40FF-BA46-A2E1-691AA1671A9B}" destId="{C829A76E-0ECC-DB4C-B661-A84A0707D656}" srcOrd="2" destOrd="0" parTransId="{09B0C870-E1BC-6945-810E-5C8DBECBD02D}" sibTransId="{76BBEC18-FE30-414A-967E-9FFFBA7CA691}"/>
    <dgm:cxn modelId="{E9954DB9-7CB6-A642-850D-0BB269AB4751}" type="presOf" srcId="{4EEE8044-313C-F347-B181-64E7583DF485}" destId="{85742798-5160-1349-8716-2119E9A7E239}" srcOrd="0" destOrd="0" presId="urn:microsoft.com/office/officeart/2009/3/layout/IncreasingArrowsProcess"/>
    <dgm:cxn modelId="{57BD62C4-5EC1-D24A-B133-995402985C18}" type="presOf" srcId="{C829A76E-0ECC-DB4C-B661-A84A0707D656}" destId="{D48C3A85-4FC2-9947-8FD8-962DE79D54C9}" srcOrd="0" destOrd="0" presId="urn:microsoft.com/office/officeart/2009/3/layout/IncreasingArrowsProcess"/>
    <dgm:cxn modelId="{1436D717-7290-0647-BB82-691B7F91309A}" type="presOf" srcId="{7ECF9D05-FC71-204F-AC3A-AF8E8454D852}" destId="{9652E0BB-F443-1549-88DF-A375D326BFB8}" srcOrd="0" destOrd="0" presId="urn:microsoft.com/office/officeart/2009/3/layout/IncreasingArrowsProcess"/>
    <dgm:cxn modelId="{7F9BC1D2-658F-7C4A-9A8F-C3D7569E8414}" type="presOf" srcId="{49CB9F83-40FF-BA46-A2E1-691AA1671A9B}" destId="{6B87205A-8FBA-C240-85E3-9186C247F35B}" srcOrd="0" destOrd="0" presId="urn:microsoft.com/office/officeart/2009/3/layout/IncreasingArrowsProcess"/>
    <dgm:cxn modelId="{348C7DD2-7752-734F-95D9-D698E8F6768B}" srcId="{49CB9F83-40FF-BA46-A2E1-691AA1671A9B}" destId="{4EEE8044-313C-F347-B181-64E7583DF485}" srcOrd="0" destOrd="0" parTransId="{0FC9833A-4AA5-164E-8774-03E3C4825218}" sibTransId="{48AD4AE3-68FE-9245-A3DD-3ABCFC9FDB96}"/>
    <dgm:cxn modelId="{0B096665-2F0E-BB4F-99BE-FF0FCEDE8217}" srcId="{49CB9F83-40FF-BA46-A2E1-691AA1671A9B}" destId="{7ECF9D05-FC71-204F-AC3A-AF8E8454D852}" srcOrd="1" destOrd="0" parTransId="{53BD43B1-B3D8-BD41-8ED9-54165E5B9C6D}" sibTransId="{BC1143DD-5B5B-3F49-AE4B-F5999AE0A59B}"/>
    <dgm:cxn modelId="{8500CD4B-EBF3-6646-A906-190A22C21EDD}" type="presParOf" srcId="{6B87205A-8FBA-C240-85E3-9186C247F35B}" destId="{85742798-5160-1349-8716-2119E9A7E239}" srcOrd="0" destOrd="0" presId="urn:microsoft.com/office/officeart/2009/3/layout/IncreasingArrowsProcess"/>
    <dgm:cxn modelId="{DF770F6C-015B-434A-80C6-51CCC8150AE8}" type="presParOf" srcId="{6B87205A-8FBA-C240-85E3-9186C247F35B}" destId="{9652E0BB-F443-1549-88DF-A375D326BFB8}" srcOrd="1" destOrd="0" presId="urn:microsoft.com/office/officeart/2009/3/layout/IncreasingArrowsProcess"/>
    <dgm:cxn modelId="{0F5678C0-28E5-FB4C-914E-D3A016094893}" type="presParOf" srcId="{6B87205A-8FBA-C240-85E3-9186C247F35B}" destId="{D48C3A85-4FC2-9947-8FD8-962DE79D54C9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304D43-9274-524C-89D6-1805E1C5E703}" type="doc">
      <dgm:prSet loTypeId="urn:microsoft.com/office/officeart/2005/8/layout/radial3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A153BC-DD94-9243-A1B0-81ACF9BFEDF0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2">
                  <a:lumMod val="50000"/>
                </a:schemeClr>
              </a:solidFill>
            </a:rPr>
            <a:t>Обучение</a:t>
          </a:r>
          <a:r>
            <a:rPr lang="ru-RU" b="1" i="1" baseline="0" dirty="0" smtClean="0">
              <a:solidFill>
                <a:schemeClr val="accent2">
                  <a:lumMod val="50000"/>
                </a:schemeClr>
              </a:solidFill>
            </a:rPr>
            <a:t> основам финансовой грамотности</a:t>
          </a:r>
          <a:endParaRPr lang="ru-RU" b="1" i="1" dirty="0">
            <a:solidFill>
              <a:schemeClr val="accent2">
                <a:lumMod val="50000"/>
              </a:schemeClr>
            </a:solidFill>
          </a:endParaRPr>
        </a:p>
      </dgm:t>
    </dgm:pt>
    <dgm:pt modelId="{7C563649-34A8-8441-BFBB-3FDC50E307B4}" type="parTrans" cxnId="{9EF6477E-69FA-794A-81DF-AACA4A33681E}">
      <dgm:prSet/>
      <dgm:spPr/>
      <dgm:t>
        <a:bodyPr/>
        <a:lstStyle/>
        <a:p>
          <a:endParaRPr lang="ru-RU"/>
        </a:p>
      </dgm:t>
    </dgm:pt>
    <dgm:pt modelId="{ACC4194C-D406-2346-B830-AA643EF2084D}" type="sibTrans" cxnId="{9EF6477E-69FA-794A-81DF-AACA4A33681E}">
      <dgm:prSet/>
      <dgm:spPr/>
      <dgm:t>
        <a:bodyPr/>
        <a:lstStyle/>
        <a:p>
          <a:endParaRPr lang="ru-RU"/>
        </a:p>
      </dgm:t>
    </dgm:pt>
    <dgm:pt modelId="{CC61C074-913C-BB4C-A680-7CAC87A2980C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Личный бюджет: доходы и расходы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BC66DD4A-1F65-444B-80D0-403188542863}" type="parTrans" cxnId="{59998FDC-FC8E-6746-991C-6EBDEA4C8974}">
      <dgm:prSet/>
      <dgm:spPr/>
      <dgm:t>
        <a:bodyPr/>
        <a:lstStyle/>
        <a:p>
          <a:endParaRPr lang="ru-RU"/>
        </a:p>
      </dgm:t>
    </dgm:pt>
    <dgm:pt modelId="{1C068541-8263-3742-977A-9255B3612917}" type="sibTrans" cxnId="{59998FDC-FC8E-6746-991C-6EBDEA4C8974}">
      <dgm:prSet/>
      <dgm:spPr/>
      <dgm:t>
        <a:bodyPr/>
        <a:lstStyle/>
        <a:p>
          <a:endParaRPr lang="ru-RU"/>
        </a:p>
      </dgm:t>
    </dgm:pt>
    <dgm:pt modelId="{C6CA8085-D22D-5A43-A0A6-51611AF2645A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Управление личными финансами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C7F956DB-1C6F-B24F-83D4-FF6041FD4925}" type="parTrans" cxnId="{B8A33E0E-267D-DC4C-907F-083E302080F2}">
      <dgm:prSet/>
      <dgm:spPr/>
      <dgm:t>
        <a:bodyPr/>
        <a:lstStyle/>
        <a:p>
          <a:endParaRPr lang="ru-RU"/>
        </a:p>
      </dgm:t>
    </dgm:pt>
    <dgm:pt modelId="{EBA368AD-0D98-634F-8983-7C613EDE68AD}" type="sibTrans" cxnId="{B8A33E0E-267D-DC4C-907F-083E302080F2}">
      <dgm:prSet/>
      <dgm:spPr/>
      <dgm:t>
        <a:bodyPr/>
        <a:lstStyle/>
        <a:p>
          <a:endParaRPr lang="ru-RU"/>
        </a:p>
      </dgm:t>
    </dgm:pt>
    <dgm:pt modelId="{0B123478-1CAA-EC48-9377-EB799D1A4036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Сбережения и банки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5442D66B-49FD-1A40-BC1F-A1D070D0D988}" type="parTrans" cxnId="{8361C6EA-C84A-5848-9AA7-7581BE73FA34}">
      <dgm:prSet/>
      <dgm:spPr/>
      <dgm:t>
        <a:bodyPr/>
        <a:lstStyle/>
        <a:p>
          <a:endParaRPr lang="ru-RU"/>
        </a:p>
      </dgm:t>
    </dgm:pt>
    <dgm:pt modelId="{1ECA4AF6-4AD9-174C-B5DF-C54957EEA9D6}" type="sibTrans" cxnId="{8361C6EA-C84A-5848-9AA7-7581BE73FA34}">
      <dgm:prSet/>
      <dgm:spPr/>
      <dgm:t>
        <a:bodyPr/>
        <a:lstStyle/>
        <a:p>
          <a:endParaRPr lang="ru-RU"/>
        </a:p>
      </dgm:t>
    </dgm:pt>
    <dgm:pt modelId="{46479347-05CA-D24B-A35F-2BAEE45301B0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Кредиты и займы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9B9DFC64-FBB1-914A-BE32-FBE93EB041D2}" type="parTrans" cxnId="{2A4A57AA-A53F-A74F-9A28-5BB15A04FFDB}">
      <dgm:prSet/>
      <dgm:spPr/>
      <dgm:t>
        <a:bodyPr/>
        <a:lstStyle/>
        <a:p>
          <a:endParaRPr lang="ru-RU"/>
        </a:p>
      </dgm:t>
    </dgm:pt>
    <dgm:pt modelId="{7CCEB340-2465-8A47-BC9C-0A0985691231}" type="sibTrans" cxnId="{2A4A57AA-A53F-A74F-9A28-5BB15A04FFDB}">
      <dgm:prSet/>
      <dgm:spPr/>
      <dgm:t>
        <a:bodyPr/>
        <a:lstStyle/>
        <a:p>
          <a:endParaRPr lang="ru-RU"/>
        </a:p>
      </dgm:t>
    </dgm:pt>
    <dgm:pt modelId="{DB63A8F3-62CF-424C-A102-3D7AC25E92AD}" type="pres">
      <dgm:prSet presAssocID="{ED304D43-9274-524C-89D6-1805E1C5E70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20CF43-B935-2D4E-946F-C1CDC8F67351}" type="pres">
      <dgm:prSet presAssocID="{ED304D43-9274-524C-89D6-1805E1C5E703}" presName="radial" presStyleCnt="0">
        <dgm:presLayoutVars>
          <dgm:animLvl val="ctr"/>
        </dgm:presLayoutVars>
      </dgm:prSet>
      <dgm:spPr/>
    </dgm:pt>
    <dgm:pt modelId="{A177112F-54B3-A347-9374-777AF1BC8D2F}" type="pres">
      <dgm:prSet presAssocID="{C6A153BC-DD94-9243-A1B0-81ACF9BFEDF0}" presName="centerShape" presStyleLbl="vennNode1" presStyleIdx="0" presStyleCnt="5" custScaleX="80593" custScaleY="75552"/>
      <dgm:spPr/>
      <dgm:t>
        <a:bodyPr/>
        <a:lstStyle/>
        <a:p>
          <a:endParaRPr lang="ru-RU"/>
        </a:p>
      </dgm:t>
    </dgm:pt>
    <dgm:pt modelId="{B758D689-DEF5-024E-AE38-D643F8E11E61}" type="pres">
      <dgm:prSet presAssocID="{CC61C074-913C-BB4C-A680-7CAC87A2980C}" presName="node" presStyleLbl="vennNode1" presStyleIdx="1" presStyleCnt="5" custScaleX="152658" custScaleY="99362" custRadScaleRad="87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E2F27-C73C-174C-AA56-E439A17EAD29}" type="pres">
      <dgm:prSet presAssocID="{C6CA8085-D22D-5A43-A0A6-51611AF2645A}" presName="node" presStyleLbl="vennNode1" presStyleIdx="2" presStyleCnt="5" custScaleX="134312" custScaleY="86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1CA92-C61D-224A-BB5D-A7D9731DF4B4}" type="pres">
      <dgm:prSet presAssocID="{0B123478-1CAA-EC48-9377-EB799D1A4036}" presName="node" presStyleLbl="vennNode1" presStyleIdx="3" presStyleCnt="5" custScaleX="162474" custScaleY="94268" custRadScaleRad="87409" custRadScaleInc="-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59092-08A9-C04C-B290-FE3C4BE8D5D9}" type="pres">
      <dgm:prSet presAssocID="{46479347-05CA-D24B-A35F-2BAEE45301B0}" presName="node" presStyleLbl="vennNode1" presStyleIdx="4" presStyleCnt="5" custScaleX="132604" custScaleY="89972" custRadScaleRad="101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D7669E-F5E4-7F41-8344-6E818B251665}" type="presOf" srcId="{C6CA8085-D22D-5A43-A0A6-51611AF2645A}" destId="{2B3E2F27-C73C-174C-AA56-E439A17EAD29}" srcOrd="0" destOrd="0" presId="urn:microsoft.com/office/officeart/2005/8/layout/radial3"/>
    <dgm:cxn modelId="{9EF6477E-69FA-794A-81DF-AACA4A33681E}" srcId="{ED304D43-9274-524C-89D6-1805E1C5E703}" destId="{C6A153BC-DD94-9243-A1B0-81ACF9BFEDF0}" srcOrd="0" destOrd="0" parTransId="{7C563649-34A8-8441-BFBB-3FDC50E307B4}" sibTransId="{ACC4194C-D406-2346-B830-AA643EF2084D}"/>
    <dgm:cxn modelId="{B8A33E0E-267D-DC4C-907F-083E302080F2}" srcId="{C6A153BC-DD94-9243-A1B0-81ACF9BFEDF0}" destId="{C6CA8085-D22D-5A43-A0A6-51611AF2645A}" srcOrd="1" destOrd="0" parTransId="{C7F956DB-1C6F-B24F-83D4-FF6041FD4925}" sibTransId="{EBA368AD-0D98-634F-8983-7C613EDE68AD}"/>
    <dgm:cxn modelId="{59998FDC-FC8E-6746-991C-6EBDEA4C8974}" srcId="{C6A153BC-DD94-9243-A1B0-81ACF9BFEDF0}" destId="{CC61C074-913C-BB4C-A680-7CAC87A2980C}" srcOrd="0" destOrd="0" parTransId="{BC66DD4A-1F65-444B-80D0-403188542863}" sibTransId="{1C068541-8263-3742-977A-9255B3612917}"/>
    <dgm:cxn modelId="{5D10AF66-500D-024B-BAC8-65621C0B512B}" type="presOf" srcId="{46479347-05CA-D24B-A35F-2BAEE45301B0}" destId="{32859092-08A9-C04C-B290-FE3C4BE8D5D9}" srcOrd="0" destOrd="0" presId="urn:microsoft.com/office/officeart/2005/8/layout/radial3"/>
    <dgm:cxn modelId="{14ED146E-2C43-FF49-9666-E3DEA484C741}" type="presOf" srcId="{0B123478-1CAA-EC48-9377-EB799D1A4036}" destId="{1BC1CA92-C61D-224A-BB5D-A7D9731DF4B4}" srcOrd="0" destOrd="0" presId="urn:microsoft.com/office/officeart/2005/8/layout/radial3"/>
    <dgm:cxn modelId="{F34D7A6A-D67B-2144-887B-D838862F6CA6}" type="presOf" srcId="{C6A153BC-DD94-9243-A1B0-81ACF9BFEDF0}" destId="{A177112F-54B3-A347-9374-777AF1BC8D2F}" srcOrd="0" destOrd="0" presId="urn:microsoft.com/office/officeart/2005/8/layout/radial3"/>
    <dgm:cxn modelId="{5E916213-A044-4E41-8B12-CB4630A56BE8}" type="presOf" srcId="{ED304D43-9274-524C-89D6-1805E1C5E703}" destId="{DB63A8F3-62CF-424C-A102-3D7AC25E92AD}" srcOrd="0" destOrd="0" presId="urn:microsoft.com/office/officeart/2005/8/layout/radial3"/>
    <dgm:cxn modelId="{2A4A57AA-A53F-A74F-9A28-5BB15A04FFDB}" srcId="{C6A153BC-DD94-9243-A1B0-81ACF9BFEDF0}" destId="{46479347-05CA-D24B-A35F-2BAEE45301B0}" srcOrd="3" destOrd="0" parTransId="{9B9DFC64-FBB1-914A-BE32-FBE93EB041D2}" sibTransId="{7CCEB340-2465-8A47-BC9C-0A0985691231}"/>
    <dgm:cxn modelId="{BB6B2AA4-F3F1-4846-9411-4418BDC32D74}" type="presOf" srcId="{CC61C074-913C-BB4C-A680-7CAC87A2980C}" destId="{B758D689-DEF5-024E-AE38-D643F8E11E61}" srcOrd="0" destOrd="0" presId="urn:microsoft.com/office/officeart/2005/8/layout/radial3"/>
    <dgm:cxn modelId="{8361C6EA-C84A-5848-9AA7-7581BE73FA34}" srcId="{C6A153BC-DD94-9243-A1B0-81ACF9BFEDF0}" destId="{0B123478-1CAA-EC48-9377-EB799D1A4036}" srcOrd="2" destOrd="0" parTransId="{5442D66B-49FD-1A40-BC1F-A1D070D0D988}" sibTransId="{1ECA4AF6-4AD9-174C-B5DF-C54957EEA9D6}"/>
    <dgm:cxn modelId="{8DBF3279-C4BB-7C4E-90A2-10384600B37B}" type="presParOf" srcId="{DB63A8F3-62CF-424C-A102-3D7AC25E92AD}" destId="{2720CF43-B935-2D4E-946F-C1CDC8F67351}" srcOrd="0" destOrd="0" presId="urn:microsoft.com/office/officeart/2005/8/layout/radial3"/>
    <dgm:cxn modelId="{46F474D5-594C-F541-BD22-263170A91FC9}" type="presParOf" srcId="{2720CF43-B935-2D4E-946F-C1CDC8F67351}" destId="{A177112F-54B3-A347-9374-777AF1BC8D2F}" srcOrd="0" destOrd="0" presId="urn:microsoft.com/office/officeart/2005/8/layout/radial3"/>
    <dgm:cxn modelId="{5AF067BB-60E9-1B4E-BF3A-FC46C55CCE0D}" type="presParOf" srcId="{2720CF43-B935-2D4E-946F-C1CDC8F67351}" destId="{B758D689-DEF5-024E-AE38-D643F8E11E61}" srcOrd="1" destOrd="0" presId="urn:microsoft.com/office/officeart/2005/8/layout/radial3"/>
    <dgm:cxn modelId="{EA45EAA7-F721-E341-AB92-13F788763A11}" type="presParOf" srcId="{2720CF43-B935-2D4E-946F-C1CDC8F67351}" destId="{2B3E2F27-C73C-174C-AA56-E439A17EAD29}" srcOrd="2" destOrd="0" presId="urn:microsoft.com/office/officeart/2005/8/layout/radial3"/>
    <dgm:cxn modelId="{0E8202DB-F19E-EE4F-9A00-09D20E1B6D5D}" type="presParOf" srcId="{2720CF43-B935-2D4E-946F-C1CDC8F67351}" destId="{1BC1CA92-C61D-224A-BB5D-A7D9731DF4B4}" srcOrd="3" destOrd="0" presId="urn:microsoft.com/office/officeart/2005/8/layout/radial3"/>
    <dgm:cxn modelId="{D46BF52A-C586-B947-8C7C-0F2805A18027}" type="presParOf" srcId="{2720CF43-B935-2D4E-946F-C1CDC8F67351}" destId="{32859092-08A9-C04C-B290-FE3C4BE8D5D9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91D03F-4BD9-754C-AF99-F5071571ADF0}" type="doc">
      <dgm:prSet loTypeId="urn:microsoft.com/office/officeart/2005/8/layout/vList5" loCatId="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D89F189-371A-D94E-BFBF-33F43543FCCB}">
      <dgm:prSet phldrT="[Текст]"/>
      <dgm:spPr/>
      <dgm:t>
        <a:bodyPr/>
        <a:lstStyle/>
        <a:p>
          <a:r>
            <a:rPr lang="ru-RU" b="1" dirty="0" smtClean="0"/>
            <a:t>Содержание</a:t>
          </a:r>
          <a:r>
            <a:rPr lang="en-GB" b="1" dirty="0" smtClean="0"/>
            <a:t>: </a:t>
          </a:r>
          <a:r>
            <a:rPr lang="ru-RU" b="1" dirty="0" smtClean="0"/>
            <a:t>знание и понимание</a:t>
          </a:r>
          <a:endParaRPr lang="ru-RU" b="1" dirty="0"/>
        </a:p>
      </dgm:t>
    </dgm:pt>
    <dgm:pt modelId="{8D23271B-F78D-4D42-9DC3-77DF4E75D358}" type="parTrans" cxnId="{7EE966E1-858A-5445-A03E-9D8CAF194D5E}">
      <dgm:prSet/>
      <dgm:spPr/>
      <dgm:t>
        <a:bodyPr/>
        <a:lstStyle/>
        <a:p>
          <a:endParaRPr lang="ru-RU"/>
        </a:p>
      </dgm:t>
    </dgm:pt>
    <dgm:pt modelId="{03253113-0F26-4F4D-BE19-CB9259575684}" type="sibTrans" cxnId="{7EE966E1-858A-5445-A03E-9D8CAF194D5E}">
      <dgm:prSet/>
      <dgm:spPr/>
      <dgm:t>
        <a:bodyPr/>
        <a:lstStyle/>
        <a:p>
          <a:endParaRPr lang="ru-RU"/>
        </a:p>
      </dgm:t>
    </dgm:pt>
    <dgm:pt modelId="{044818CA-D4C4-D541-98C7-5E8E7D1AA082}">
      <dgm:prSet phldrT="[Текст]" custT="1"/>
      <dgm:spPr/>
      <dgm:t>
        <a:bodyPr/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 smtClean="0"/>
            <a:t> </a:t>
          </a:r>
          <a:r>
            <a:rPr lang="ru-RU" sz="1400" b="1" dirty="0" smtClean="0"/>
            <a:t>Деньги и операции с ними</a:t>
          </a:r>
          <a:endParaRPr lang="ru-RU" sz="1400" b="1" dirty="0"/>
        </a:p>
      </dgm:t>
    </dgm:pt>
    <dgm:pt modelId="{4EFC8AD3-7166-C54D-BBB3-8696981A788B}" type="parTrans" cxnId="{C93FA974-2555-DA41-9F5E-41091516029D}">
      <dgm:prSet/>
      <dgm:spPr/>
      <dgm:t>
        <a:bodyPr/>
        <a:lstStyle/>
        <a:p>
          <a:endParaRPr lang="ru-RU"/>
        </a:p>
      </dgm:t>
    </dgm:pt>
    <dgm:pt modelId="{07339C17-C90F-D44D-961D-A6672465C98B}" type="sibTrans" cxnId="{C93FA974-2555-DA41-9F5E-41091516029D}">
      <dgm:prSet/>
      <dgm:spPr/>
      <dgm:t>
        <a:bodyPr/>
        <a:lstStyle/>
        <a:p>
          <a:endParaRPr lang="ru-RU"/>
        </a:p>
      </dgm:t>
    </dgm:pt>
    <dgm:pt modelId="{553D2EF5-3F80-D64A-9922-FD21F10027EA}">
      <dgm:prSet phldrT="[Текст]"/>
      <dgm:spPr/>
      <dgm:t>
        <a:bodyPr/>
        <a:lstStyle/>
        <a:p>
          <a:r>
            <a:rPr lang="ru-RU" b="1" dirty="0" smtClean="0"/>
            <a:t>Контекст: предлагаемые ситуации</a:t>
          </a:r>
          <a:endParaRPr lang="ru-RU" b="1" dirty="0"/>
        </a:p>
      </dgm:t>
    </dgm:pt>
    <dgm:pt modelId="{916C7E37-E375-CE45-8137-54F7AC5AFCCB}" type="parTrans" cxnId="{219C60C5-0BC5-0441-B713-D0592CB3D997}">
      <dgm:prSet/>
      <dgm:spPr/>
      <dgm:t>
        <a:bodyPr/>
        <a:lstStyle/>
        <a:p>
          <a:endParaRPr lang="ru-RU"/>
        </a:p>
      </dgm:t>
    </dgm:pt>
    <dgm:pt modelId="{7C50C30A-66E0-3F40-9E94-01BAEDDC9F67}" type="sibTrans" cxnId="{219C60C5-0BC5-0441-B713-D0592CB3D997}">
      <dgm:prSet/>
      <dgm:spPr/>
      <dgm:t>
        <a:bodyPr/>
        <a:lstStyle/>
        <a:p>
          <a:endParaRPr lang="ru-RU"/>
        </a:p>
      </dgm:t>
    </dgm:pt>
    <dgm:pt modelId="{253E93EF-BD95-D646-8E8A-4502E477D29F}">
      <dgm:prSet phldrT="[Текст]" custT="1"/>
      <dgm:spPr/>
      <dgm:t>
        <a:bodyPr/>
        <a:lstStyle/>
        <a:p>
          <a:r>
            <a:rPr lang="ru-RU" sz="1400" b="1" dirty="0" smtClean="0"/>
            <a:t>Образование и работа</a:t>
          </a:r>
          <a:endParaRPr lang="ru-RU" sz="1400" b="1" dirty="0"/>
        </a:p>
      </dgm:t>
    </dgm:pt>
    <dgm:pt modelId="{8AEE3113-A0DD-2D49-AAB5-7071F5FBED12}" type="parTrans" cxnId="{C20847F1-D934-AD41-84FC-24655B6A9D0B}">
      <dgm:prSet/>
      <dgm:spPr/>
      <dgm:t>
        <a:bodyPr/>
        <a:lstStyle/>
        <a:p>
          <a:endParaRPr lang="ru-RU"/>
        </a:p>
      </dgm:t>
    </dgm:pt>
    <dgm:pt modelId="{AA48FA60-8AA6-E64F-966E-8C80533638FA}" type="sibTrans" cxnId="{C20847F1-D934-AD41-84FC-24655B6A9D0B}">
      <dgm:prSet/>
      <dgm:spPr/>
      <dgm:t>
        <a:bodyPr/>
        <a:lstStyle/>
        <a:p>
          <a:endParaRPr lang="ru-RU"/>
        </a:p>
      </dgm:t>
    </dgm:pt>
    <dgm:pt modelId="{45AB7799-F830-D545-A6EF-6ECE1DF22A19}">
      <dgm:prSet phldrT="[Текст]" phldr="1" custT="1"/>
      <dgm:spPr/>
      <dgm:t>
        <a:bodyPr/>
        <a:lstStyle/>
        <a:p>
          <a:endParaRPr lang="ru-RU" sz="1400" b="1" dirty="0"/>
        </a:p>
      </dgm:t>
    </dgm:pt>
    <dgm:pt modelId="{2400D0D0-1F1A-0742-8EA6-6AB63350EEF8}" type="parTrans" cxnId="{7C4BFE61-8E69-FC4D-9BBC-16268C91AA34}">
      <dgm:prSet/>
      <dgm:spPr/>
      <dgm:t>
        <a:bodyPr/>
        <a:lstStyle/>
        <a:p>
          <a:endParaRPr lang="ru-RU"/>
        </a:p>
      </dgm:t>
    </dgm:pt>
    <dgm:pt modelId="{B119FE7D-2141-A547-8246-2C5859062897}" type="sibTrans" cxnId="{7C4BFE61-8E69-FC4D-9BBC-16268C91AA34}">
      <dgm:prSet/>
      <dgm:spPr/>
      <dgm:t>
        <a:bodyPr/>
        <a:lstStyle/>
        <a:p>
          <a:endParaRPr lang="ru-RU"/>
        </a:p>
      </dgm:t>
    </dgm:pt>
    <dgm:pt modelId="{DD042D2F-0439-9547-A83A-3A535B726F4B}">
      <dgm:prSet phldrT="[Текст]"/>
      <dgm:spPr/>
      <dgm:t>
        <a:bodyPr/>
        <a:lstStyle/>
        <a:p>
          <a:r>
            <a:rPr lang="ru-RU" b="1" dirty="0" smtClean="0"/>
            <a:t>Познавательная деятельность</a:t>
          </a:r>
          <a:r>
            <a:rPr lang="en-GB" b="1" dirty="0" smtClean="0"/>
            <a:t>:  </a:t>
          </a:r>
          <a:r>
            <a:rPr lang="ru-RU" b="1" dirty="0" smtClean="0"/>
            <a:t>умения, действия и стратегии </a:t>
          </a:r>
          <a:endParaRPr lang="ru-RU" b="1" dirty="0"/>
        </a:p>
      </dgm:t>
    </dgm:pt>
    <dgm:pt modelId="{5346BD36-9245-C94A-AA4C-43343DCEE04F}" type="parTrans" cxnId="{87573242-A1C2-4B43-B68D-BABD245F975A}">
      <dgm:prSet/>
      <dgm:spPr/>
      <dgm:t>
        <a:bodyPr/>
        <a:lstStyle/>
        <a:p>
          <a:endParaRPr lang="ru-RU"/>
        </a:p>
      </dgm:t>
    </dgm:pt>
    <dgm:pt modelId="{CED887BA-729F-914F-A703-7D098F4F7130}" type="sibTrans" cxnId="{87573242-A1C2-4B43-B68D-BABD245F975A}">
      <dgm:prSet/>
      <dgm:spPr/>
      <dgm:t>
        <a:bodyPr/>
        <a:lstStyle/>
        <a:p>
          <a:endParaRPr lang="ru-RU"/>
        </a:p>
      </dgm:t>
    </dgm:pt>
    <dgm:pt modelId="{945F3162-784F-E24B-B5AB-22B2C320612F}">
      <dgm:prSet phldrT="[Текст]"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 smtClean="0"/>
            <a:t>Выявление финансовой информации</a:t>
          </a:r>
          <a:endParaRPr lang="ru-RU" sz="1400" b="1" dirty="0"/>
        </a:p>
      </dgm:t>
    </dgm:pt>
    <dgm:pt modelId="{9FCF33DD-60B2-8144-B39C-7E1E03FC6AD3}" type="parTrans" cxnId="{48E916B5-226D-344F-86C5-0C47F9BFB22E}">
      <dgm:prSet/>
      <dgm:spPr/>
      <dgm:t>
        <a:bodyPr/>
        <a:lstStyle/>
        <a:p>
          <a:endParaRPr lang="ru-RU"/>
        </a:p>
      </dgm:t>
    </dgm:pt>
    <dgm:pt modelId="{D1A8C926-BF60-DE47-8627-70C7629D2FF9}" type="sibTrans" cxnId="{48E916B5-226D-344F-86C5-0C47F9BFB22E}">
      <dgm:prSet/>
      <dgm:spPr/>
      <dgm:t>
        <a:bodyPr/>
        <a:lstStyle/>
        <a:p>
          <a:endParaRPr lang="ru-RU"/>
        </a:p>
      </dgm:t>
    </dgm:pt>
    <dgm:pt modelId="{377252FE-6031-8A4F-986C-361B8A608048}">
      <dgm:prSet custT="1"/>
      <dgm:spPr/>
      <dgm:t>
        <a:bodyPr/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 smtClean="0"/>
            <a:t> Планирование и управление финансами</a:t>
          </a:r>
          <a:endParaRPr lang="en-GB" sz="1400" b="1" dirty="0"/>
        </a:p>
      </dgm:t>
    </dgm:pt>
    <dgm:pt modelId="{25EF9D21-CFDB-7442-B29C-8C50D76D404C}" type="parTrans" cxnId="{51319EF2-101B-E540-8882-65503B1D9F99}">
      <dgm:prSet/>
      <dgm:spPr/>
      <dgm:t>
        <a:bodyPr/>
        <a:lstStyle/>
        <a:p>
          <a:endParaRPr lang="ru-RU"/>
        </a:p>
      </dgm:t>
    </dgm:pt>
    <dgm:pt modelId="{4AF36624-3E57-FC43-90ED-60B479DD4AED}" type="sibTrans" cxnId="{51319EF2-101B-E540-8882-65503B1D9F99}">
      <dgm:prSet/>
      <dgm:spPr/>
      <dgm:t>
        <a:bodyPr/>
        <a:lstStyle/>
        <a:p>
          <a:endParaRPr lang="ru-RU"/>
        </a:p>
      </dgm:t>
    </dgm:pt>
    <dgm:pt modelId="{D5567C33-E54C-B64C-B811-3C06261315ED}">
      <dgm:prSet custT="1"/>
      <dgm:spPr/>
      <dgm:t>
        <a:bodyPr/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 smtClean="0"/>
            <a:t> Риски и вознаграждения</a:t>
          </a:r>
          <a:endParaRPr lang="en-GB" sz="1400" b="1" dirty="0"/>
        </a:p>
      </dgm:t>
    </dgm:pt>
    <dgm:pt modelId="{0AD155C7-48F3-624E-B732-DED270508CF6}" type="parTrans" cxnId="{51C0D088-1C2B-6C47-8C7C-1F4E69415F71}">
      <dgm:prSet/>
      <dgm:spPr/>
      <dgm:t>
        <a:bodyPr/>
        <a:lstStyle/>
        <a:p>
          <a:endParaRPr lang="ru-RU"/>
        </a:p>
      </dgm:t>
    </dgm:pt>
    <dgm:pt modelId="{9ED07478-B2BA-BA40-9F39-46BD23F44700}" type="sibTrans" cxnId="{51C0D088-1C2B-6C47-8C7C-1F4E69415F71}">
      <dgm:prSet/>
      <dgm:spPr/>
      <dgm:t>
        <a:bodyPr/>
        <a:lstStyle/>
        <a:p>
          <a:endParaRPr lang="ru-RU"/>
        </a:p>
      </dgm:t>
    </dgm:pt>
    <dgm:pt modelId="{83C3B4E8-44C8-0742-854F-1416E79FB945}">
      <dgm:prSet custT="1"/>
      <dgm:spPr/>
      <dgm:t>
        <a:bodyPr/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 smtClean="0"/>
            <a:t> Финансовая среда</a:t>
          </a:r>
          <a:endParaRPr lang="ru-RU" sz="1400" b="1" dirty="0"/>
        </a:p>
      </dgm:t>
    </dgm:pt>
    <dgm:pt modelId="{85E87D9B-8064-E94A-A126-52E98996282B}" type="parTrans" cxnId="{5BEDB4BF-C68E-1743-811A-37F9746D7B11}">
      <dgm:prSet/>
      <dgm:spPr/>
      <dgm:t>
        <a:bodyPr/>
        <a:lstStyle/>
        <a:p>
          <a:endParaRPr lang="ru-RU"/>
        </a:p>
      </dgm:t>
    </dgm:pt>
    <dgm:pt modelId="{625A9DED-AF79-B444-827F-EB256FF13D2F}" type="sibTrans" cxnId="{5BEDB4BF-C68E-1743-811A-37F9746D7B11}">
      <dgm:prSet/>
      <dgm:spPr/>
      <dgm:t>
        <a:bodyPr/>
        <a:lstStyle/>
        <a:p>
          <a:endParaRPr lang="ru-RU"/>
        </a:p>
      </dgm:t>
    </dgm:pt>
    <dgm:pt modelId="{48DF06B9-83B4-D443-8D64-72460D31DFBE}">
      <dgm:prSet custT="1"/>
      <dgm:spPr/>
      <dgm:t>
        <a:bodyPr/>
        <a:lstStyle/>
        <a:p>
          <a:r>
            <a:rPr lang="ru-RU" sz="1400" b="1" smtClean="0"/>
            <a:t>Дом и семья</a:t>
          </a:r>
          <a:endParaRPr lang="en-GB" sz="1400" b="1" dirty="0"/>
        </a:p>
      </dgm:t>
    </dgm:pt>
    <dgm:pt modelId="{045E2CA0-C387-7346-A201-8AFEEC464A7B}" type="parTrans" cxnId="{0C0FB215-6AA9-764A-952E-CE6BCBDECB99}">
      <dgm:prSet/>
      <dgm:spPr/>
      <dgm:t>
        <a:bodyPr/>
        <a:lstStyle/>
        <a:p>
          <a:endParaRPr lang="ru-RU"/>
        </a:p>
      </dgm:t>
    </dgm:pt>
    <dgm:pt modelId="{F9E5B4E5-539F-9546-AD1D-3E0988E8CF14}" type="sibTrans" cxnId="{0C0FB215-6AA9-764A-952E-CE6BCBDECB99}">
      <dgm:prSet/>
      <dgm:spPr/>
      <dgm:t>
        <a:bodyPr/>
        <a:lstStyle/>
        <a:p>
          <a:endParaRPr lang="ru-RU"/>
        </a:p>
      </dgm:t>
    </dgm:pt>
    <dgm:pt modelId="{FC7A1147-5CFF-7540-8A67-B127EF27D95F}">
      <dgm:prSet custT="1"/>
      <dgm:spPr/>
      <dgm:t>
        <a:bodyPr/>
        <a:lstStyle/>
        <a:p>
          <a:r>
            <a:rPr lang="ru-RU" sz="1400" b="1" dirty="0" smtClean="0"/>
            <a:t>Личные траты, досуг и отдых</a:t>
          </a:r>
          <a:endParaRPr lang="en-GB" sz="1400" b="1" dirty="0"/>
        </a:p>
      </dgm:t>
    </dgm:pt>
    <dgm:pt modelId="{9673BFF6-3719-0949-9C9D-D030EB615AA5}" type="parTrans" cxnId="{40AA5133-E734-B541-96E2-E8217E7E79D6}">
      <dgm:prSet/>
      <dgm:spPr/>
      <dgm:t>
        <a:bodyPr/>
        <a:lstStyle/>
        <a:p>
          <a:endParaRPr lang="ru-RU"/>
        </a:p>
      </dgm:t>
    </dgm:pt>
    <dgm:pt modelId="{8BF9F2A1-240E-6A42-8C0E-ED0A13E0A72E}" type="sibTrans" cxnId="{40AA5133-E734-B541-96E2-E8217E7E79D6}">
      <dgm:prSet/>
      <dgm:spPr/>
      <dgm:t>
        <a:bodyPr/>
        <a:lstStyle/>
        <a:p>
          <a:endParaRPr lang="ru-RU"/>
        </a:p>
      </dgm:t>
    </dgm:pt>
    <dgm:pt modelId="{558802C3-59F5-9B48-A542-F887FADA9214}">
      <dgm:prSet custT="1"/>
      <dgm:spPr/>
      <dgm:t>
        <a:bodyPr/>
        <a:lstStyle/>
        <a:p>
          <a:r>
            <a:rPr lang="ru-RU" sz="1400" b="1" dirty="0" smtClean="0"/>
            <a:t>Общество и гражданин</a:t>
          </a:r>
          <a:r>
            <a:rPr lang="en-GB" sz="1400" b="1" dirty="0" smtClean="0"/>
            <a:t> </a:t>
          </a:r>
          <a:endParaRPr lang="en-GB" sz="1400" b="1" dirty="0"/>
        </a:p>
      </dgm:t>
    </dgm:pt>
    <dgm:pt modelId="{9E16B347-9CF6-774F-A9A8-5521FB34A923}" type="parTrans" cxnId="{F37B558F-6FFC-A14F-8CEC-B895F5476C4F}">
      <dgm:prSet/>
      <dgm:spPr/>
      <dgm:t>
        <a:bodyPr/>
        <a:lstStyle/>
        <a:p>
          <a:endParaRPr lang="ru-RU"/>
        </a:p>
      </dgm:t>
    </dgm:pt>
    <dgm:pt modelId="{804EF60D-70F4-0A45-AB3D-9E7B6C7A5690}" type="sibTrans" cxnId="{F37B558F-6FFC-A14F-8CEC-B895F5476C4F}">
      <dgm:prSet/>
      <dgm:spPr/>
      <dgm:t>
        <a:bodyPr/>
        <a:lstStyle/>
        <a:p>
          <a:endParaRPr lang="ru-RU"/>
        </a:p>
      </dgm:t>
    </dgm:pt>
    <dgm:pt modelId="{4B4F2645-4048-8C43-B72E-E64DD50FFF42}">
      <dgm:prSet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 smtClean="0"/>
            <a:t>Анализ информации в финансовом контексте</a:t>
          </a:r>
          <a:endParaRPr lang="en-GB" sz="1400" b="1" dirty="0"/>
        </a:p>
      </dgm:t>
    </dgm:pt>
    <dgm:pt modelId="{C0068D85-50B3-334E-91FC-5F9CDBD4707C}" type="parTrans" cxnId="{0F5A2F83-368D-F349-A1A1-728B09CA53CC}">
      <dgm:prSet/>
      <dgm:spPr/>
      <dgm:t>
        <a:bodyPr/>
        <a:lstStyle/>
        <a:p>
          <a:endParaRPr lang="ru-RU"/>
        </a:p>
      </dgm:t>
    </dgm:pt>
    <dgm:pt modelId="{C998E727-E37F-954C-AFD9-E406308EB2BB}" type="sibTrans" cxnId="{0F5A2F83-368D-F349-A1A1-728B09CA53CC}">
      <dgm:prSet/>
      <dgm:spPr/>
      <dgm:t>
        <a:bodyPr/>
        <a:lstStyle/>
        <a:p>
          <a:endParaRPr lang="ru-RU"/>
        </a:p>
      </dgm:t>
    </dgm:pt>
    <dgm:pt modelId="{4E5A6D17-B287-9E47-978A-72D2F174513C}">
      <dgm:prSet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 smtClean="0"/>
            <a:t>Оценка финансовых проблем</a:t>
          </a:r>
          <a:endParaRPr lang="en-GB" sz="1400" b="1" dirty="0"/>
        </a:p>
      </dgm:t>
    </dgm:pt>
    <dgm:pt modelId="{5E730C55-3EFD-4246-AE43-F3ACCB6C4D86}" type="parTrans" cxnId="{04A463E9-A2AC-5B44-8069-396B250B90CC}">
      <dgm:prSet/>
      <dgm:spPr/>
      <dgm:t>
        <a:bodyPr/>
        <a:lstStyle/>
        <a:p>
          <a:endParaRPr lang="ru-RU"/>
        </a:p>
      </dgm:t>
    </dgm:pt>
    <dgm:pt modelId="{F29E22A9-BEB2-4146-A4FA-900E27655F77}" type="sibTrans" cxnId="{04A463E9-A2AC-5B44-8069-396B250B90CC}">
      <dgm:prSet/>
      <dgm:spPr/>
      <dgm:t>
        <a:bodyPr/>
        <a:lstStyle/>
        <a:p>
          <a:endParaRPr lang="ru-RU"/>
        </a:p>
      </dgm:t>
    </dgm:pt>
    <dgm:pt modelId="{FF0D2F95-A300-4349-AA07-9D49410E8AE2}">
      <dgm:prSet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 smtClean="0"/>
            <a:t>Применение финансовых знаний и понимание</a:t>
          </a:r>
          <a:endParaRPr lang="en-GB" sz="1400" b="1" dirty="0"/>
        </a:p>
      </dgm:t>
    </dgm:pt>
    <dgm:pt modelId="{307F4581-346F-674E-931D-6C16446A118B}" type="parTrans" cxnId="{A878BC61-EF55-414D-814C-99FF6FB95FCA}">
      <dgm:prSet/>
      <dgm:spPr/>
      <dgm:t>
        <a:bodyPr/>
        <a:lstStyle/>
        <a:p>
          <a:endParaRPr lang="ru-RU"/>
        </a:p>
      </dgm:t>
    </dgm:pt>
    <dgm:pt modelId="{94BE0F5C-E4F5-274C-A64A-0E5E30A11A0A}" type="sibTrans" cxnId="{A878BC61-EF55-414D-814C-99FF6FB95FCA}">
      <dgm:prSet/>
      <dgm:spPr/>
      <dgm:t>
        <a:bodyPr/>
        <a:lstStyle/>
        <a:p>
          <a:endParaRPr lang="ru-RU"/>
        </a:p>
      </dgm:t>
    </dgm:pt>
    <dgm:pt modelId="{D894EDB5-5B1B-3249-A484-3CBA43B4095C}" type="pres">
      <dgm:prSet presAssocID="{DA91D03F-4BD9-754C-AF99-F5071571AD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A33124-257C-BE41-9DE7-4DECB6C02251}" type="pres">
      <dgm:prSet presAssocID="{4D89F189-371A-D94E-BFBF-33F43543FCCB}" presName="linNode" presStyleCnt="0"/>
      <dgm:spPr/>
    </dgm:pt>
    <dgm:pt modelId="{A7532188-6EE1-D64C-9E5D-3C75649D25AD}" type="pres">
      <dgm:prSet presAssocID="{4D89F189-371A-D94E-BFBF-33F43543FCCB}" presName="parentText" presStyleLbl="node1" presStyleIdx="0" presStyleCnt="3" custScaleY="592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4F476-249D-074A-AA8F-6AFCA4AB1E9C}" type="pres">
      <dgm:prSet presAssocID="{4D89F189-371A-D94E-BFBF-33F43543FCC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6D7D4-9600-F741-8FE9-ACDFDEB437C8}" type="pres">
      <dgm:prSet presAssocID="{03253113-0F26-4F4D-BE19-CB9259575684}" presName="sp" presStyleCnt="0"/>
      <dgm:spPr/>
    </dgm:pt>
    <dgm:pt modelId="{8EFCE8BA-1906-5245-A1D9-14BBFB3865BC}" type="pres">
      <dgm:prSet presAssocID="{553D2EF5-3F80-D64A-9922-FD21F10027EA}" presName="linNode" presStyleCnt="0"/>
      <dgm:spPr/>
    </dgm:pt>
    <dgm:pt modelId="{3B88D82C-AD43-C641-8CB5-010AD6F01153}" type="pres">
      <dgm:prSet presAssocID="{553D2EF5-3F80-D64A-9922-FD21F10027EA}" presName="parentText" presStyleLbl="node1" presStyleIdx="1" presStyleCnt="3" custScaleY="59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F66E8-E817-A345-9621-0FA9152F54A9}" type="pres">
      <dgm:prSet presAssocID="{553D2EF5-3F80-D64A-9922-FD21F10027E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5424B-2F59-DC42-86C2-91EC5F13618F}" type="pres">
      <dgm:prSet presAssocID="{7C50C30A-66E0-3F40-9E94-01BAEDDC9F67}" presName="sp" presStyleCnt="0"/>
      <dgm:spPr/>
    </dgm:pt>
    <dgm:pt modelId="{453B6A92-C671-994C-A332-C82B27A31032}" type="pres">
      <dgm:prSet presAssocID="{DD042D2F-0439-9547-A83A-3A535B726F4B}" presName="linNode" presStyleCnt="0"/>
      <dgm:spPr/>
    </dgm:pt>
    <dgm:pt modelId="{73DA5302-9DF4-AF47-8C12-D8164B577662}" type="pres">
      <dgm:prSet presAssocID="{DD042D2F-0439-9547-A83A-3A535B726F4B}" presName="parentText" presStyleLbl="node1" presStyleIdx="2" presStyleCnt="3" custScaleY="603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BD95B-67EF-134C-9E77-EAC02FCB1207}" type="pres">
      <dgm:prSet presAssocID="{DD042D2F-0439-9547-A83A-3A535B726F4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0EAD09-C9C6-154F-B0D3-BBF2C9815FE7}" type="presOf" srcId="{48DF06B9-83B4-D443-8D64-72460D31DFBE}" destId="{262F66E8-E817-A345-9621-0FA9152F54A9}" srcOrd="0" destOrd="1" presId="urn:microsoft.com/office/officeart/2005/8/layout/vList5"/>
    <dgm:cxn modelId="{66D35ED2-334B-894D-AB22-F3D78E08447D}" type="presOf" srcId="{FF0D2F95-A300-4349-AA07-9D49410E8AE2}" destId="{822BD95B-67EF-134C-9E77-EAC02FCB1207}" srcOrd="0" destOrd="3" presId="urn:microsoft.com/office/officeart/2005/8/layout/vList5"/>
    <dgm:cxn modelId="{56AA6228-9EDD-5746-985C-8F8A8B66ABE7}" type="presOf" srcId="{D5567C33-E54C-B64C-B811-3C06261315ED}" destId="{16B4F476-249D-074A-AA8F-6AFCA4AB1E9C}" srcOrd="0" destOrd="2" presId="urn:microsoft.com/office/officeart/2005/8/layout/vList5"/>
    <dgm:cxn modelId="{87573242-A1C2-4B43-B68D-BABD245F975A}" srcId="{DA91D03F-4BD9-754C-AF99-F5071571ADF0}" destId="{DD042D2F-0439-9547-A83A-3A535B726F4B}" srcOrd="2" destOrd="0" parTransId="{5346BD36-9245-C94A-AA4C-43343DCEE04F}" sibTransId="{CED887BA-729F-914F-A703-7D098F4F7130}"/>
    <dgm:cxn modelId="{5BEDB4BF-C68E-1743-811A-37F9746D7B11}" srcId="{4D89F189-371A-D94E-BFBF-33F43543FCCB}" destId="{83C3B4E8-44C8-0742-854F-1416E79FB945}" srcOrd="3" destOrd="0" parTransId="{85E87D9B-8064-E94A-A126-52E98996282B}" sibTransId="{625A9DED-AF79-B444-827F-EB256FF13D2F}"/>
    <dgm:cxn modelId="{5B789177-CBE6-8F45-B2D0-8E48FA44DC55}" type="presOf" srcId="{DA91D03F-4BD9-754C-AF99-F5071571ADF0}" destId="{D894EDB5-5B1B-3249-A484-3CBA43B4095C}" srcOrd="0" destOrd="0" presId="urn:microsoft.com/office/officeart/2005/8/layout/vList5"/>
    <dgm:cxn modelId="{51C0D088-1C2B-6C47-8C7C-1F4E69415F71}" srcId="{4D89F189-371A-D94E-BFBF-33F43543FCCB}" destId="{D5567C33-E54C-B64C-B811-3C06261315ED}" srcOrd="2" destOrd="0" parTransId="{0AD155C7-48F3-624E-B732-DED270508CF6}" sibTransId="{9ED07478-B2BA-BA40-9F39-46BD23F44700}"/>
    <dgm:cxn modelId="{C93FA974-2555-DA41-9F5E-41091516029D}" srcId="{4D89F189-371A-D94E-BFBF-33F43543FCCB}" destId="{044818CA-D4C4-D541-98C7-5E8E7D1AA082}" srcOrd="0" destOrd="0" parTransId="{4EFC8AD3-7166-C54D-BBB3-8696981A788B}" sibTransId="{07339C17-C90F-D44D-961D-A6672465C98B}"/>
    <dgm:cxn modelId="{04A463E9-A2AC-5B44-8069-396B250B90CC}" srcId="{DD042D2F-0439-9547-A83A-3A535B726F4B}" destId="{4E5A6D17-B287-9E47-978A-72D2F174513C}" srcOrd="2" destOrd="0" parTransId="{5E730C55-3EFD-4246-AE43-F3ACCB6C4D86}" sibTransId="{F29E22A9-BEB2-4146-A4FA-900E27655F77}"/>
    <dgm:cxn modelId="{40AA5133-E734-B541-96E2-E8217E7E79D6}" srcId="{553D2EF5-3F80-D64A-9922-FD21F10027EA}" destId="{FC7A1147-5CFF-7540-8A67-B127EF27D95F}" srcOrd="2" destOrd="0" parTransId="{9673BFF6-3719-0949-9C9D-D030EB615AA5}" sibTransId="{8BF9F2A1-240E-6A42-8C0E-ED0A13E0A72E}"/>
    <dgm:cxn modelId="{7C4BFE61-8E69-FC4D-9BBC-16268C91AA34}" srcId="{553D2EF5-3F80-D64A-9922-FD21F10027EA}" destId="{45AB7799-F830-D545-A6EF-6ECE1DF22A19}" srcOrd="4" destOrd="0" parTransId="{2400D0D0-1F1A-0742-8EA6-6AB63350EEF8}" sibTransId="{B119FE7D-2141-A547-8246-2C5859062897}"/>
    <dgm:cxn modelId="{0C0FB215-6AA9-764A-952E-CE6BCBDECB99}" srcId="{553D2EF5-3F80-D64A-9922-FD21F10027EA}" destId="{48DF06B9-83B4-D443-8D64-72460D31DFBE}" srcOrd="1" destOrd="0" parTransId="{045E2CA0-C387-7346-A201-8AFEEC464A7B}" sibTransId="{F9E5B4E5-539F-9546-AD1D-3E0988E8CF14}"/>
    <dgm:cxn modelId="{5836B88D-9D26-844F-8529-61DD845F2EC9}" type="presOf" srcId="{377252FE-6031-8A4F-986C-361B8A608048}" destId="{16B4F476-249D-074A-AA8F-6AFCA4AB1E9C}" srcOrd="0" destOrd="1" presId="urn:microsoft.com/office/officeart/2005/8/layout/vList5"/>
    <dgm:cxn modelId="{EA6C28A1-99D5-AB47-8E3D-C360FA559EC5}" type="presOf" srcId="{45AB7799-F830-D545-A6EF-6ECE1DF22A19}" destId="{262F66E8-E817-A345-9621-0FA9152F54A9}" srcOrd="0" destOrd="4" presId="urn:microsoft.com/office/officeart/2005/8/layout/vList5"/>
    <dgm:cxn modelId="{A878BC61-EF55-414D-814C-99FF6FB95FCA}" srcId="{DD042D2F-0439-9547-A83A-3A535B726F4B}" destId="{FF0D2F95-A300-4349-AA07-9D49410E8AE2}" srcOrd="3" destOrd="0" parTransId="{307F4581-346F-674E-931D-6C16446A118B}" sibTransId="{94BE0F5C-E4F5-274C-A64A-0E5E30A11A0A}"/>
    <dgm:cxn modelId="{0F5A2F83-368D-F349-A1A1-728B09CA53CC}" srcId="{DD042D2F-0439-9547-A83A-3A535B726F4B}" destId="{4B4F2645-4048-8C43-B72E-E64DD50FFF42}" srcOrd="1" destOrd="0" parTransId="{C0068D85-50B3-334E-91FC-5F9CDBD4707C}" sibTransId="{C998E727-E37F-954C-AFD9-E406308EB2BB}"/>
    <dgm:cxn modelId="{73C7912E-A612-B64D-A2F6-9CC9CF904D89}" type="presOf" srcId="{4E5A6D17-B287-9E47-978A-72D2F174513C}" destId="{822BD95B-67EF-134C-9E77-EAC02FCB1207}" srcOrd="0" destOrd="2" presId="urn:microsoft.com/office/officeart/2005/8/layout/vList5"/>
    <dgm:cxn modelId="{87C3836D-9094-1647-93F6-DC6EBE6B3FAE}" type="presOf" srcId="{945F3162-784F-E24B-B5AB-22B2C320612F}" destId="{822BD95B-67EF-134C-9E77-EAC02FCB1207}" srcOrd="0" destOrd="0" presId="urn:microsoft.com/office/officeart/2005/8/layout/vList5"/>
    <dgm:cxn modelId="{48E916B5-226D-344F-86C5-0C47F9BFB22E}" srcId="{DD042D2F-0439-9547-A83A-3A535B726F4B}" destId="{945F3162-784F-E24B-B5AB-22B2C320612F}" srcOrd="0" destOrd="0" parTransId="{9FCF33DD-60B2-8144-B39C-7E1E03FC6AD3}" sibTransId="{D1A8C926-BF60-DE47-8627-70C7629D2FF9}"/>
    <dgm:cxn modelId="{9332A92D-E071-4944-8610-A7098F6CCECC}" type="presOf" srcId="{4D89F189-371A-D94E-BFBF-33F43543FCCB}" destId="{A7532188-6EE1-D64C-9E5D-3C75649D25AD}" srcOrd="0" destOrd="0" presId="urn:microsoft.com/office/officeart/2005/8/layout/vList5"/>
    <dgm:cxn modelId="{219C60C5-0BC5-0441-B713-D0592CB3D997}" srcId="{DA91D03F-4BD9-754C-AF99-F5071571ADF0}" destId="{553D2EF5-3F80-D64A-9922-FD21F10027EA}" srcOrd="1" destOrd="0" parTransId="{916C7E37-E375-CE45-8137-54F7AC5AFCCB}" sibTransId="{7C50C30A-66E0-3F40-9E94-01BAEDDC9F67}"/>
    <dgm:cxn modelId="{E43D31C4-47C4-7944-B6BF-6BAFC211C852}" type="presOf" srcId="{FC7A1147-5CFF-7540-8A67-B127EF27D95F}" destId="{262F66E8-E817-A345-9621-0FA9152F54A9}" srcOrd="0" destOrd="2" presId="urn:microsoft.com/office/officeart/2005/8/layout/vList5"/>
    <dgm:cxn modelId="{849F3A2D-9B99-5243-9B45-3505E95C3F1F}" type="presOf" srcId="{558802C3-59F5-9B48-A542-F887FADA9214}" destId="{262F66E8-E817-A345-9621-0FA9152F54A9}" srcOrd="0" destOrd="3" presId="urn:microsoft.com/office/officeart/2005/8/layout/vList5"/>
    <dgm:cxn modelId="{F37B558F-6FFC-A14F-8CEC-B895F5476C4F}" srcId="{553D2EF5-3F80-D64A-9922-FD21F10027EA}" destId="{558802C3-59F5-9B48-A542-F887FADA9214}" srcOrd="3" destOrd="0" parTransId="{9E16B347-9CF6-774F-A9A8-5521FB34A923}" sibTransId="{804EF60D-70F4-0A45-AB3D-9E7B6C7A5690}"/>
    <dgm:cxn modelId="{7EE966E1-858A-5445-A03E-9D8CAF194D5E}" srcId="{DA91D03F-4BD9-754C-AF99-F5071571ADF0}" destId="{4D89F189-371A-D94E-BFBF-33F43543FCCB}" srcOrd="0" destOrd="0" parTransId="{8D23271B-F78D-4D42-9DC3-77DF4E75D358}" sibTransId="{03253113-0F26-4F4D-BE19-CB9259575684}"/>
    <dgm:cxn modelId="{2E7FA5DD-349C-1E43-B562-510E65C7CEF0}" type="presOf" srcId="{4B4F2645-4048-8C43-B72E-E64DD50FFF42}" destId="{822BD95B-67EF-134C-9E77-EAC02FCB1207}" srcOrd="0" destOrd="1" presId="urn:microsoft.com/office/officeart/2005/8/layout/vList5"/>
    <dgm:cxn modelId="{7A7376E1-FFAD-F146-AA61-51B0889D7226}" type="presOf" srcId="{83C3B4E8-44C8-0742-854F-1416E79FB945}" destId="{16B4F476-249D-074A-AA8F-6AFCA4AB1E9C}" srcOrd="0" destOrd="3" presId="urn:microsoft.com/office/officeart/2005/8/layout/vList5"/>
    <dgm:cxn modelId="{51319EF2-101B-E540-8882-65503B1D9F99}" srcId="{4D89F189-371A-D94E-BFBF-33F43543FCCB}" destId="{377252FE-6031-8A4F-986C-361B8A608048}" srcOrd="1" destOrd="0" parTransId="{25EF9D21-CFDB-7442-B29C-8C50D76D404C}" sibTransId="{4AF36624-3E57-FC43-90ED-60B479DD4AED}"/>
    <dgm:cxn modelId="{B5B39A7F-8261-0843-81AF-83E6B5C2DD07}" type="presOf" srcId="{253E93EF-BD95-D646-8E8A-4502E477D29F}" destId="{262F66E8-E817-A345-9621-0FA9152F54A9}" srcOrd="0" destOrd="0" presId="urn:microsoft.com/office/officeart/2005/8/layout/vList5"/>
    <dgm:cxn modelId="{0CA6DE27-E159-204F-A44D-FCE3989A0112}" type="presOf" srcId="{DD042D2F-0439-9547-A83A-3A535B726F4B}" destId="{73DA5302-9DF4-AF47-8C12-D8164B577662}" srcOrd="0" destOrd="0" presId="urn:microsoft.com/office/officeart/2005/8/layout/vList5"/>
    <dgm:cxn modelId="{8AB6ED1C-654D-6E41-B9E8-34DA0697CF7E}" type="presOf" srcId="{044818CA-D4C4-D541-98C7-5E8E7D1AA082}" destId="{16B4F476-249D-074A-AA8F-6AFCA4AB1E9C}" srcOrd="0" destOrd="0" presId="urn:microsoft.com/office/officeart/2005/8/layout/vList5"/>
    <dgm:cxn modelId="{C20847F1-D934-AD41-84FC-24655B6A9D0B}" srcId="{553D2EF5-3F80-D64A-9922-FD21F10027EA}" destId="{253E93EF-BD95-D646-8E8A-4502E477D29F}" srcOrd="0" destOrd="0" parTransId="{8AEE3113-A0DD-2D49-AAB5-7071F5FBED12}" sibTransId="{AA48FA60-8AA6-E64F-966E-8C80533638FA}"/>
    <dgm:cxn modelId="{8CC58800-A96C-5C4F-803E-CA20473C51A2}" type="presOf" srcId="{553D2EF5-3F80-D64A-9922-FD21F10027EA}" destId="{3B88D82C-AD43-C641-8CB5-010AD6F01153}" srcOrd="0" destOrd="0" presId="urn:microsoft.com/office/officeart/2005/8/layout/vList5"/>
    <dgm:cxn modelId="{EE049CB4-A758-CB43-A84A-FDF797BA59BE}" type="presParOf" srcId="{D894EDB5-5B1B-3249-A484-3CBA43B4095C}" destId="{28A33124-257C-BE41-9DE7-4DECB6C02251}" srcOrd="0" destOrd="0" presId="urn:microsoft.com/office/officeart/2005/8/layout/vList5"/>
    <dgm:cxn modelId="{0600848B-67C0-A044-A0C3-114B5D4900DE}" type="presParOf" srcId="{28A33124-257C-BE41-9DE7-4DECB6C02251}" destId="{A7532188-6EE1-D64C-9E5D-3C75649D25AD}" srcOrd="0" destOrd="0" presId="urn:microsoft.com/office/officeart/2005/8/layout/vList5"/>
    <dgm:cxn modelId="{1AFA7A45-9618-7C44-AB90-FC12F1E8ECE5}" type="presParOf" srcId="{28A33124-257C-BE41-9DE7-4DECB6C02251}" destId="{16B4F476-249D-074A-AA8F-6AFCA4AB1E9C}" srcOrd="1" destOrd="0" presId="urn:microsoft.com/office/officeart/2005/8/layout/vList5"/>
    <dgm:cxn modelId="{EDF133F5-60F0-C948-A1EE-C715D1C4C2C3}" type="presParOf" srcId="{D894EDB5-5B1B-3249-A484-3CBA43B4095C}" destId="{9446D7D4-9600-F741-8FE9-ACDFDEB437C8}" srcOrd="1" destOrd="0" presId="urn:microsoft.com/office/officeart/2005/8/layout/vList5"/>
    <dgm:cxn modelId="{303DC2C1-1F8D-7246-B695-119BA095316B}" type="presParOf" srcId="{D894EDB5-5B1B-3249-A484-3CBA43B4095C}" destId="{8EFCE8BA-1906-5245-A1D9-14BBFB3865BC}" srcOrd="2" destOrd="0" presId="urn:microsoft.com/office/officeart/2005/8/layout/vList5"/>
    <dgm:cxn modelId="{55C4E69A-F902-4344-B227-EF46708956AD}" type="presParOf" srcId="{8EFCE8BA-1906-5245-A1D9-14BBFB3865BC}" destId="{3B88D82C-AD43-C641-8CB5-010AD6F01153}" srcOrd="0" destOrd="0" presId="urn:microsoft.com/office/officeart/2005/8/layout/vList5"/>
    <dgm:cxn modelId="{2CA2BF06-AA24-A54A-B4E1-25450363905B}" type="presParOf" srcId="{8EFCE8BA-1906-5245-A1D9-14BBFB3865BC}" destId="{262F66E8-E817-A345-9621-0FA9152F54A9}" srcOrd="1" destOrd="0" presId="urn:microsoft.com/office/officeart/2005/8/layout/vList5"/>
    <dgm:cxn modelId="{2D4B3BD7-3FD9-8240-9A8B-5DE99C627F13}" type="presParOf" srcId="{D894EDB5-5B1B-3249-A484-3CBA43B4095C}" destId="{2C85424B-2F59-DC42-86C2-91EC5F13618F}" srcOrd="3" destOrd="0" presId="urn:microsoft.com/office/officeart/2005/8/layout/vList5"/>
    <dgm:cxn modelId="{29EF6C4F-C975-8543-B8C3-3C37B6DC073C}" type="presParOf" srcId="{D894EDB5-5B1B-3249-A484-3CBA43B4095C}" destId="{453B6A92-C671-994C-A332-C82B27A31032}" srcOrd="4" destOrd="0" presId="urn:microsoft.com/office/officeart/2005/8/layout/vList5"/>
    <dgm:cxn modelId="{023CD09C-2C04-0F42-8ABF-B2F856F6152E}" type="presParOf" srcId="{453B6A92-C671-994C-A332-C82B27A31032}" destId="{73DA5302-9DF4-AF47-8C12-D8164B577662}" srcOrd="0" destOrd="0" presId="urn:microsoft.com/office/officeart/2005/8/layout/vList5"/>
    <dgm:cxn modelId="{297B6DC0-C451-CB45-A993-1B113E60CF98}" type="presParOf" srcId="{453B6A92-C671-994C-A332-C82B27A31032}" destId="{822BD95B-67EF-134C-9E77-EAC02FCB12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9C5C9-551D-41E4-8E2A-1889571A0D1C}">
      <dsp:nvSpPr>
        <dsp:cNvPr id="0" name=""/>
        <dsp:cNvSpPr/>
      </dsp:nvSpPr>
      <dsp:spPr>
        <a:xfrm>
          <a:off x="5029710" y="1756372"/>
          <a:ext cx="4034886" cy="1102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515"/>
              </a:lnTo>
              <a:lnTo>
                <a:pt x="4034886" y="838515"/>
              </a:lnTo>
              <a:lnTo>
                <a:pt x="4034886" y="1102297"/>
              </a:lnTo>
            </a:path>
          </a:pathLst>
        </a:custGeom>
        <a:noFill/>
        <a:ln w="2857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0A115-2F60-4B16-895A-1429939A9963}">
      <dsp:nvSpPr>
        <dsp:cNvPr id="0" name=""/>
        <dsp:cNvSpPr/>
      </dsp:nvSpPr>
      <dsp:spPr>
        <a:xfrm>
          <a:off x="5029710" y="1756372"/>
          <a:ext cx="446417" cy="1098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601"/>
              </a:lnTo>
              <a:lnTo>
                <a:pt x="446417" y="834601"/>
              </a:lnTo>
              <a:lnTo>
                <a:pt x="446417" y="1098383"/>
              </a:lnTo>
            </a:path>
          </a:pathLst>
        </a:custGeom>
        <a:noFill/>
        <a:ln w="2857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D9602-923D-4B40-B9CC-348FA7710FD6}">
      <dsp:nvSpPr>
        <dsp:cNvPr id="0" name=""/>
        <dsp:cNvSpPr/>
      </dsp:nvSpPr>
      <dsp:spPr>
        <a:xfrm>
          <a:off x="1995945" y="1756372"/>
          <a:ext cx="3033764" cy="1098383"/>
        </a:xfrm>
        <a:custGeom>
          <a:avLst/>
          <a:gdLst/>
          <a:ahLst/>
          <a:cxnLst/>
          <a:rect l="0" t="0" r="0" b="0"/>
          <a:pathLst>
            <a:path>
              <a:moveTo>
                <a:pt x="3033764" y="0"/>
              </a:moveTo>
              <a:lnTo>
                <a:pt x="3033764" y="834601"/>
              </a:lnTo>
              <a:lnTo>
                <a:pt x="0" y="834601"/>
              </a:lnTo>
              <a:lnTo>
                <a:pt x="0" y="1098383"/>
              </a:lnTo>
            </a:path>
          </a:pathLst>
        </a:custGeom>
        <a:noFill/>
        <a:ln w="2857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1E994-5050-4BBA-BE54-3E674641C47B}">
      <dsp:nvSpPr>
        <dsp:cNvPr id="0" name=""/>
        <dsp:cNvSpPr/>
      </dsp:nvSpPr>
      <dsp:spPr>
        <a:xfrm>
          <a:off x="-316380" y="-266344"/>
          <a:ext cx="10692180" cy="20227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shade val="36000"/>
                <a:satMod val="120000"/>
              </a:schemeClr>
              <a:schemeClr val="accent1"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0496118A-7562-46E3-A7D8-C58D1D8E3C25}">
      <dsp:nvSpPr>
        <dsp:cNvPr id="0" name=""/>
        <dsp:cNvSpPr/>
      </dsp:nvSpPr>
      <dsp:spPr>
        <a:xfrm>
          <a:off x="0" y="34216"/>
          <a:ext cx="10692180" cy="20227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2">
              <a:lumMod val="75000"/>
              <a:lumOff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Финансовая грамотность населения </a:t>
          </a: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-</a:t>
          </a:r>
          <a:r>
            <a:rPr lang="ru-RU" sz="2400" kern="1200" baseline="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 </a:t>
          </a: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определенный </a:t>
          </a: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уровень знаний </a:t>
          </a: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/>
          </a:r>
          <a:b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+mn-lt"/>
            </a:rPr>
          </a:b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и </a:t>
          </a: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+mn-lt"/>
            </a:rPr>
            <a:t>навыков в сфере финансов, который позволяет индивидам рационально оценивать ситуацию на рынке и принимать правильные решения</a:t>
          </a:r>
          <a:endParaRPr lang="ru-RU" sz="18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u="sng" kern="1200" dirty="0" smtClean="0">
              <a:solidFill>
                <a:schemeClr val="accent1">
                  <a:lumMod val="50000"/>
                </a:schemeClr>
              </a:solidFill>
              <a:latin typeface="+mn-lt"/>
            </a:rPr>
            <a:t>Методологию финансовой грамотности составляют</a:t>
          </a:r>
          <a:endParaRPr lang="ru-RU" sz="2600" b="1" i="1" u="sng" kern="1200" dirty="0">
            <a:solidFill>
              <a:schemeClr val="accent1">
                <a:lumMod val="50000"/>
              </a:schemeClr>
            </a:solidFill>
            <a:latin typeface="+mn-lt"/>
          </a:endParaRPr>
        </a:p>
      </dsp:txBody>
      <dsp:txXfrm>
        <a:off x="59243" y="93459"/>
        <a:ext cx="10573694" cy="1904231"/>
      </dsp:txXfrm>
    </dsp:sp>
    <dsp:sp modelId="{A6130A39-3514-4F50-B859-1271ABDBD54F}">
      <dsp:nvSpPr>
        <dsp:cNvPr id="0" name=""/>
        <dsp:cNvSpPr/>
      </dsp:nvSpPr>
      <dsp:spPr>
        <a:xfrm>
          <a:off x="572235" y="2854756"/>
          <a:ext cx="2847421" cy="18081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6">
                <a:tint val="70000"/>
                <a:shade val="63000"/>
              </a:schemeClr>
              <a:schemeClr val="accent6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0C6CEAED-A993-4C1D-B92E-63FB5C27DAD3}">
      <dsp:nvSpPr>
        <dsp:cNvPr id="0" name=""/>
        <dsp:cNvSpPr/>
      </dsp:nvSpPr>
      <dsp:spPr>
        <a:xfrm>
          <a:off x="888615" y="3155317"/>
          <a:ext cx="2847421" cy="1808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1">
                  <a:lumMod val="50000"/>
                </a:schemeClr>
              </a:solidFill>
              <a:latin typeface="+mn-lt"/>
            </a:rPr>
            <a:t>Понимание основных финансовых понятий и процессов</a:t>
          </a:r>
          <a:endParaRPr lang="ru-RU" sz="2200" kern="1200" dirty="0">
            <a:solidFill>
              <a:schemeClr val="accent1">
                <a:lumMod val="50000"/>
              </a:schemeClr>
            </a:solidFill>
            <a:latin typeface="+mn-lt"/>
          </a:endParaRPr>
        </a:p>
      </dsp:txBody>
      <dsp:txXfrm>
        <a:off x="941573" y="3208275"/>
        <a:ext cx="2741505" cy="1702196"/>
      </dsp:txXfrm>
    </dsp:sp>
    <dsp:sp modelId="{FE8DDFF4-D807-4AE6-948A-C85156DE04FA}">
      <dsp:nvSpPr>
        <dsp:cNvPr id="0" name=""/>
        <dsp:cNvSpPr/>
      </dsp:nvSpPr>
      <dsp:spPr>
        <a:xfrm>
          <a:off x="4052416" y="2854756"/>
          <a:ext cx="2847421" cy="18081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6">
                <a:tint val="70000"/>
                <a:shade val="63000"/>
              </a:schemeClr>
              <a:schemeClr val="accent6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AE1978E2-30D4-4861-8F60-5125247E30F3}">
      <dsp:nvSpPr>
        <dsp:cNvPr id="0" name=""/>
        <dsp:cNvSpPr/>
      </dsp:nvSpPr>
      <dsp:spPr>
        <a:xfrm>
          <a:off x="4368796" y="3155317"/>
          <a:ext cx="2847421" cy="1808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1">
                  <a:lumMod val="50000"/>
                </a:schemeClr>
              </a:solidFill>
              <a:latin typeface="+mn-lt"/>
            </a:rPr>
            <a:t>Умение эффективно их использовать в реальной жизни</a:t>
          </a:r>
          <a:endParaRPr lang="ru-RU" sz="2200" kern="1200" dirty="0">
            <a:solidFill>
              <a:schemeClr val="accent1">
                <a:lumMod val="50000"/>
              </a:schemeClr>
            </a:solidFill>
            <a:latin typeface="+mn-lt"/>
          </a:endParaRPr>
        </a:p>
      </dsp:txBody>
      <dsp:txXfrm>
        <a:off x="4421754" y="3208275"/>
        <a:ext cx="2741505" cy="1702196"/>
      </dsp:txXfrm>
    </dsp:sp>
    <dsp:sp modelId="{0043BB6F-EC3E-47D6-95E8-CB9937630254}">
      <dsp:nvSpPr>
        <dsp:cNvPr id="0" name=""/>
        <dsp:cNvSpPr/>
      </dsp:nvSpPr>
      <dsp:spPr>
        <a:xfrm>
          <a:off x="7640885" y="2858670"/>
          <a:ext cx="2847421" cy="18081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6">
                <a:tint val="70000"/>
                <a:shade val="63000"/>
              </a:schemeClr>
              <a:schemeClr val="accent6"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C8F240B1-7D6C-47FD-BE7D-128AA177BED5}">
      <dsp:nvSpPr>
        <dsp:cNvPr id="0" name=""/>
        <dsp:cNvSpPr/>
      </dsp:nvSpPr>
      <dsp:spPr>
        <a:xfrm>
          <a:off x="7957265" y="3159231"/>
          <a:ext cx="2847421" cy="1808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1">
                  <a:lumMod val="50000"/>
                </a:schemeClr>
              </a:solidFill>
              <a:latin typeface="+mn-lt"/>
            </a:rPr>
            <a:t>Грамотное управление своими денежными средствами</a:t>
          </a:r>
          <a:endParaRPr lang="ru-RU" sz="2200" kern="1200" dirty="0">
            <a:solidFill>
              <a:schemeClr val="accent1">
                <a:lumMod val="50000"/>
              </a:schemeClr>
            </a:solidFill>
            <a:latin typeface="+mn-lt"/>
          </a:endParaRPr>
        </a:p>
      </dsp:txBody>
      <dsp:txXfrm>
        <a:off x="8010223" y="3212189"/>
        <a:ext cx="2741505" cy="1702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2DEAA-1CAC-41E0-9935-39E6FEB098B3}">
      <dsp:nvSpPr>
        <dsp:cNvPr id="0" name=""/>
        <dsp:cNvSpPr/>
      </dsp:nvSpPr>
      <dsp:spPr>
        <a:xfrm>
          <a:off x="0" y="306039"/>
          <a:ext cx="11080376" cy="5040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6000"/>
                <a:satMod val="120000"/>
              </a:schemeClr>
              <a:schemeClr val="accent1"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BEBF9D33-A75F-4894-AA1A-C58567EAFC79}">
      <dsp:nvSpPr>
        <dsp:cNvPr id="0" name=""/>
        <dsp:cNvSpPr/>
      </dsp:nvSpPr>
      <dsp:spPr>
        <a:xfrm>
          <a:off x="554018" y="124686"/>
          <a:ext cx="10238887" cy="47655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93168" tIns="0" rIns="293168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1" kern="1200" dirty="0" smtClean="0">
              <a:latin typeface="+mn-lt"/>
            </a:rPr>
            <a:t>Усложнение структуры и функций финансовых институтов</a:t>
          </a:r>
          <a:endParaRPr lang="ru-RU" sz="2600" b="0" i="1" kern="1200" dirty="0">
            <a:latin typeface="+mn-lt"/>
          </a:endParaRPr>
        </a:p>
      </dsp:txBody>
      <dsp:txXfrm>
        <a:off x="577281" y="147949"/>
        <a:ext cx="10192361" cy="430027"/>
      </dsp:txXfrm>
    </dsp:sp>
    <dsp:sp modelId="{129D376C-DB88-4274-94AD-43F2DFAED657}">
      <dsp:nvSpPr>
        <dsp:cNvPr id="0" name=""/>
        <dsp:cNvSpPr/>
      </dsp:nvSpPr>
      <dsp:spPr>
        <a:xfrm>
          <a:off x="0" y="1213239"/>
          <a:ext cx="11080376" cy="5040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6000"/>
                <a:satMod val="120000"/>
              </a:schemeClr>
              <a:schemeClr val="accent1"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C53D568A-1567-4835-9B1C-37B3278E5F6E}">
      <dsp:nvSpPr>
        <dsp:cNvPr id="0" name=""/>
        <dsp:cNvSpPr/>
      </dsp:nvSpPr>
      <dsp:spPr>
        <a:xfrm>
          <a:off x="554018" y="918039"/>
          <a:ext cx="10237026" cy="59040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93168" tIns="0" rIns="293168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i="1" kern="1200" dirty="0" smtClean="0">
              <a:latin typeface="+mn-lt"/>
            </a:rPr>
            <a:t>Рост количества субъектов финансовых отноше</a:t>
          </a:r>
          <a:r>
            <a:rPr lang="ru-RU" sz="2400" i="1" kern="1200" dirty="0" smtClean="0">
              <a:latin typeface="Bahnschrift SemiBold SemiConden" panose="020B0502040204020203" pitchFamily="34" charset="0"/>
            </a:rPr>
            <a:t>ний</a:t>
          </a:r>
          <a:endParaRPr lang="ru-RU" sz="2400" i="1" kern="1200" dirty="0">
            <a:latin typeface="Bahnschrift SemiBold SemiConden" panose="020B0502040204020203" pitchFamily="34" charset="0"/>
          </a:endParaRPr>
        </a:p>
      </dsp:txBody>
      <dsp:txXfrm>
        <a:off x="582839" y="946860"/>
        <a:ext cx="10179384" cy="532758"/>
      </dsp:txXfrm>
    </dsp:sp>
    <dsp:sp modelId="{9B411B42-84EA-400A-A893-B7960A756A8A}">
      <dsp:nvSpPr>
        <dsp:cNvPr id="0" name=""/>
        <dsp:cNvSpPr/>
      </dsp:nvSpPr>
      <dsp:spPr>
        <a:xfrm>
          <a:off x="0" y="2120439"/>
          <a:ext cx="11080376" cy="5040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6000"/>
                <a:satMod val="120000"/>
              </a:schemeClr>
              <a:schemeClr val="accent1"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A172307E-33C5-4782-926C-DC73E2F90FCC}">
      <dsp:nvSpPr>
        <dsp:cNvPr id="0" name=""/>
        <dsp:cNvSpPr/>
      </dsp:nvSpPr>
      <dsp:spPr>
        <a:xfrm>
          <a:off x="554018" y="1825239"/>
          <a:ext cx="10222987" cy="59040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93168" tIns="0" rIns="293168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i="1" kern="1200" dirty="0" smtClean="0">
              <a:latin typeface="+mn-lt"/>
            </a:rPr>
            <a:t>Расширение финансовой инфраструктуры</a:t>
          </a:r>
          <a:endParaRPr lang="ru-RU" sz="2500" i="1" kern="1200" dirty="0">
            <a:latin typeface="+mn-lt"/>
          </a:endParaRPr>
        </a:p>
      </dsp:txBody>
      <dsp:txXfrm>
        <a:off x="582839" y="1854060"/>
        <a:ext cx="10165345" cy="532758"/>
      </dsp:txXfrm>
    </dsp:sp>
    <dsp:sp modelId="{219A6111-F103-464F-9563-EDCA1560C1BC}">
      <dsp:nvSpPr>
        <dsp:cNvPr id="0" name=""/>
        <dsp:cNvSpPr/>
      </dsp:nvSpPr>
      <dsp:spPr>
        <a:xfrm>
          <a:off x="0" y="3194829"/>
          <a:ext cx="11080376" cy="5040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6000"/>
                <a:satMod val="120000"/>
              </a:schemeClr>
              <a:schemeClr val="accent1"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D389BC23-FBFB-408D-BA7C-3DBA9E3784D0}">
      <dsp:nvSpPr>
        <dsp:cNvPr id="0" name=""/>
        <dsp:cNvSpPr/>
      </dsp:nvSpPr>
      <dsp:spPr>
        <a:xfrm>
          <a:off x="554018" y="2732439"/>
          <a:ext cx="10224771" cy="757589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93168" tIns="0" rIns="293168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i="1" kern="1200" dirty="0" smtClean="0">
              <a:latin typeface="+mn-lt"/>
            </a:rPr>
            <a:t>Увеличение количества и изменение качества разнообразных финансовых услуг</a:t>
          </a:r>
          <a:endParaRPr lang="ru-RU" sz="2500" i="1" kern="1200" dirty="0">
            <a:latin typeface="+mn-lt"/>
          </a:endParaRPr>
        </a:p>
      </dsp:txBody>
      <dsp:txXfrm>
        <a:off x="591000" y="2769421"/>
        <a:ext cx="10150807" cy="683625"/>
      </dsp:txXfrm>
    </dsp:sp>
    <dsp:sp modelId="{A9F2383F-419E-4B41-A272-D6D317A36874}">
      <dsp:nvSpPr>
        <dsp:cNvPr id="0" name=""/>
        <dsp:cNvSpPr/>
      </dsp:nvSpPr>
      <dsp:spPr>
        <a:xfrm>
          <a:off x="0" y="4102029"/>
          <a:ext cx="11080376" cy="5040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6000"/>
                <a:satMod val="120000"/>
              </a:schemeClr>
              <a:schemeClr val="accent1"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3C14F597-30F2-40AB-9E47-0468B338569E}">
      <dsp:nvSpPr>
        <dsp:cNvPr id="0" name=""/>
        <dsp:cNvSpPr/>
      </dsp:nvSpPr>
      <dsp:spPr>
        <a:xfrm>
          <a:off x="554018" y="3806829"/>
          <a:ext cx="10225624" cy="59040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93168" tIns="0" rIns="293168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i="1" kern="1200" dirty="0" smtClean="0">
              <a:latin typeface="+mn-lt"/>
            </a:rPr>
            <a:t>Расширение финансовых услуг во всех сегментах финансового рынка</a:t>
          </a:r>
          <a:endParaRPr lang="ru-RU" sz="2500" i="1" kern="1200" dirty="0">
            <a:latin typeface="+mn-lt"/>
          </a:endParaRPr>
        </a:p>
      </dsp:txBody>
      <dsp:txXfrm>
        <a:off x="582839" y="3835650"/>
        <a:ext cx="10167982" cy="532758"/>
      </dsp:txXfrm>
    </dsp:sp>
    <dsp:sp modelId="{93E3FABB-2F76-4166-8CDE-4E86AE1FA783}">
      <dsp:nvSpPr>
        <dsp:cNvPr id="0" name=""/>
        <dsp:cNvSpPr/>
      </dsp:nvSpPr>
      <dsp:spPr>
        <a:xfrm>
          <a:off x="0" y="5132032"/>
          <a:ext cx="11080376" cy="5040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6000"/>
                <a:satMod val="120000"/>
              </a:schemeClr>
              <a:schemeClr val="accent1"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B7E91DBA-F992-46E7-95AD-37F9957C3468}">
      <dsp:nvSpPr>
        <dsp:cNvPr id="0" name=""/>
        <dsp:cNvSpPr/>
      </dsp:nvSpPr>
      <dsp:spPr>
        <a:xfrm>
          <a:off x="554018" y="4714029"/>
          <a:ext cx="10225547" cy="71320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93168" tIns="0" rIns="293168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i="1" kern="1200" dirty="0" smtClean="0">
              <a:latin typeface="+mn-lt"/>
            </a:rPr>
            <a:t>Увеличение масштабов финансовых потоков и расширение сферы финансовых отношений</a:t>
          </a:r>
          <a:endParaRPr lang="ru-RU" sz="2500" i="1" kern="1200" dirty="0">
            <a:latin typeface="+mn-lt"/>
          </a:endParaRPr>
        </a:p>
      </dsp:txBody>
      <dsp:txXfrm>
        <a:off x="588834" y="4748845"/>
        <a:ext cx="10155915" cy="6435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82874-9F1F-ED4B-BC29-742105F1F688}">
      <dsp:nvSpPr>
        <dsp:cNvPr id="0" name=""/>
        <dsp:cNvSpPr/>
      </dsp:nvSpPr>
      <dsp:spPr>
        <a:xfrm rot="10800000">
          <a:off x="1231584" y="13453"/>
          <a:ext cx="6414219" cy="1394022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14725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kern="1200" dirty="0" smtClean="0">
              <a:solidFill>
                <a:schemeClr val="accent2">
                  <a:lumMod val="50000"/>
                </a:schemeClr>
              </a:solidFill>
            </a:rPr>
            <a:t>В составе класса общеобразовательного учреждения</a:t>
          </a:r>
          <a:endParaRPr lang="ru-RU" sz="2600" b="1" i="1" kern="1200" dirty="0">
            <a:solidFill>
              <a:schemeClr val="accent2">
                <a:lumMod val="50000"/>
              </a:schemeClr>
            </a:solidFill>
          </a:endParaRPr>
        </a:p>
      </dsp:txBody>
      <dsp:txXfrm rot="10800000">
        <a:off x="1580089" y="13453"/>
        <a:ext cx="6065714" cy="1394022"/>
      </dsp:txXfrm>
    </dsp:sp>
    <dsp:sp modelId="{822DFDE3-3262-FB4D-AFC9-B1925FAD4558}">
      <dsp:nvSpPr>
        <dsp:cNvPr id="0" name=""/>
        <dsp:cNvSpPr/>
      </dsp:nvSpPr>
      <dsp:spPr>
        <a:xfrm>
          <a:off x="5542" y="13453"/>
          <a:ext cx="1394022" cy="13940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819A0E-464E-4D49-B4BF-E79F3EB11E1B}">
      <dsp:nvSpPr>
        <dsp:cNvPr id="0" name=""/>
        <dsp:cNvSpPr/>
      </dsp:nvSpPr>
      <dsp:spPr>
        <a:xfrm rot="10800000">
          <a:off x="1193675" y="1812826"/>
          <a:ext cx="6482743" cy="1394022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14725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kern="1200" dirty="0" smtClean="0">
              <a:solidFill>
                <a:schemeClr val="accent2">
                  <a:lumMod val="50000"/>
                </a:schemeClr>
              </a:solidFill>
            </a:rPr>
            <a:t>В составе одновозрастной группы в общеобразовательном учреждении</a:t>
          </a:r>
          <a:endParaRPr lang="ru-RU" sz="2600" b="1" i="1" kern="1200" dirty="0">
            <a:solidFill>
              <a:schemeClr val="accent2">
                <a:lumMod val="50000"/>
              </a:schemeClr>
            </a:solidFill>
          </a:endParaRPr>
        </a:p>
      </dsp:txBody>
      <dsp:txXfrm rot="10800000">
        <a:off x="1542180" y="1812826"/>
        <a:ext cx="6134238" cy="1394022"/>
      </dsp:txXfrm>
    </dsp:sp>
    <dsp:sp modelId="{0FBF787E-69E7-6C41-B90F-EC6644382918}">
      <dsp:nvSpPr>
        <dsp:cNvPr id="0" name=""/>
        <dsp:cNvSpPr/>
      </dsp:nvSpPr>
      <dsp:spPr>
        <a:xfrm>
          <a:off x="0" y="1759044"/>
          <a:ext cx="1394022" cy="139402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AE80CD-E3E4-5B43-91E5-8B02A0031911}">
      <dsp:nvSpPr>
        <dsp:cNvPr id="0" name=""/>
        <dsp:cNvSpPr/>
      </dsp:nvSpPr>
      <dsp:spPr>
        <a:xfrm rot="10800000">
          <a:off x="1254192" y="3622974"/>
          <a:ext cx="6402052" cy="1394022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14725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kern="1200" dirty="0" smtClean="0">
              <a:solidFill>
                <a:schemeClr val="accent2">
                  <a:lumMod val="50000"/>
                </a:schemeClr>
              </a:solidFill>
            </a:rPr>
            <a:t>В составе группы в Центре социального семейного воспитания </a:t>
          </a:r>
          <a:endParaRPr lang="ru-RU" sz="2600" b="1" i="1" kern="1200" dirty="0">
            <a:solidFill>
              <a:schemeClr val="accent2">
                <a:lumMod val="50000"/>
              </a:schemeClr>
            </a:solidFill>
          </a:endParaRPr>
        </a:p>
      </dsp:txBody>
      <dsp:txXfrm rot="10800000">
        <a:off x="1602697" y="3622974"/>
        <a:ext cx="6053547" cy="1394022"/>
      </dsp:txXfrm>
    </dsp:sp>
    <dsp:sp modelId="{ED1A0D5D-AEC9-3C4F-B9F4-073E33A0763A}">
      <dsp:nvSpPr>
        <dsp:cNvPr id="0" name=""/>
        <dsp:cNvSpPr/>
      </dsp:nvSpPr>
      <dsp:spPr>
        <a:xfrm>
          <a:off x="0" y="3528850"/>
          <a:ext cx="1394022" cy="139402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E6803-1A0F-E942-B458-C35F8951770A}">
      <dsp:nvSpPr>
        <dsp:cNvPr id="0" name=""/>
        <dsp:cNvSpPr/>
      </dsp:nvSpPr>
      <dsp:spPr>
        <a:xfrm rot="5400000">
          <a:off x="4945045" y="-1730061"/>
          <a:ext cx="1674560" cy="5242251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smtClean="0"/>
            <a:t>Отсутствие ответственности за свою жизнь;</a:t>
          </a:r>
          <a:endParaRPr lang="ru-RU" sz="1900" b="1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Отсутствие прогнозирования </a:t>
          </a:r>
          <a:br>
            <a:rPr lang="ru-RU" sz="1900" b="1" kern="1200" dirty="0" smtClean="0"/>
          </a:br>
          <a:r>
            <a:rPr lang="ru-RU" sz="1900" b="1" kern="1200" dirty="0" smtClean="0"/>
            <a:t>и планирования будущего</a:t>
          </a:r>
          <a:endParaRPr lang="ru-RU" sz="1900" b="1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Отсутствие</a:t>
          </a:r>
          <a:r>
            <a:rPr lang="ru-RU" sz="1900" b="1" kern="1200" baseline="0" dirty="0" smtClean="0"/>
            <a:t> понимания зависимости текущих решений и будущего</a:t>
          </a:r>
          <a:endParaRPr lang="ru-RU" sz="1900" b="1" kern="1200" dirty="0"/>
        </a:p>
      </dsp:txBody>
      <dsp:txXfrm rot="-5400000">
        <a:off x="3161200" y="135529"/>
        <a:ext cx="5160506" cy="1511070"/>
      </dsp:txXfrm>
    </dsp:sp>
    <dsp:sp modelId="{5F977C09-AC9D-914A-BE5E-584443FCE0E5}">
      <dsp:nvSpPr>
        <dsp:cNvPr id="0" name=""/>
        <dsp:cNvSpPr/>
      </dsp:nvSpPr>
      <dsp:spPr>
        <a:xfrm>
          <a:off x="269" y="2692"/>
          <a:ext cx="3160930" cy="177674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Безответственность</a:t>
          </a:r>
          <a:endParaRPr lang="ru-RU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87003" y="89426"/>
        <a:ext cx="2987462" cy="1603277"/>
      </dsp:txXfrm>
    </dsp:sp>
    <dsp:sp modelId="{6184507E-0475-F742-9052-828CCF6FB9B3}">
      <dsp:nvSpPr>
        <dsp:cNvPr id="0" name=""/>
        <dsp:cNvSpPr/>
      </dsp:nvSpPr>
      <dsp:spPr>
        <a:xfrm rot="5400000">
          <a:off x="5055639" y="122389"/>
          <a:ext cx="1421396" cy="5268515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smtClean="0"/>
            <a:t>Отсутствие трудовой мотивации;</a:t>
          </a:r>
          <a:endParaRPr lang="ru-RU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smtClean="0"/>
            <a:t>Привычка жить за чужой счет;</a:t>
          </a:r>
          <a:endParaRPr lang="ru-RU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smtClean="0"/>
            <a:t>Непонимание ценности денег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 rot="-5400000">
        <a:off x="3132080" y="2115336"/>
        <a:ext cx="5199128" cy="1282622"/>
      </dsp:txXfrm>
    </dsp:sp>
    <dsp:sp modelId="{2D894177-589B-0A48-A71A-08767E6371D2}">
      <dsp:nvSpPr>
        <dsp:cNvPr id="0" name=""/>
        <dsp:cNvSpPr/>
      </dsp:nvSpPr>
      <dsp:spPr>
        <a:xfrm>
          <a:off x="269" y="1868274"/>
          <a:ext cx="3131809" cy="1776745"/>
        </a:xfrm>
        <a:prstGeom prst="roundRect">
          <a:avLst/>
        </a:prstGeom>
        <a:solidFill>
          <a:schemeClr val="accent1">
            <a:shade val="50000"/>
            <a:hueOff val="-379322"/>
            <a:satOff val="-20163"/>
            <a:lumOff val="318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Иждивенчество</a:t>
          </a:r>
          <a:endParaRPr lang="ru-RU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87003" y="1955008"/>
        <a:ext cx="2958341" cy="1603277"/>
      </dsp:txXfrm>
    </dsp:sp>
    <dsp:sp modelId="{28679A40-F135-1B4F-AD1A-F29F85C9B753}">
      <dsp:nvSpPr>
        <dsp:cNvPr id="0" name=""/>
        <dsp:cNvSpPr/>
      </dsp:nvSpPr>
      <dsp:spPr>
        <a:xfrm rot="5400000">
          <a:off x="5018581" y="1947366"/>
          <a:ext cx="1421396" cy="5349726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Внушаемость;</a:t>
          </a:r>
          <a:endParaRPr lang="ru-RU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Отсутствие критического мышления;</a:t>
          </a:r>
          <a:endParaRPr lang="ru-RU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Неспособность жить в одиночку, необходимость примкнуть к группе</a:t>
          </a:r>
          <a:endParaRPr lang="ru-RU" sz="1900" b="1" kern="1200" dirty="0"/>
        </a:p>
      </dsp:txBody>
      <dsp:txXfrm rot="-5400000">
        <a:off x="3054417" y="3980918"/>
        <a:ext cx="5280339" cy="1282622"/>
      </dsp:txXfrm>
    </dsp:sp>
    <dsp:sp modelId="{9C22D120-FE0C-5048-AC76-C2375427C9EA}">
      <dsp:nvSpPr>
        <dsp:cNvPr id="0" name=""/>
        <dsp:cNvSpPr/>
      </dsp:nvSpPr>
      <dsp:spPr>
        <a:xfrm>
          <a:off x="269" y="3733856"/>
          <a:ext cx="3054146" cy="1776745"/>
        </a:xfrm>
        <a:prstGeom prst="roundRect">
          <a:avLst/>
        </a:prstGeom>
        <a:solidFill>
          <a:schemeClr val="accent1">
            <a:shade val="50000"/>
            <a:hueOff val="-379322"/>
            <a:satOff val="-20163"/>
            <a:lumOff val="318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Беспомощность</a:t>
          </a:r>
          <a:endParaRPr lang="ru-RU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87003" y="3820590"/>
        <a:ext cx="2880678" cy="16032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83E04-49D7-C84A-A15E-9B6AAB1521A4}">
      <dsp:nvSpPr>
        <dsp:cNvPr id="0" name=""/>
        <dsp:cNvSpPr/>
      </dsp:nvSpPr>
      <dsp:spPr>
        <a:xfrm rot="5400000">
          <a:off x="7538587" y="-3262105"/>
          <a:ext cx="813064" cy="74777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Электронные УМ модули </a:t>
          </a:r>
          <a:endParaRPr lang="ru-RU" sz="18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Обсуждение УЭММ по финансовой грамотности</a:t>
          </a:r>
          <a:endParaRPr lang="ru-RU" sz="18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sp:txBody>
      <dsp:txXfrm rot="-5400000">
        <a:off x="4206240" y="109933"/>
        <a:ext cx="7438069" cy="733682"/>
      </dsp:txXfrm>
    </dsp:sp>
    <dsp:sp modelId="{7354BA75-4863-5541-A5F3-628232F0F404}">
      <dsp:nvSpPr>
        <dsp:cNvPr id="0" name=""/>
        <dsp:cNvSpPr/>
      </dsp:nvSpPr>
      <dsp:spPr>
        <a:xfrm>
          <a:off x="0" y="2792"/>
          <a:ext cx="4206240" cy="947964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j-lt"/>
              <a:ea typeface="Times New Roman" charset="0"/>
              <a:cs typeface="Times New Roman" charset="0"/>
            </a:rPr>
            <a:t>Сайт: </a:t>
          </a:r>
          <a:r>
            <a:rPr lang="ru-RU" sz="2400" b="1" kern="1200" dirty="0" err="1" smtClean="0">
              <a:latin typeface="+mj-lt"/>
              <a:ea typeface="Times New Roman" charset="0"/>
              <a:cs typeface="Times New Roman" charset="0"/>
            </a:rPr>
            <a:t>школа.вашифинансы.рф</a:t>
          </a:r>
          <a:endParaRPr lang="ru-RU" sz="2400" b="1" kern="1200" dirty="0">
            <a:latin typeface="+mj-lt"/>
            <a:ea typeface="Times New Roman" charset="0"/>
            <a:cs typeface="Times New Roman" charset="0"/>
          </a:endParaRPr>
        </a:p>
      </dsp:txBody>
      <dsp:txXfrm>
        <a:off x="46276" y="49068"/>
        <a:ext cx="4113688" cy="855412"/>
      </dsp:txXfrm>
    </dsp:sp>
    <dsp:sp modelId="{7B40A37F-2788-B847-BBDB-6A0146D337D8}">
      <dsp:nvSpPr>
        <dsp:cNvPr id="0" name=""/>
        <dsp:cNvSpPr/>
      </dsp:nvSpPr>
      <dsp:spPr>
        <a:xfrm rot="5400000">
          <a:off x="7499710" y="-2212292"/>
          <a:ext cx="890819" cy="74777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Тесты</a:t>
          </a:r>
          <a:endParaRPr lang="ru-RU" sz="18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Комиксы, игры, ребусы, кроссворды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Основные термины и понятия</a:t>
          </a:r>
        </a:p>
      </dsp:txBody>
      <dsp:txXfrm rot="-5400000">
        <a:off x="4206240" y="1124664"/>
        <a:ext cx="7434274" cy="803847"/>
      </dsp:txXfrm>
    </dsp:sp>
    <dsp:sp modelId="{EFD58842-05EC-3247-9004-37C5464254C9}">
      <dsp:nvSpPr>
        <dsp:cNvPr id="0" name=""/>
        <dsp:cNvSpPr/>
      </dsp:nvSpPr>
      <dsp:spPr>
        <a:xfrm>
          <a:off x="0" y="1013421"/>
          <a:ext cx="4206240" cy="102633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Сайт: </a:t>
          </a:r>
          <a:r>
            <a:rPr lang="en-US" sz="24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FINGRAM34.RU</a:t>
          </a:r>
          <a:endParaRPr lang="ru-RU" sz="24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sp:txBody>
      <dsp:txXfrm>
        <a:off x="50101" y="1063522"/>
        <a:ext cx="4106038" cy="926130"/>
      </dsp:txXfrm>
    </dsp:sp>
    <dsp:sp modelId="{FCEA7B01-FFCD-7F44-97D6-F0D99AA50901}">
      <dsp:nvSpPr>
        <dsp:cNvPr id="0" name=""/>
        <dsp:cNvSpPr/>
      </dsp:nvSpPr>
      <dsp:spPr>
        <a:xfrm rot="5400000">
          <a:off x="7103937" y="-799387"/>
          <a:ext cx="1666846" cy="747045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  <a:sym typeface="Arial"/>
            </a:rPr>
            <a:t>Учебно-методические материалы, видео фильмы</a:t>
          </a:r>
          <a:endParaRPr lang="ru-RU" sz="17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Программа повышения квалификации преподавателей по финансовой грамотности</a:t>
          </a:r>
          <a:endParaRPr lang="ru-RU" sz="17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Открытые уроки, банк методических разработок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Информация об Олимпиаде</a:t>
          </a:r>
          <a:endParaRPr lang="ru-RU" sz="17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«Высшая проба» по профилю «Финансовая грамотность»</a:t>
          </a:r>
          <a:endParaRPr lang="ru-RU" sz="17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sp:txBody>
      <dsp:txXfrm rot="-5400000">
        <a:off x="4202132" y="2183787"/>
        <a:ext cx="7389088" cy="1504108"/>
      </dsp:txXfrm>
    </dsp:sp>
    <dsp:sp modelId="{3FA42892-F00F-AC4C-94F4-5737EC2F7222}">
      <dsp:nvSpPr>
        <dsp:cNvPr id="0" name=""/>
        <dsp:cNvSpPr/>
      </dsp:nvSpPr>
      <dsp:spPr>
        <a:xfrm>
          <a:off x="0" y="2217085"/>
          <a:ext cx="4202132" cy="143751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Arial"/>
            </a:rPr>
            <a:t>Сайт ФМЦ: </a:t>
          </a:r>
          <a:r>
            <a:rPr lang="en-US" sz="2400" b="1" kern="1200" dirty="0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Arial"/>
            </a:rPr>
            <a:t>https</a:t>
          </a:r>
          <a:r>
            <a:rPr lang="en-US" sz="2400" b="1" kern="1200" dirty="0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Wingdings"/>
            </a:rPr>
            <a:t>//</a:t>
          </a:r>
          <a:r>
            <a:rPr lang="en-US" sz="2400" b="1" kern="1200" dirty="0" err="1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Wingdings"/>
            </a:rPr>
            <a:t>fmc.hse.ru</a:t>
          </a:r>
          <a:r>
            <a:rPr lang="en-US" sz="2400" b="1" kern="1200" dirty="0" smtClean="0">
              <a:latin typeface="Bahnschrift SemiBold Condensed" panose="020B0502040204020203" pitchFamily="34" charset="0"/>
              <a:ea typeface="ＭＳ Ｐゴシック"/>
              <a:cs typeface="Times New Roman" panose="02020603050405020304" pitchFamily="18" charset="0"/>
              <a:sym typeface="Wingdings"/>
            </a:rPr>
            <a:t>/</a:t>
          </a:r>
          <a:endParaRPr lang="ru-RU" sz="2400" kern="1200" dirty="0">
            <a:latin typeface="Bahnschrift SemiBold Condensed" panose="020B0502040204020203" pitchFamily="34" charset="0"/>
          </a:endParaRPr>
        </a:p>
      </dsp:txBody>
      <dsp:txXfrm>
        <a:off x="70174" y="2287259"/>
        <a:ext cx="4061784" cy="1297164"/>
      </dsp:txXfrm>
    </dsp:sp>
    <dsp:sp modelId="{DEA06CD3-2A9D-8F4A-8D66-A9761D66204D}">
      <dsp:nvSpPr>
        <dsp:cNvPr id="0" name=""/>
        <dsp:cNvSpPr/>
      </dsp:nvSpPr>
      <dsp:spPr>
        <a:xfrm rot="5400000">
          <a:off x="7465520" y="585544"/>
          <a:ext cx="959198" cy="74777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https://</a:t>
          </a:r>
          <a:r>
            <a:rPr lang="ru-RU" sz="1800" b="1" kern="1200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хочумогузнаю.рф</a:t>
          </a:r>
          <a:endParaRPr lang="ru-RU" sz="18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Финансовые будни</a:t>
          </a:r>
          <a:endParaRPr lang="ru-RU" sz="18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Смешарики</a:t>
          </a:r>
          <a:endParaRPr lang="ru-RU" sz="18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sp:txBody>
      <dsp:txXfrm rot="-5400000">
        <a:off x="4206239" y="3891649"/>
        <a:ext cx="7430936" cy="865550"/>
      </dsp:txXfrm>
    </dsp:sp>
    <dsp:sp modelId="{A4AF76AB-1E0A-A946-AA7D-F3B6D258A2DB}">
      <dsp:nvSpPr>
        <dsp:cNvPr id="0" name=""/>
        <dsp:cNvSpPr/>
      </dsp:nvSpPr>
      <dsp:spPr>
        <a:xfrm>
          <a:off x="13459" y="3774428"/>
          <a:ext cx="4206240" cy="103644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Видеоролики, мультфильмы, плакаты</a:t>
          </a:r>
          <a:endParaRPr lang="ru-RU" sz="24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sp:txBody>
      <dsp:txXfrm>
        <a:off x="64054" y="3825023"/>
        <a:ext cx="4105050" cy="935256"/>
      </dsp:txXfrm>
    </dsp:sp>
    <dsp:sp modelId="{888EF14F-035A-7541-A278-B4190DF4A033}">
      <dsp:nvSpPr>
        <dsp:cNvPr id="0" name=""/>
        <dsp:cNvSpPr/>
      </dsp:nvSpPr>
      <dsp:spPr>
        <a:xfrm rot="5400000">
          <a:off x="7482700" y="1671620"/>
          <a:ext cx="924838" cy="74777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Финсовет</a:t>
          </a:r>
          <a:endParaRPr lang="ru-RU" sz="18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Финзнайка</a:t>
          </a:r>
          <a:endParaRPr lang="ru-RU" sz="18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Монеткины</a:t>
          </a:r>
          <a:r>
            <a:rPr lang="ru-RU" sz="18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 </a:t>
          </a:r>
          <a:r>
            <a:rPr lang="mr-IN" sz="18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…</a:t>
          </a:r>
          <a:endParaRPr lang="ru-RU" sz="18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sp:txBody>
      <dsp:txXfrm rot="-5400000">
        <a:off x="4206240" y="4993228"/>
        <a:ext cx="7432613" cy="834544"/>
      </dsp:txXfrm>
    </dsp:sp>
    <dsp:sp modelId="{499D3395-0CF5-8242-9748-23A3A5556AAE}">
      <dsp:nvSpPr>
        <dsp:cNvPr id="0" name=""/>
        <dsp:cNvSpPr/>
      </dsp:nvSpPr>
      <dsp:spPr>
        <a:xfrm>
          <a:off x="0" y="4931040"/>
          <a:ext cx="4206240" cy="99397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Bahnschrift SemiBold Condensed" panose="020B0502040204020203" pitchFamily="34" charset="0"/>
              <a:ea typeface="Times New Roman" charset="0"/>
              <a:cs typeface="Times New Roman" charset="0"/>
            </a:rPr>
            <a:t>Онлайн игры и мобильные приложения</a:t>
          </a:r>
          <a:endParaRPr lang="ru-RU" sz="2400" b="1" kern="1200" dirty="0">
            <a:latin typeface="Bahnschrift SemiBold Condensed" panose="020B0502040204020203" pitchFamily="34" charset="0"/>
            <a:ea typeface="Times New Roman" charset="0"/>
            <a:cs typeface="Times New Roman" charset="0"/>
          </a:endParaRPr>
        </a:p>
      </dsp:txBody>
      <dsp:txXfrm>
        <a:off x="48522" y="4979562"/>
        <a:ext cx="4109196" cy="8969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42798-5160-1349-8716-2119E9A7E239}">
      <dsp:nvSpPr>
        <dsp:cNvPr id="0" name=""/>
        <dsp:cNvSpPr/>
      </dsp:nvSpPr>
      <dsp:spPr>
        <a:xfrm>
          <a:off x="334565" y="2707247"/>
          <a:ext cx="11310586" cy="2900173"/>
        </a:xfrm>
        <a:prstGeom prst="rightArrow">
          <a:avLst>
            <a:gd name="adj1" fmla="val 50000"/>
            <a:gd name="adj2" fmla="val 50000"/>
          </a:avLst>
        </a:prstGeom>
        <a:gradFill flip="none" rotWithShape="0">
          <a:gsLst>
            <a:gs pos="0">
              <a:srgbClr val="B97D69">
                <a:shade val="30000"/>
                <a:satMod val="115000"/>
              </a:srgbClr>
            </a:gs>
            <a:gs pos="50000">
              <a:srgbClr val="B97D69">
                <a:shade val="67500"/>
                <a:satMod val="115000"/>
              </a:srgbClr>
            </a:gs>
            <a:gs pos="100000">
              <a:srgbClr val="B97D69">
                <a:shade val="100000"/>
                <a:satMod val="115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69237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 </a:t>
          </a:r>
          <a:r>
            <a:rPr lang="ru-RU" sz="2800" b="1" i="1" kern="1200" dirty="0" smtClean="0"/>
            <a:t>Семестровый курс</a:t>
          </a:r>
          <a:endParaRPr lang="ru-RU" sz="2800" b="1" i="1" kern="1200" dirty="0"/>
        </a:p>
      </dsp:txBody>
      <dsp:txXfrm>
        <a:off x="334565" y="3432290"/>
        <a:ext cx="10585543" cy="1450087"/>
      </dsp:txXfrm>
    </dsp:sp>
    <dsp:sp modelId="{9652E0BB-F443-1549-88DF-A375D326BFB8}">
      <dsp:nvSpPr>
        <dsp:cNvPr id="0" name=""/>
        <dsp:cNvSpPr/>
      </dsp:nvSpPr>
      <dsp:spPr>
        <a:xfrm>
          <a:off x="2376393" y="1223695"/>
          <a:ext cx="9196458" cy="3155825"/>
        </a:xfrm>
        <a:prstGeom prst="rightArrow">
          <a:avLst>
            <a:gd name="adj1" fmla="val 50000"/>
            <a:gd name="adj2" fmla="val 50000"/>
          </a:avLst>
        </a:prstGeom>
        <a:gradFill flip="none" rotWithShape="0">
          <a:gsLst>
            <a:gs pos="0">
              <a:srgbClr val="C4816B">
                <a:shade val="30000"/>
                <a:satMod val="115000"/>
              </a:srgbClr>
            </a:gs>
            <a:gs pos="50000">
              <a:srgbClr val="C4816B">
                <a:shade val="67500"/>
                <a:satMod val="115000"/>
              </a:srgbClr>
            </a:gs>
            <a:gs pos="100000">
              <a:srgbClr val="C4816B">
                <a:shade val="100000"/>
                <a:satMod val="115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69237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 Несколько</a:t>
          </a:r>
          <a:r>
            <a:rPr lang="ru-RU" sz="2800" b="1" i="1" kern="1200" baseline="0" dirty="0" smtClean="0"/>
            <a:t> регулярных встреч</a:t>
          </a:r>
          <a:endParaRPr lang="ru-RU" sz="2800" b="1" i="1" kern="1200" dirty="0"/>
        </a:p>
      </dsp:txBody>
      <dsp:txXfrm>
        <a:off x="2376393" y="2012651"/>
        <a:ext cx="8407502" cy="1577913"/>
      </dsp:txXfrm>
    </dsp:sp>
    <dsp:sp modelId="{D48C3A85-4FC2-9947-8FD8-962DE79D54C9}">
      <dsp:nvSpPr>
        <dsp:cNvPr id="0" name=""/>
        <dsp:cNvSpPr/>
      </dsp:nvSpPr>
      <dsp:spPr>
        <a:xfrm>
          <a:off x="5245906" y="2"/>
          <a:ext cx="6356531" cy="2899427"/>
        </a:xfrm>
        <a:prstGeom prst="rightArrow">
          <a:avLst>
            <a:gd name="adj1" fmla="val 50000"/>
            <a:gd name="adj2" fmla="val 50000"/>
          </a:avLst>
        </a:prstGeom>
        <a:gradFill flip="none" rotWithShape="0">
          <a:gsLst>
            <a:gs pos="0">
              <a:srgbClr val="D89E86">
                <a:shade val="30000"/>
                <a:satMod val="115000"/>
              </a:srgbClr>
            </a:gs>
            <a:gs pos="50000">
              <a:srgbClr val="D89E86">
                <a:shade val="67500"/>
                <a:satMod val="115000"/>
              </a:srgbClr>
            </a:gs>
            <a:gs pos="100000">
              <a:srgbClr val="D89E86">
                <a:shade val="100000"/>
                <a:satMod val="115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69237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 </a:t>
          </a:r>
          <a:r>
            <a:rPr lang="ru-RU" sz="2800" b="1" i="1" kern="1200" dirty="0" smtClean="0"/>
            <a:t>Разовая беседа или    практикум</a:t>
          </a:r>
          <a:endParaRPr lang="ru-RU" sz="2800" b="1" i="1" kern="1200" dirty="0"/>
        </a:p>
      </dsp:txBody>
      <dsp:txXfrm>
        <a:off x="5245906" y="724859"/>
        <a:ext cx="5631674" cy="14497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77112F-54B3-A347-9374-777AF1BC8D2F}">
      <dsp:nvSpPr>
        <dsp:cNvPr id="0" name=""/>
        <dsp:cNvSpPr/>
      </dsp:nvSpPr>
      <dsp:spPr>
        <a:xfrm>
          <a:off x="1604212" y="1648544"/>
          <a:ext cx="2506738" cy="23499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 smtClean="0">
              <a:solidFill>
                <a:schemeClr val="accent2">
                  <a:lumMod val="50000"/>
                </a:schemeClr>
              </a:solidFill>
            </a:rPr>
            <a:t>Обучение</a:t>
          </a:r>
          <a:r>
            <a:rPr lang="ru-RU" sz="1900" b="1" i="1" kern="1200" baseline="0" dirty="0" smtClean="0">
              <a:solidFill>
                <a:schemeClr val="accent2">
                  <a:lumMod val="50000"/>
                </a:schemeClr>
              </a:solidFill>
            </a:rPr>
            <a:t> основам финансовой грамотности</a:t>
          </a:r>
          <a:endParaRPr lang="ru-RU" sz="1900" b="1" i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971315" y="1992685"/>
        <a:ext cx="1772532" cy="1661663"/>
      </dsp:txXfrm>
    </dsp:sp>
    <dsp:sp modelId="{B758D689-DEF5-024E-AE38-D643F8E11E61}">
      <dsp:nvSpPr>
        <dsp:cNvPr id="0" name=""/>
        <dsp:cNvSpPr/>
      </dsp:nvSpPr>
      <dsp:spPr>
        <a:xfrm>
          <a:off x="1670525" y="280805"/>
          <a:ext cx="2374112" cy="15452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2">
                  <a:lumMod val="50000"/>
                </a:schemeClr>
              </a:solidFill>
            </a:rPr>
            <a:t>Личный бюджет: доходы и расходы</a:t>
          </a:r>
          <a:endParaRPr lang="ru-RU" sz="19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018206" y="507103"/>
        <a:ext cx="1678750" cy="1092665"/>
      </dsp:txXfrm>
    </dsp:sp>
    <dsp:sp modelId="{2B3E2F27-C73C-174C-AA56-E439A17EAD29}">
      <dsp:nvSpPr>
        <dsp:cNvPr id="0" name=""/>
        <dsp:cNvSpPr/>
      </dsp:nvSpPr>
      <dsp:spPr>
        <a:xfrm>
          <a:off x="3838747" y="2150799"/>
          <a:ext cx="2088798" cy="13454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2">
                  <a:lumMod val="50000"/>
                </a:schemeClr>
              </a:solidFill>
            </a:rPr>
            <a:t>Управление личными финансами</a:t>
          </a:r>
          <a:endParaRPr lang="ru-RU" sz="19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144644" y="2347834"/>
        <a:ext cx="1477004" cy="951366"/>
      </dsp:txXfrm>
    </dsp:sp>
    <dsp:sp modelId="{1BC1CA92-C61D-224A-BB5D-A7D9731DF4B4}">
      <dsp:nvSpPr>
        <dsp:cNvPr id="0" name=""/>
        <dsp:cNvSpPr/>
      </dsp:nvSpPr>
      <dsp:spPr>
        <a:xfrm>
          <a:off x="1634548" y="3860562"/>
          <a:ext cx="2526769" cy="146604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2">
                  <a:lumMod val="50000"/>
                </a:schemeClr>
              </a:solidFill>
            </a:rPr>
            <a:t>Сбережения и банки</a:t>
          </a:r>
          <a:endParaRPr lang="ru-RU" sz="19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004585" y="4075259"/>
        <a:ext cx="1786695" cy="1036646"/>
      </dsp:txXfrm>
    </dsp:sp>
    <dsp:sp modelId="{32859092-08A9-C04C-B290-FE3C4BE8D5D9}">
      <dsp:nvSpPr>
        <dsp:cNvPr id="0" name=""/>
        <dsp:cNvSpPr/>
      </dsp:nvSpPr>
      <dsp:spPr>
        <a:xfrm>
          <a:off x="-199100" y="2123902"/>
          <a:ext cx="2062236" cy="1399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2">
                  <a:lumMod val="50000"/>
                </a:schemeClr>
              </a:solidFill>
            </a:rPr>
            <a:t>Кредиты и займы</a:t>
          </a:r>
          <a:endParaRPr lang="ru-RU" sz="19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02907" y="2328814"/>
        <a:ext cx="1458222" cy="9894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4F476-249D-074A-AA8F-6AFCA4AB1E9C}">
      <dsp:nvSpPr>
        <dsp:cNvPr id="0" name=""/>
        <dsp:cNvSpPr/>
      </dsp:nvSpPr>
      <dsp:spPr>
        <a:xfrm rot="5400000">
          <a:off x="2805502" y="-888069"/>
          <a:ext cx="1630281" cy="34076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</a:t>
          </a:r>
          <a:r>
            <a:rPr lang="ru-RU" sz="1400" b="1" kern="1200" dirty="0" smtClean="0"/>
            <a:t>Деньги и операции с ними</a:t>
          </a:r>
          <a:endParaRPr lang="ru-RU" sz="1400" b="1" kern="1200" dirty="0"/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 Планирование и управление финансами</a:t>
          </a:r>
          <a:endParaRPr lang="en-GB" sz="1400" b="1" kern="1200" dirty="0"/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 Риски и вознаграждения</a:t>
          </a:r>
          <a:endParaRPr lang="en-GB" sz="1400" b="1" kern="1200" dirty="0"/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 Финансовая среда</a:t>
          </a:r>
          <a:endParaRPr lang="ru-RU" sz="1400" b="1" kern="1200" dirty="0"/>
        </a:p>
      </dsp:txBody>
      <dsp:txXfrm rot="-5400000">
        <a:off x="1916811" y="80206"/>
        <a:ext cx="3328080" cy="1471113"/>
      </dsp:txXfrm>
    </dsp:sp>
    <dsp:sp modelId="{A7532188-6EE1-D64C-9E5D-3C75649D25AD}">
      <dsp:nvSpPr>
        <dsp:cNvPr id="0" name=""/>
        <dsp:cNvSpPr/>
      </dsp:nvSpPr>
      <dsp:spPr>
        <a:xfrm>
          <a:off x="0" y="211896"/>
          <a:ext cx="1916811" cy="120773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Содержание</a:t>
          </a:r>
          <a:r>
            <a:rPr lang="en-GB" sz="1500" b="1" kern="1200" dirty="0" smtClean="0"/>
            <a:t>: </a:t>
          </a:r>
          <a:r>
            <a:rPr lang="ru-RU" sz="1500" b="1" kern="1200" dirty="0" smtClean="0"/>
            <a:t>знание и понимание</a:t>
          </a:r>
          <a:endParaRPr lang="ru-RU" sz="1500" b="1" kern="1200" dirty="0"/>
        </a:p>
      </dsp:txBody>
      <dsp:txXfrm>
        <a:off x="58957" y="270853"/>
        <a:ext cx="1798897" cy="1089819"/>
      </dsp:txXfrm>
    </dsp:sp>
    <dsp:sp modelId="{262F66E8-E817-A345-9621-0FA9152F54A9}">
      <dsp:nvSpPr>
        <dsp:cNvPr id="0" name=""/>
        <dsp:cNvSpPr/>
      </dsp:nvSpPr>
      <dsp:spPr>
        <a:xfrm rot="5400000">
          <a:off x="2805502" y="844105"/>
          <a:ext cx="1630281" cy="34076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Образование и работа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smtClean="0"/>
            <a:t>Дом и семья</a:t>
          </a:r>
          <a:endParaRPr lang="en-GB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Личные траты, досуг и отдых</a:t>
          </a:r>
          <a:endParaRPr lang="en-GB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Общество и гражданин</a:t>
          </a:r>
          <a:r>
            <a:rPr lang="en-GB" sz="1400" b="1" kern="1200" dirty="0" smtClean="0"/>
            <a:t> </a:t>
          </a:r>
          <a:endParaRPr lang="en-GB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/>
        </a:p>
      </dsp:txBody>
      <dsp:txXfrm rot="-5400000">
        <a:off x="1916811" y="1812380"/>
        <a:ext cx="3328080" cy="1471113"/>
      </dsp:txXfrm>
    </dsp:sp>
    <dsp:sp modelId="{3B88D82C-AD43-C641-8CB5-010AD6F01153}">
      <dsp:nvSpPr>
        <dsp:cNvPr id="0" name=""/>
        <dsp:cNvSpPr/>
      </dsp:nvSpPr>
      <dsp:spPr>
        <a:xfrm>
          <a:off x="0" y="1944346"/>
          <a:ext cx="1916811" cy="120718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Контекст: предлагаемые ситуации</a:t>
          </a:r>
          <a:endParaRPr lang="ru-RU" sz="1500" b="1" kern="1200" dirty="0"/>
        </a:p>
      </dsp:txBody>
      <dsp:txXfrm>
        <a:off x="58930" y="2003276"/>
        <a:ext cx="1798951" cy="1089322"/>
      </dsp:txXfrm>
    </dsp:sp>
    <dsp:sp modelId="{822BD95B-67EF-134C-9E77-EAC02FCB1207}">
      <dsp:nvSpPr>
        <dsp:cNvPr id="0" name=""/>
        <dsp:cNvSpPr/>
      </dsp:nvSpPr>
      <dsp:spPr>
        <a:xfrm rot="5400000">
          <a:off x="2805502" y="2576280"/>
          <a:ext cx="1630281" cy="34076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Выявление финансовой информации</a:t>
          </a:r>
          <a:endParaRPr lang="ru-RU" sz="1400" b="1" kern="1200" dirty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Анализ информации в финансовом контексте</a:t>
          </a:r>
          <a:endParaRPr lang="en-GB" sz="1400" b="1" kern="1200" dirty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Оценка финансовых проблем</a:t>
          </a:r>
          <a:endParaRPr lang="en-GB" sz="1400" b="1" kern="1200" dirty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Применение финансовых знаний и понимание</a:t>
          </a:r>
          <a:endParaRPr lang="en-GB" sz="1400" b="1" kern="1200" dirty="0"/>
        </a:p>
      </dsp:txBody>
      <dsp:txXfrm rot="-5400000">
        <a:off x="1916811" y="3544555"/>
        <a:ext cx="3328080" cy="1471113"/>
      </dsp:txXfrm>
    </dsp:sp>
    <dsp:sp modelId="{73DA5302-9DF4-AF47-8C12-D8164B577662}">
      <dsp:nvSpPr>
        <dsp:cNvPr id="0" name=""/>
        <dsp:cNvSpPr/>
      </dsp:nvSpPr>
      <dsp:spPr>
        <a:xfrm>
          <a:off x="0" y="3665027"/>
          <a:ext cx="1916811" cy="1230169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Познавательная деятельность</a:t>
          </a:r>
          <a:r>
            <a:rPr lang="en-GB" sz="1500" b="1" kern="1200" dirty="0" smtClean="0"/>
            <a:t>:  </a:t>
          </a:r>
          <a:r>
            <a:rPr lang="ru-RU" sz="1500" b="1" kern="1200" dirty="0" smtClean="0"/>
            <a:t>умения, действия и стратегии </a:t>
          </a:r>
          <a:endParaRPr lang="ru-RU" sz="1500" b="1" kern="1200" dirty="0"/>
        </a:p>
      </dsp:txBody>
      <dsp:txXfrm>
        <a:off x="60052" y="3725079"/>
        <a:ext cx="1796707" cy="1110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4/14/20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diagramData" Target="../diagrams/data8.xml"/><Relationship Id="rId8" Type="http://schemas.openxmlformats.org/officeDocument/2006/relationships/diagramLayout" Target="../diagrams/layout8.xml"/><Relationship Id="rId9" Type="http://schemas.openxmlformats.org/officeDocument/2006/relationships/diagramQuickStyle" Target="../diagrams/quickStyle8.xml"/><Relationship Id="rId10" Type="http://schemas.openxmlformats.org/officeDocument/2006/relationships/diagramColors" Target="../diagrams/colors8.xml"/><Relationship Id="rId11" Type="http://schemas.microsoft.com/office/2007/relationships/diagramDrawing" Target="../diagrams/drawing8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Relationship Id="rId3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Relationship Id="rId3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2012" y="457200"/>
            <a:ext cx="10972800" cy="4010831"/>
          </a:xfrm>
        </p:spPr>
        <p:txBody>
          <a:bodyPr/>
          <a:lstStyle/>
          <a:p>
            <a:pPr algn="ctr">
              <a:lnSpc>
                <a:spcPct val="114000"/>
              </a:lnSpc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«Финансовая грамотность» 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для детей сирот и детей, оставшихся 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без попечения родителей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32812" y="5056094"/>
            <a:ext cx="4370294" cy="1102658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Преподаватель ФМЦ </a:t>
            </a:r>
            <a:b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ru-RU" sz="2800" b="1" i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Башева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Е.И.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2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30631"/>
            <a:ext cx="10533518" cy="676193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  <a:ea typeface="Times New Roman" charset="0"/>
                <a:cs typeface="Times New Roman" charset="0"/>
              </a:rPr>
              <a:t>Информационное и ресурсное обеспечение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  <a:ea typeface="Times New Roman" charset="0"/>
              <a:cs typeface="Times New Roman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4684"/>
              </p:ext>
            </p:extLst>
          </p:nvPr>
        </p:nvGraphicFramePr>
        <p:xfrm>
          <a:off x="333829" y="806824"/>
          <a:ext cx="11684000" cy="592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877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6" y="147918"/>
            <a:ext cx="11954436" cy="1559858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Форматы проведения занятий </a:t>
            </a:r>
            <a:b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в  Центрах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социального семейного воспитания </a:t>
            </a:r>
            <a:r>
              <a:rPr lang="ru-RU" sz="3200" b="1" i="1" u="sng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i="1" u="sng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i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6859" y="1344706"/>
            <a:ext cx="5404821" cy="712694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/>
              <a:t>Наставничество</a:t>
            </a:r>
            <a:endParaRPr lang="ru-RU" sz="2400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9283" y="2164976"/>
            <a:ext cx="5515256" cy="408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64223" y="1344706"/>
            <a:ext cx="5482635" cy="820270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/>
              <a:t>Просветительские занятия</a:t>
            </a:r>
            <a:endParaRPr lang="ru-RU" sz="2400" i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64288" y="2164976"/>
            <a:ext cx="5483225" cy="408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8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161365"/>
            <a:ext cx="10058400" cy="1062317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Регулярность проведения занятий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22734"/>
              </p:ext>
            </p:extLst>
          </p:nvPr>
        </p:nvGraphicFramePr>
        <p:xfrm>
          <a:off x="349624" y="1021976"/>
          <a:ext cx="11645152" cy="5607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224" y="215153"/>
            <a:ext cx="10878670" cy="1559859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РЕКОМЕНДАЦИИ ДЛЯ БОЛЕЕ ЭФФЕКТИВНОЙ ОРГАНИЗАЦИИ ЗАНЯТИЙ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909482"/>
            <a:ext cx="10058400" cy="42627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Акцент на выработку правильных представлений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Больше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интерактива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Чередование разных форм активностей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Игры </a:t>
            </a:r>
            <a:r>
              <a:rPr lang="mr-IN" sz="2800" b="1" dirty="0" smtClean="0">
                <a:solidFill>
                  <a:schemeClr val="tx2">
                    <a:lumMod val="50000"/>
                  </a:schemeClr>
                </a:solidFill>
              </a:rPr>
              <a:t>–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лучший способ научения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Специальные, ненавязчивые способы мотивации </a:t>
            </a:r>
          </a:p>
          <a:p>
            <a:pPr>
              <a:lnSpc>
                <a:spcPct val="150000"/>
              </a:lnSpc>
            </a:pP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228601"/>
            <a:ext cx="10058400" cy="766482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Последовательность организации занятий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541" y="1183341"/>
            <a:ext cx="11080377" cy="535193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Обсуждение и фиксированные договоренности с администрацией ЦССВ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Неформальное знакомство с детской группой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Анкетирование детей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Мотивирование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и стимулирование за счет системы учета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достижений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Вводная игра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Входное тестирование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Занятия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Итоговое тестирование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Итоговый контроль в форме личного проекта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65" y="0"/>
            <a:ext cx="3801035" cy="887506"/>
          </a:xfrm>
        </p:spPr>
        <p:txBody>
          <a:bodyPr>
            <a:normAutofit/>
          </a:bodyPr>
          <a:lstStyle/>
          <a:p>
            <a:pPr algn="ctr"/>
            <a:r>
              <a:rPr lang="ru-RU" u="sng" dirty="0" smtClean="0">
                <a:solidFill>
                  <a:schemeClr val="accent2">
                    <a:lumMod val="50000"/>
                  </a:schemeClr>
                </a:solidFill>
              </a:rPr>
              <a:t>Анкетирование</a:t>
            </a:r>
            <a:endParaRPr lang="ru-RU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811" y="94128"/>
            <a:ext cx="8216153" cy="6884895"/>
          </a:xfrm>
        </p:spPr>
        <p:txBody>
          <a:bodyPr>
            <a:normAutofit fontScale="77500" lnSpcReduction="20000"/>
          </a:bodyPr>
          <a:lstStyle/>
          <a:p>
            <a:pPr lvl="1" algn="just"/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Считаете ли Вы обязательным планировать бюджет так, чтобы не влезать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долги?</a:t>
            </a:r>
            <a:endParaRPr lang="ru-RU" sz="2100" dirty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lnSpc>
                <a:spcPct val="110000"/>
              </a:lnSpc>
              <a:spcBef>
                <a:spcPts val="600"/>
              </a:spcBef>
            </a:pPr>
            <a:r>
              <a:rPr lang="ru-RU" dirty="0"/>
              <a:t>Да, но на непредвиденные и экстренные расходы могу одолжить </a:t>
            </a:r>
            <a:r>
              <a:rPr lang="ru-RU" dirty="0" smtClean="0"/>
              <a:t>средства;</a:t>
            </a:r>
            <a:endParaRPr lang="ru-RU" dirty="0"/>
          </a:p>
          <a:p>
            <a:pPr lvl="0">
              <a:lnSpc>
                <a:spcPct val="110000"/>
              </a:lnSpc>
              <a:spcBef>
                <a:spcPts val="600"/>
              </a:spcBef>
            </a:pPr>
            <a:r>
              <a:rPr lang="ru-RU" dirty="0"/>
              <a:t>Да. Необходимо рассчитывать соотношение доходов и </a:t>
            </a:r>
            <a:r>
              <a:rPr lang="ru-RU" dirty="0" smtClean="0"/>
              <a:t>расходов;</a:t>
            </a:r>
            <a:endParaRPr lang="ru-RU" dirty="0"/>
          </a:p>
          <a:p>
            <a:pPr lvl="0">
              <a:lnSpc>
                <a:spcPct val="110000"/>
              </a:lnSpc>
              <a:spcBef>
                <a:spcPts val="600"/>
              </a:spcBef>
            </a:pPr>
            <a:r>
              <a:rPr lang="ru-RU" dirty="0"/>
              <a:t>Нет. Можно попросить в долг, чтобы «дотянуть» до </a:t>
            </a:r>
            <a:r>
              <a:rPr lang="ru-RU" dirty="0" smtClean="0"/>
              <a:t>зарплаты.</a:t>
            </a:r>
            <a:br>
              <a:rPr lang="ru-RU" dirty="0" smtClean="0"/>
            </a:br>
            <a:endParaRPr lang="ru-RU" dirty="0"/>
          </a:p>
          <a:p>
            <a:pPr lvl="1" algn="just"/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Считаете ли Вы необходимым знать, сколько осталось денег у Вас (у вашей семьи) от предыдущей зарплаты?</a:t>
            </a:r>
            <a:endParaRPr lang="ru-RU" sz="2100" dirty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spcBef>
                <a:spcPts val="600"/>
              </a:spcBef>
            </a:pPr>
            <a:r>
              <a:rPr lang="ru-RU" dirty="0"/>
              <a:t>Нет. Выкрутимся как-нибудь в любом </a:t>
            </a:r>
            <a:r>
              <a:rPr lang="ru-RU" dirty="0" smtClean="0"/>
              <a:t>случае;</a:t>
            </a:r>
            <a:endParaRPr lang="ru-RU" dirty="0"/>
          </a:p>
          <a:p>
            <a:pPr lvl="0">
              <a:spcBef>
                <a:spcPts val="600"/>
              </a:spcBef>
            </a:pPr>
            <a:r>
              <a:rPr lang="ru-RU" dirty="0"/>
              <a:t>Иногда. Это не мое дело, только в случае, когда мне необходимо что-то </a:t>
            </a:r>
            <a:r>
              <a:rPr lang="ru-RU" dirty="0" smtClean="0"/>
              <a:t>приобрести;</a:t>
            </a:r>
            <a:endParaRPr lang="ru-RU" dirty="0"/>
          </a:p>
          <a:p>
            <a:pPr lvl="0">
              <a:spcBef>
                <a:spcPts val="600"/>
              </a:spcBef>
            </a:pPr>
            <a:r>
              <a:rPr lang="ru-RU" dirty="0"/>
              <a:t>Да. От этого зависит наше </a:t>
            </a:r>
            <a:r>
              <a:rPr lang="ru-RU" dirty="0" smtClean="0"/>
              <a:t>благополучие.</a:t>
            </a:r>
            <a:br>
              <a:rPr lang="ru-RU" dirty="0" smtClean="0"/>
            </a:br>
            <a:endParaRPr lang="ru-RU" dirty="0"/>
          </a:p>
          <a:p>
            <a:pPr lvl="1"/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Когда Вы идете в торговый центр за покупками, то...</a:t>
            </a:r>
            <a:endParaRPr lang="ru-RU" sz="2100" dirty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spcBef>
                <a:spcPts val="600"/>
              </a:spcBef>
            </a:pPr>
            <a:r>
              <a:rPr lang="ru-RU" dirty="0"/>
              <a:t>Покупаю только то, что запланировала </a:t>
            </a:r>
            <a:r>
              <a:rPr lang="ru-RU" dirty="0" smtClean="0"/>
              <a:t>заранее; </a:t>
            </a:r>
            <a:endParaRPr lang="ru-RU" dirty="0"/>
          </a:p>
          <a:p>
            <a:pPr lvl="0">
              <a:spcBef>
                <a:spcPts val="600"/>
              </a:spcBef>
            </a:pPr>
            <a:r>
              <a:rPr lang="ru-RU" dirty="0"/>
              <a:t>Иду за одной вещью, а покупаю две </a:t>
            </a:r>
            <a:r>
              <a:rPr lang="ru-RU" dirty="0" smtClean="0"/>
              <a:t>других;</a:t>
            </a:r>
            <a:endParaRPr lang="ru-RU" dirty="0"/>
          </a:p>
          <a:p>
            <a:pPr lvl="0">
              <a:spcBef>
                <a:spcPts val="600"/>
              </a:spcBef>
            </a:pPr>
            <a:r>
              <a:rPr lang="ru-RU" dirty="0"/>
              <a:t>Иду без предварительного плана, просто выбираю то, что мне </a:t>
            </a:r>
            <a:r>
              <a:rPr lang="ru-RU" dirty="0" smtClean="0"/>
              <a:t>приглянется.</a:t>
            </a:r>
            <a:br>
              <a:rPr lang="ru-RU" dirty="0" smtClean="0"/>
            </a:br>
            <a:endParaRPr lang="ru-RU" dirty="0" smtClean="0"/>
          </a:p>
          <a:p>
            <a:pPr lvl="1" algn="just"/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Вы собрались купить домой новую мебель. Продавец неожиданно предлагает понравившийся вариант со скидкой, ввиду малозаметного внешнего дефекта. Согласитесь?</a:t>
            </a:r>
            <a:endParaRPr lang="ru-RU" sz="2100" dirty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spcBef>
                <a:spcPts val="600"/>
              </a:spcBef>
            </a:pPr>
            <a:r>
              <a:rPr lang="ru-RU" dirty="0"/>
              <a:t>Безусловно, с </a:t>
            </a:r>
            <a:r>
              <a:rPr lang="ru-RU" dirty="0" smtClean="0"/>
              <a:t>радостью</a:t>
            </a:r>
            <a:r>
              <a:rPr lang="ru-RU" dirty="0"/>
              <a:t>!</a:t>
            </a:r>
            <a:r>
              <a:rPr lang="ru-RU" dirty="0" smtClean="0"/>
              <a:t>;</a:t>
            </a:r>
            <a:endParaRPr lang="ru-RU" dirty="0"/>
          </a:p>
          <a:p>
            <a:pPr lvl="0">
              <a:spcBef>
                <a:spcPts val="600"/>
              </a:spcBef>
            </a:pPr>
            <a:r>
              <a:rPr lang="ru-RU" dirty="0"/>
              <a:t>Только если скидка солидная, дефект – </a:t>
            </a:r>
            <a:r>
              <a:rPr lang="ru-RU" dirty="0" smtClean="0"/>
              <a:t>несущественный;</a:t>
            </a:r>
            <a:endParaRPr lang="ru-RU" dirty="0"/>
          </a:p>
          <a:p>
            <a:pPr lvl="0">
              <a:spcBef>
                <a:spcPts val="600"/>
              </a:spcBef>
            </a:pPr>
            <a:r>
              <a:rPr lang="ru-RU" dirty="0"/>
              <a:t>Нет, я хочу все новое и без </a:t>
            </a:r>
            <a:r>
              <a:rPr lang="ru-RU" dirty="0" smtClean="0"/>
              <a:t>брака.</a:t>
            </a:r>
            <a:br>
              <a:rPr lang="ru-RU" dirty="0" smtClean="0"/>
            </a:br>
            <a:endParaRPr lang="ru-RU" dirty="0"/>
          </a:p>
          <a:p>
            <a:pPr lvl="1"/>
            <a:r>
              <a:rPr lang="ru-RU" sz="2100" b="1" dirty="0">
                <a:solidFill>
                  <a:schemeClr val="accent2">
                    <a:lumMod val="50000"/>
                  </a:schemeClr>
                </a:solidFill>
              </a:rPr>
              <a:t>Будете ли Вы покупать продукты впрок и оптом (делать запасы)?</a:t>
            </a:r>
            <a:endParaRPr lang="ru-RU" sz="2100" dirty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spcBef>
                <a:spcPts val="600"/>
              </a:spcBef>
            </a:pPr>
            <a:r>
              <a:rPr lang="ru-RU" dirty="0"/>
              <a:t>Нет, я буду покупать только то, что необходимо в данный </a:t>
            </a:r>
            <a:r>
              <a:rPr lang="ru-RU" dirty="0" smtClean="0"/>
              <a:t>момент;</a:t>
            </a:r>
            <a:endParaRPr lang="ru-RU" dirty="0"/>
          </a:p>
          <a:p>
            <a:pPr lvl="0">
              <a:spcBef>
                <a:spcPts val="600"/>
              </a:spcBef>
            </a:pPr>
            <a:r>
              <a:rPr lang="ru-RU" dirty="0"/>
              <a:t>Иногда, когда есть </a:t>
            </a:r>
            <a:r>
              <a:rPr lang="ru-RU" dirty="0" smtClean="0"/>
              <a:t>скидки;</a:t>
            </a:r>
            <a:endParaRPr lang="ru-RU" dirty="0"/>
          </a:p>
          <a:p>
            <a:pPr lvl="0">
              <a:spcBef>
                <a:spcPts val="600"/>
              </a:spcBef>
            </a:pPr>
            <a:r>
              <a:rPr lang="ru-RU" dirty="0"/>
              <a:t>Да, чтобы на время не беспокоиться о еде и походах в </a:t>
            </a:r>
            <a:r>
              <a:rPr lang="ru-RU" dirty="0" smtClean="0"/>
              <a:t>магазин</a:t>
            </a:r>
            <a:br>
              <a:rPr lang="ru-RU" dirty="0" smtClean="0"/>
            </a:br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0965" y="887507"/>
            <a:ext cx="3801035" cy="5809128"/>
          </a:xfrm>
        </p:spPr>
        <p:txBody>
          <a:bodyPr>
            <a:normAutofit lnSpcReduction="10000"/>
          </a:bodyPr>
          <a:lstStyle/>
          <a:p>
            <a:pPr marL="342900" indent="-342900" algn="just">
              <a:buAutoNum type="arabicParenR"/>
            </a:pPr>
            <a:r>
              <a:rPr lang="ru-RU" sz="2000" dirty="0" smtClean="0"/>
              <a:t>Вопросы на понимание действительных интересов детей: книги, фильмы, фавориты, музыка </a:t>
            </a:r>
            <a:r>
              <a:rPr lang="mr-IN" sz="2000" dirty="0" smtClean="0"/>
              <a:t>…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i="1" dirty="0" smtClean="0"/>
              <a:t>Это поможет понять социальный и психологический уровень детей, чтобы общаться </a:t>
            </a:r>
            <a:br>
              <a:rPr lang="ru-RU" sz="2000" b="1" i="1" dirty="0" smtClean="0"/>
            </a:br>
            <a:r>
              <a:rPr lang="ru-RU" sz="2000" b="1" i="1" dirty="0" smtClean="0"/>
              <a:t>с ними на одном языке</a:t>
            </a:r>
          </a:p>
          <a:p>
            <a:pPr marL="342900" indent="-342900" algn="just">
              <a:buAutoNum type="arabicParenR"/>
            </a:pPr>
            <a:r>
              <a:rPr lang="ru-RU" sz="2000" dirty="0" smtClean="0"/>
              <a:t>Описание ситуаций с различными вариантами действий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/>
              <a:t>Это </a:t>
            </a:r>
            <a:r>
              <a:rPr lang="ru-RU" sz="2000" b="1" i="1" dirty="0"/>
              <a:t>поможет </a:t>
            </a:r>
            <a:r>
              <a:rPr lang="ru-RU" sz="2000" b="1" i="1" dirty="0" smtClean="0"/>
              <a:t>понять</a:t>
            </a:r>
            <a:r>
              <a:rPr lang="ru-RU" sz="2000" b="1" i="1" dirty="0"/>
              <a:t>, какой тип потребителя </a:t>
            </a:r>
            <a:r>
              <a:rPr lang="ru-RU" sz="2000" b="1" i="1" dirty="0" smtClean="0"/>
              <a:t>дети представляют, правильно ли сформированы установки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121024"/>
            <a:ext cx="10058400" cy="914400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err="1" smtClean="0">
                <a:solidFill>
                  <a:schemeClr val="accent2">
                    <a:lumMod val="50000"/>
                  </a:schemeClr>
                </a:solidFill>
              </a:rPr>
              <a:t>пРИМЕРЫ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 УСПЕШНОСТИ ДЕТЕЙ-СИРОТ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5835" y="1035424"/>
            <a:ext cx="3630705" cy="208429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Лоуренс 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</a:rPr>
              <a:t>Эллисон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mr-IN" sz="1800" dirty="0" smtClean="0">
                <a:solidFill>
                  <a:schemeClr val="tx2">
                    <a:lumMod val="50000"/>
                  </a:schemeClr>
                </a:solidFill>
              </a:rPr>
              <a:t>–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</a:rPr>
              <a:t>предприниматель, председатель совета директоров</a:t>
            </a:r>
            <a:r>
              <a:rPr lang="ru-RU" sz="1800" b="0" dirty="0">
                <a:solidFill>
                  <a:schemeClr val="tx2">
                    <a:lumMod val="50000"/>
                  </a:schemeClr>
                </a:solidFill>
              </a:rPr>
              <a:t>  </a:t>
            </a:r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</a:rPr>
              <a:t>корпорации </a:t>
            </a:r>
            <a:r>
              <a:rPr lang="en-US" sz="1800" b="0" dirty="0" smtClean="0">
                <a:solidFill>
                  <a:schemeClr val="tx2">
                    <a:lumMod val="50000"/>
                  </a:schemeClr>
                </a:solidFill>
              </a:rPr>
              <a:t>Oracle</a:t>
            </a:r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</a:rPr>
              <a:t>. Состояние  в </a:t>
            </a:r>
            <a:r>
              <a:rPr lang="ru-RU" sz="1800" b="0" dirty="0">
                <a:solidFill>
                  <a:schemeClr val="tx2">
                    <a:lumMod val="50000"/>
                  </a:schemeClr>
                </a:solidFill>
              </a:rPr>
              <a:t>$62,5 млрд, </a:t>
            </a:r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b="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</a:rPr>
              <a:t>7-е </a:t>
            </a:r>
            <a:r>
              <a:rPr lang="ru-RU" sz="1800" b="0" dirty="0">
                <a:solidFill>
                  <a:schemeClr val="tx2">
                    <a:lumMod val="50000"/>
                  </a:schemeClr>
                </a:solidFill>
              </a:rPr>
              <a:t>место в рейтинге богатейших людей мира по версии </a:t>
            </a:r>
            <a:r>
              <a:rPr lang="ru-RU" sz="1800" b="0" dirty="0" err="1" smtClean="0">
                <a:solidFill>
                  <a:schemeClr val="tx2">
                    <a:lumMod val="50000"/>
                  </a:schemeClr>
                </a:solidFill>
              </a:rPr>
              <a:t>Forbes</a:t>
            </a:r>
            <a:r>
              <a:rPr lang="ru-RU" sz="1800" b="0" baseline="30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8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800" b="0" dirty="0" smtClean="0">
                <a:solidFill>
                  <a:schemeClr val="tx2">
                    <a:lumMod val="50000"/>
                  </a:schemeClr>
                </a:solidFill>
              </a:rPr>
              <a:t>в 2019 году</a:t>
            </a:r>
          </a:p>
          <a:p>
            <a:pPr algn="just"/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</a:rPr>
              <a:t>Воспитывался в приемной семье</a:t>
            </a:r>
            <a:endParaRPr lang="ru-RU" sz="1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596"/>
          <a:stretch/>
        </p:blipFill>
        <p:spPr>
          <a:xfrm>
            <a:off x="295835" y="3294529"/>
            <a:ext cx="3630705" cy="33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18213" y="1035424"/>
            <a:ext cx="2931459" cy="1990164"/>
          </a:xfrm>
        </p:spPr>
        <p:txBody>
          <a:bodyPr>
            <a:normAutofit/>
          </a:bodyPr>
          <a:lstStyle/>
          <a:p>
            <a:pPr algn="just"/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</a:rPr>
              <a:t>Коко Шанель</a:t>
            </a:r>
            <a:r>
              <a:rPr lang="ru-RU" sz="1700" b="0" dirty="0">
                <a:solidFill>
                  <a:schemeClr val="tx2">
                    <a:lumMod val="50000"/>
                  </a:schemeClr>
                </a:solidFill>
              </a:rPr>
              <a:t>  </a:t>
            </a:r>
            <a:r>
              <a:rPr lang="ru-RU" sz="1700" b="0" dirty="0" smtClean="0">
                <a:solidFill>
                  <a:schemeClr val="tx2">
                    <a:lumMod val="50000"/>
                  </a:schemeClr>
                </a:solidFill>
              </a:rPr>
              <a:t>- французский </a:t>
            </a:r>
            <a:r>
              <a:rPr lang="ru-RU" sz="1700" b="0" dirty="0">
                <a:solidFill>
                  <a:schemeClr val="tx2">
                    <a:lumMod val="50000"/>
                  </a:schemeClr>
                </a:solidFill>
              </a:rPr>
              <a:t>модельер, основавшая модный дом </a:t>
            </a:r>
            <a:r>
              <a:rPr lang="ru-RU" sz="1700" b="0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en-US" sz="1700" b="0" i="1" dirty="0" smtClean="0">
                <a:solidFill>
                  <a:schemeClr val="tx2">
                    <a:lumMod val="50000"/>
                  </a:schemeClr>
                </a:solidFill>
              </a:rPr>
              <a:t>Chanel</a:t>
            </a:r>
            <a:r>
              <a:rPr lang="ru-RU" sz="1700" b="0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r>
              <a:rPr lang="ru-RU" sz="1700" b="0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en-US" sz="1700" b="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1700" i="1" dirty="0" smtClean="0">
                <a:solidFill>
                  <a:schemeClr val="tx2">
                    <a:lumMod val="50000"/>
                  </a:schemeClr>
                </a:solidFill>
              </a:rPr>
              <a:t>Воспитывалась в приюте</a:t>
            </a:r>
            <a:endParaRPr lang="ru-RU" sz="17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1603" b="19196"/>
          <a:stretch/>
        </p:blipFill>
        <p:spPr>
          <a:xfrm>
            <a:off x="4518213" y="3442446"/>
            <a:ext cx="3079376" cy="302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076765" y="3980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4"/>
          <a:srcRect l="14865" t="10038" r="19228" b="12191"/>
          <a:stretch/>
        </p:blipFill>
        <p:spPr>
          <a:xfrm>
            <a:off x="8431309" y="3442446"/>
            <a:ext cx="3227291" cy="287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8120966" y="1035424"/>
            <a:ext cx="37312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/>
              <a:t>Стив Джобс </a:t>
            </a:r>
            <a:r>
              <a:rPr lang="mr-IN" sz="1700" dirty="0" smtClean="0"/>
              <a:t>–</a:t>
            </a:r>
            <a:r>
              <a:rPr lang="ru-RU" sz="1700" dirty="0" smtClean="0"/>
              <a:t> предприниматель,</a:t>
            </a:r>
            <a:br>
              <a:rPr lang="ru-RU" sz="1700" dirty="0" smtClean="0"/>
            </a:br>
            <a:r>
              <a:rPr lang="ru-RU" sz="1700" dirty="0" smtClean="0"/>
              <a:t>основатель и председатель совета</a:t>
            </a:r>
            <a:br>
              <a:rPr lang="ru-RU" sz="1700" dirty="0" smtClean="0"/>
            </a:br>
            <a:r>
              <a:rPr lang="ru-RU" sz="1700" dirty="0" smtClean="0"/>
              <a:t>директоров корпорации </a:t>
            </a:r>
            <a:r>
              <a:rPr lang="en-US" sz="1700" dirty="0" smtClean="0"/>
              <a:t>Apple</a:t>
            </a:r>
            <a:r>
              <a:rPr lang="ru-RU" sz="1700" dirty="0" smtClean="0"/>
              <a:t>. </a:t>
            </a:r>
            <a:br>
              <a:rPr lang="ru-RU" sz="1700" dirty="0" smtClean="0"/>
            </a:br>
            <a:r>
              <a:rPr lang="ru-RU" sz="1700" dirty="0" smtClean="0"/>
              <a:t>Состояние в 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</a:rPr>
              <a:t>$</a:t>
            </a:r>
            <a:r>
              <a:rPr lang="ru-RU" sz="1700" dirty="0">
                <a:solidFill>
                  <a:schemeClr val="tx2">
                    <a:lumMod val="50000"/>
                  </a:schemeClr>
                </a:solidFill>
              </a:rPr>
              <a:t>7 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</a:rPr>
              <a:t>млрд, 39-е место </a:t>
            </a:r>
            <a:br>
              <a:rPr lang="ru-RU" sz="17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</a:rPr>
              <a:t>в 2011 году</a:t>
            </a:r>
            <a:br>
              <a:rPr lang="ru-RU" sz="17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17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</a:rPr>
              <a:t>Воспитывался в приемной семье</a:t>
            </a:r>
          </a:p>
          <a:p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195482" y="1277471"/>
            <a:ext cx="13447" cy="519056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906873" y="1250577"/>
            <a:ext cx="13447" cy="519056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8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188259"/>
            <a:ext cx="10058400" cy="1075765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Система учета достижений </a:t>
            </a:r>
            <a:b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3200" b="1" i="1" dirty="0" err="1" smtClean="0">
                <a:solidFill>
                  <a:schemeClr val="accent1">
                    <a:lumMod val="50000"/>
                  </a:schemeClr>
                </a:solidFill>
              </a:rPr>
              <a:t>балльно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  <a:t>-рейтинговая система)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768410"/>
              </p:ext>
            </p:extLst>
          </p:nvPr>
        </p:nvGraphicFramePr>
        <p:xfrm>
          <a:off x="605118" y="1385047"/>
          <a:ext cx="10663518" cy="508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72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411" y="201706"/>
            <a:ext cx="11322423" cy="1210235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Система учета достижений </a:t>
            </a:r>
            <a:b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</a:rPr>
              <a:t>балльно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-рейтинговая система)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826595"/>
              </p:ext>
            </p:extLst>
          </p:nvPr>
        </p:nvGraphicFramePr>
        <p:xfrm>
          <a:off x="255493" y="1290915"/>
          <a:ext cx="11658600" cy="549491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685801"/>
                <a:gridCol w="2407024"/>
                <a:gridCol w="2877670"/>
                <a:gridCol w="968188"/>
                <a:gridCol w="995083"/>
                <a:gridCol w="1048870"/>
                <a:gridCol w="968189"/>
                <a:gridCol w="995082"/>
                <a:gridCol w="712693"/>
              </a:tblGrid>
              <a:tr h="5571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Категория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Комментарий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Цена в баллах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4173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Сертификаты</a:t>
                      </a:r>
                      <a:endParaRPr lang="ru-RU" b="1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Перевод</a:t>
                      </a:r>
                      <a:r>
                        <a:rPr lang="ru-RU" b="1" baseline="0" dirty="0" smtClean="0"/>
                        <a:t> в реальные денежные единицы, руб.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41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500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1000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1500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2000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3000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5000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803">
                <a:tc>
                  <a:txBody>
                    <a:bodyPr/>
                    <a:lstStyle/>
                    <a:p>
                      <a:r>
                        <a:rPr lang="ru-RU" dirty="0" smtClean="0"/>
                        <a:t>1.1.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Рив</a:t>
                      </a:r>
                      <a:r>
                        <a:rPr lang="ru-RU" dirty="0" smtClean="0"/>
                        <a:t> Гош»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Парфюмерия и косметика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73">
                <a:tc>
                  <a:txBody>
                    <a:bodyPr/>
                    <a:lstStyle/>
                    <a:p>
                      <a:r>
                        <a:rPr lang="ru-RU" dirty="0" smtClean="0"/>
                        <a:t>1.2.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«Эльдорадо»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Техника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73">
                <a:tc>
                  <a:txBody>
                    <a:bodyPr/>
                    <a:lstStyle/>
                    <a:p>
                      <a:r>
                        <a:rPr lang="ru-RU" dirty="0" smtClean="0"/>
                        <a:t>1.3.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«Спортмастер»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товары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73">
                <a:tc>
                  <a:txBody>
                    <a:bodyPr/>
                    <a:lstStyle/>
                    <a:p>
                      <a:r>
                        <a:rPr lang="ru-RU" dirty="0" smtClean="0"/>
                        <a:t>1.4.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Зара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Одежда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73">
                <a:tc>
                  <a:txBody>
                    <a:bodyPr/>
                    <a:lstStyle/>
                    <a:p>
                      <a:r>
                        <a:rPr lang="ru-RU" dirty="0" smtClean="0"/>
                        <a:t>1.5.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«Читай-город»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Книги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73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2. 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Активности</a:t>
                      </a:r>
                      <a:endParaRPr lang="ru-RU" b="1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b="1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Количество посещений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3541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1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2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3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4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6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/>
                        <a:t>10</a:t>
                      </a:r>
                      <a:endParaRPr lang="ru-RU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803">
                <a:tc>
                  <a:txBody>
                    <a:bodyPr/>
                    <a:lstStyle/>
                    <a:p>
                      <a:r>
                        <a:rPr lang="ru-RU" dirty="0" smtClean="0"/>
                        <a:t>2.1.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Экскурсии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Экскурсия для 2-5 человек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73">
                <a:tc>
                  <a:txBody>
                    <a:bodyPr/>
                    <a:lstStyle/>
                    <a:p>
                      <a:r>
                        <a:rPr lang="ru-RU" dirty="0" smtClean="0"/>
                        <a:t>2.2.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Фотосессии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 минут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73">
                <a:tc>
                  <a:txBody>
                    <a:bodyPr/>
                    <a:lstStyle/>
                    <a:p>
                      <a:r>
                        <a:rPr lang="ru-RU" dirty="0" smtClean="0"/>
                        <a:t>2.3.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Квесты</a:t>
                      </a: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Квест</a:t>
                      </a:r>
                      <a:r>
                        <a:rPr lang="ru-RU" dirty="0" smtClean="0"/>
                        <a:t> на 2-4 человек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9848" y="201707"/>
            <a:ext cx="10058400" cy="820270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ВВОДНЫЕ ИГРЫ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5494" y="1021977"/>
            <a:ext cx="5566186" cy="1382357"/>
          </a:xfr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/>
              <a:t>Цель игры: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за 1 минуту объяснить своей команде финансовое понятие без использование однокоренных слов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064624" y="1021977"/>
            <a:ext cx="5877978" cy="1382357"/>
          </a:xfr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/>
              <a:t>Цель игры: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 результате обсуждения расположить оставшиеся предметы по значимости для выживания всей группы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649071"/>
            <a:ext cx="5770402" cy="372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5494" y="2649072"/>
            <a:ext cx="5566185" cy="372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1196788" y="6249312"/>
            <a:ext cx="408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Игра «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ALIAS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1708" y="6249311"/>
            <a:ext cx="3926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Игра «Катастрофа»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965" y="0"/>
            <a:ext cx="11802035" cy="1593669"/>
          </a:xfrm>
        </p:spPr>
        <p:txBody>
          <a:bodyPr>
            <a:noAutofit/>
          </a:bodyPr>
          <a:lstStyle/>
          <a:p>
            <a:pPr algn="ctr"/>
            <a:r>
              <a:rPr lang="ru-RU" sz="29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Финансовая грамотность </a:t>
            </a:r>
            <a:r>
              <a:rPr lang="ru-RU" sz="2900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- </a:t>
            </a:r>
            <a:r>
              <a:rPr lang="ru-RU" sz="29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система знаний, умений </a:t>
            </a:r>
            <a:r>
              <a:rPr lang="ru-RU" sz="2900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ru-RU" sz="2900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ru-RU" sz="2900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и  </a:t>
            </a:r>
            <a:r>
              <a:rPr lang="ru-RU" sz="29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ценностных установок, необходимых  для принятия взвешенных решений  в сфере личных финансов 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894766"/>
              </p:ext>
            </p:extLst>
          </p:nvPr>
        </p:nvGraphicFramePr>
        <p:xfrm>
          <a:off x="605118" y="1707776"/>
          <a:ext cx="11268635" cy="4967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848139" y="5049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255494"/>
            <a:ext cx="10802829" cy="699247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Входное тестирование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5459" y="6158752"/>
            <a:ext cx="10572875" cy="69924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https://fingram34.ru/financial-literacy-on-line/on-line-tests</a:t>
            </a:r>
            <a:r>
              <a:rPr lang="en-US" dirty="0" smtClean="0"/>
              <a:t>/</a:t>
            </a:r>
            <a:endParaRPr lang="ru-RU" dirty="0" smtClean="0"/>
          </a:p>
          <a:p>
            <a:r>
              <a:rPr lang="en-US" dirty="0"/>
              <a:t>https://</a:t>
            </a:r>
            <a:r>
              <a:rPr lang="en-US" dirty="0" err="1"/>
              <a:t>vashifinancy.ru</a:t>
            </a:r>
            <a:r>
              <a:rPr lang="en-US" dirty="0"/>
              <a:t>/week/testing/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10000" r="3922" b="6470"/>
          <a:stretch/>
        </p:blipFill>
        <p:spPr>
          <a:xfrm>
            <a:off x="443753" y="954741"/>
            <a:ext cx="6790765" cy="3766753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9412" r="17198" b="16274"/>
          <a:stretch/>
        </p:blipFill>
        <p:spPr>
          <a:xfrm>
            <a:off x="5461249" y="1653988"/>
            <a:ext cx="6360459" cy="4244039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9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6859" y="174812"/>
            <a:ext cx="11349317" cy="874059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Пример входного тестирования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4813" y="1196787"/>
            <a:ext cx="11873752" cy="5526741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1) Обязательный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платёж в пользу государства называется: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а) процент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б) дань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в) налог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г)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рента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2) Определи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какие виды товара можно вернуть в магазин, а какие - нельзя, в соответствии со статьёй №25 Закона "О защите прав потребителей"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а)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комнатное растение, 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которое у вас вызвало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аллергию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б) с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апоги, 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в которых вы обнаружили заводской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брак 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через три месяца носки.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в)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одноразовую посуду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г)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кольцо 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с топазом, которое не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подошло 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по размеру.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д)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крем 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для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рук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3) Финансовая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 "подушка безопасности" -это заранее накопленная и помещённая в безопасное место (например в банк) Сумма денежных средств, которых будет достаточно для того, чтобы вести свой привычный образ жизни при наступлении финансового кризиса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/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а) Верно б)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Неверно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4) Вы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решили взять краткосрочный кредит в банке в размере 40000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рублей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сроком на 4 месяца. Годовая ставка по кредиту равна 18% в год. Какую сумму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Вы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обязаны вернуть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банку?</a:t>
            </a:r>
            <a:r>
              <a:rPr lang="ru-RU" b="1" dirty="0" smtClean="0"/>
              <a:t> ________________________________________</a:t>
            </a:r>
            <a:br>
              <a:rPr lang="ru-RU" b="1" dirty="0" smtClean="0"/>
            </a:br>
            <a:endParaRPr lang="ru-RU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5) Вознаграждение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за труд в зависимости от квалификации работника, сложности, количества, качества и условий выполняемой работы, а также компенсационные выплаты и стимулирующие выплаты –это: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а)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рента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б)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дивиденды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в)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процентный доход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г)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заработная плата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6) Определенный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процент, начисляемый за просрочку платежа –это: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а)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пеня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б)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штраф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в) 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доплата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32000" indent="0">
              <a:spcBef>
                <a:spcPts val="0"/>
              </a:spcBef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г) н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</a:rPr>
              <a:t>аценка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4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29" y="94130"/>
            <a:ext cx="10576919" cy="981636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Обязательные темы: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СОДЕРЖАНИЕ, 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КОНТЕКСТЫ</a:t>
            </a:r>
            <a:endParaRPr lang="ru-RU" sz="32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75152062"/>
              </p:ext>
            </p:extLst>
          </p:nvPr>
        </p:nvGraphicFramePr>
        <p:xfrm>
          <a:off x="403413" y="927847"/>
          <a:ext cx="5728446" cy="5607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84770440"/>
              </p:ext>
            </p:extLst>
          </p:nvPr>
        </p:nvGraphicFramePr>
        <p:xfrm>
          <a:off x="6535738" y="1076325"/>
          <a:ext cx="5324475" cy="509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31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3729" y="0"/>
            <a:ext cx="3868271" cy="2003612"/>
          </a:xfrm>
        </p:spPr>
        <p:txBody>
          <a:bodyPr>
            <a:noAutofit/>
          </a:bodyPr>
          <a:lstStyle/>
          <a:p>
            <a:pPr algn="ctr"/>
            <a:r>
              <a:rPr lang="ru-RU" u="sng" dirty="0" smtClean="0">
                <a:solidFill>
                  <a:schemeClr val="accent2">
                    <a:lumMod val="50000"/>
                  </a:schemeClr>
                </a:solidFill>
              </a:rPr>
              <a:t>Планируемые </a:t>
            </a:r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результаты обучения:</a:t>
            </a:r>
            <a:br>
              <a:rPr lang="ru-RU" u="sng" dirty="0">
                <a:solidFill>
                  <a:schemeClr val="accent2">
                    <a:lumMod val="50000"/>
                  </a:schemeClr>
                </a:solidFill>
              </a:rPr>
            </a:br>
            <a:endParaRPr lang="ru-RU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835" y="228599"/>
            <a:ext cx="7879977" cy="638735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из каких средств складывается доход;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основные статьи расходов человека;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и где оплачиваются коммунальные услуги;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что такое потребительская корзина;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что означают понятия «товары первой необходимости», «предметы роскоши»;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различать краткосрочные и долгосрочные потребности; 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определять приоритетные траты и понимать необходимость экономить сбережения для будущих трат; 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работу банковской системы;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различия и особенности банковских карт;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работают сберегательные вклады;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сущность и виды банковских кредитов;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виды финансовых рисков;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сущность страхования, виды страхования в России;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сущность налогов, виды налогов и налоговых вычетов;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меры предосторожности в целях избежание попадания                                              под мошеннические действия;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способы сокращения финансовых рисков.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</a:rPr>
              <a:t>Должны знать:</a:t>
            </a:r>
            <a:endParaRPr lang="ru-RU" sz="2800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3729" y="0"/>
            <a:ext cx="3868271" cy="2057400"/>
          </a:xfrm>
        </p:spPr>
        <p:txBody>
          <a:bodyPr>
            <a:normAutofit/>
          </a:bodyPr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Планируемые результаты обучения:</a:t>
            </a:r>
            <a:br>
              <a:rPr lang="ru-RU" u="sng" dirty="0">
                <a:solidFill>
                  <a:schemeClr val="accent2">
                    <a:lumMod val="50000"/>
                  </a:schemeClr>
                </a:solidFill>
              </a:rPr>
            </a:br>
            <a:endParaRPr lang="ru-RU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024" y="147918"/>
            <a:ext cx="8108576" cy="660250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b="1" dirty="0"/>
              <a:t>составлять и рационально распределять личный бюджет;</a:t>
            </a:r>
          </a:p>
          <a:p>
            <a:pPr lvl="0"/>
            <a:r>
              <a:rPr lang="ru-RU" b="1" dirty="0"/>
              <a:t>снимать показания с индивидуальных приборов учета коммунальных услуг;</a:t>
            </a:r>
          </a:p>
          <a:p>
            <a:pPr lvl="0"/>
            <a:r>
              <a:rPr lang="ru-RU" b="1" dirty="0"/>
              <a:t>проводить рас</a:t>
            </a:r>
            <a:r>
              <a:rPr lang="en-US" b="1" dirty="0"/>
              <a:t>c</a:t>
            </a:r>
            <a:r>
              <a:rPr lang="ru-RU" b="1" dirty="0"/>
              <a:t>четно – кассовые операции;</a:t>
            </a:r>
          </a:p>
          <a:p>
            <a:pPr lvl="0"/>
            <a:r>
              <a:rPr lang="ru-RU" b="1" dirty="0"/>
              <a:t>составлять собственную потребительскую корзину;</a:t>
            </a:r>
          </a:p>
          <a:p>
            <a:pPr lvl="0"/>
            <a:r>
              <a:rPr lang="ru-RU" b="1" dirty="0"/>
              <a:t>анализировать спрос, предложение представленных на современном рынке товаров;</a:t>
            </a:r>
          </a:p>
          <a:p>
            <a:pPr lvl="0"/>
            <a:r>
              <a:rPr lang="ru-RU" b="1" dirty="0"/>
              <a:t>рассчитывать доходы и расходы семьи;</a:t>
            </a:r>
          </a:p>
          <a:p>
            <a:pPr lvl="0"/>
            <a:r>
              <a:rPr lang="ru-RU" b="1" dirty="0"/>
              <a:t>составлять личный финансовый план;</a:t>
            </a:r>
          </a:p>
          <a:p>
            <a:pPr lvl="0"/>
            <a:r>
              <a:rPr lang="ru-RU" b="1" dirty="0"/>
              <a:t>формировать собственную экономическую «подушку безопасности»;</a:t>
            </a:r>
          </a:p>
          <a:p>
            <a:pPr lvl="0"/>
            <a:r>
              <a:rPr lang="ru-RU" b="1" dirty="0"/>
              <a:t>сравнивать условия по вкладам для выбора наиболее оптимального варианта для решения финансовых задач;</a:t>
            </a:r>
          </a:p>
          <a:p>
            <a:pPr lvl="0"/>
            <a:r>
              <a:rPr lang="ru-RU" b="1" dirty="0"/>
              <a:t>оценивать необходимость использования кредитов для решения своих финансовых проблем;</a:t>
            </a:r>
          </a:p>
          <a:p>
            <a:pPr lvl="0"/>
            <a:r>
              <a:rPr lang="ru-RU" b="1" dirty="0"/>
              <a:t>пользоваться банковскими картами для оплаты услуг, банкоматом;</a:t>
            </a:r>
          </a:p>
          <a:p>
            <a:pPr lvl="0"/>
            <a:r>
              <a:rPr lang="ru-RU" b="1" dirty="0"/>
              <a:t>пользоваться личным кабинетом налогоплательщика;</a:t>
            </a:r>
          </a:p>
          <a:p>
            <a:pPr lvl="0"/>
            <a:r>
              <a:rPr lang="ru-RU" b="1" dirty="0"/>
              <a:t>распознавать различные виды финансового мошенничества;</a:t>
            </a:r>
          </a:p>
          <a:p>
            <a:pPr lvl="0"/>
            <a:r>
              <a:rPr lang="ru-RU" b="1" dirty="0"/>
              <a:t>защищать свою информацию в сети Интернет;</a:t>
            </a:r>
          </a:p>
          <a:p>
            <a:pPr lvl="0"/>
            <a:r>
              <a:rPr lang="ru-RU" b="1" dirty="0"/>
              <a:t>находить актуальную информацию на сайтах компаний                                                      и государственных служб;</a:t>
            </a:r>
          </a:p>
          <a:p>
            <a:pPr lvl="0"/>
            <a:r>
              <a:rPr lang="ru-RU" b="1" dirty="0"/>
              <a:t>правильно выбирать страховую компанию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</a:rPr>
              <a:t>Должны уметь:</a:t>
            </a:r>
            <a:endParaRPr lang="ru-RU" sz="2800" b="1" i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493" y="1"/>
            <a:ext cx="11766177" cy="981634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Сравнение основных вопросов для обсуждения </a:t>
            </a:r>
            <a:b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в теме «Доходы и расходы»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319800"/>
              </p:ext>
            </p:extLst>
          </p:nvPr>
        </p:nvGraphicFramePr>
        <p:xfrm>
          <a:off x="255491" y="924242"/>
          <a:ext cx="11766178" cy="5896617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4155144"/>
                <a:gridCol w="7611034"/>
              </a:tblGrid>
              <a:tr h="5243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bg1"/>
                          </a:solidFill>
                        </a:rPr>
                        <a:t>Общеобразовательное учреждение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bg1"/>
                          </a:solidFill>
                        </a:rPr>
                        <a:t>Центр социального </a:t>
                      </a:r>
                      <a:r>
                        <a:rPr lang="ru-RU" sz="1600" i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i="1" dirty="0" smtClean="0">
                          <a:solidFill>
                            <a:schemeClr val="bg1"/>
                          </a:solidFill>
                        </a:rPr>
                        <a:t>семейного воспитания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4956">
                <a:tc>
                  <a:txBody>
                    <a:bodyPr/>
                    <a:lstStyle/>
                    <a:p>
                      <a:pPr marL="144000" indent="-177750" algn="just">
                        <a:spcBef>
                          <a:spcPts val="600"/>
                        </a:spcBef>
                        <a:buFont typeface="Arial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Личный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доход и пути его повышения </a:t>
                      </a:r>
                    </a:p>
                    <a:p>
                      <a:pPr marL="144000" indent="-177750" algn="just">
                        <a:spcBef>
                          <a:spcPts val="600"/>
                        </a:spcBef>
                        <a:buFont typeface="Arial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Личные расходы, общие принципы управления расходами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Бюджет – доходы и расходы. Учёт доходов и расходов во избежание финансовых проблем. Сбережения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44000" marR="0" indent="-177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Общий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доход семьи и его источники, пути повышения дохода.</a:t>
                      </a:r>
                    </a:p>
                    <a:p>
                      <a:pPr marL="144000" marR="0" indent="-177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Налоги,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которыми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облагаются доходы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charset="0"/>
                        </a:rPr>
                        <a:t>Структура расходов</a:t>
                      </a: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 семьи</a:t>
                      </a: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charset="0"/>
                        </a:rPr>
                        <a:t>.</a:t>
                      </a:r>
                      <a:r>
                        <a:rPr lang="ru-RU" sz="1600" i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charset="0"/>
                        </a:rPr>
                        <a:t> </a:t>
                      </a: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Виды расходов: необходимые </a:t>
                      </a:r>
                      <a:b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</a:b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и обязательные, ежемесячные и ежегодные, постоянные </a:t>
                      </a:r>
                      <a:b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</a:b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и переменные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5461">
                <a:tc>
                  <a:txBody>
                    <a:bodyPr/>
                    <a:lstStyle/>
                    <a:p>
                      <a:pPr marL="144000" marR="0" indent="-141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Различия между расходами на товары </a:t>
                      </a:r>
                      <a:b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и услуги первой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необходимости </a:t>
                      </a:r>
                      <a:b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и расходами на дополнительные нужды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 marR="0" indent="-141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dirty="0" smtClean="0"/>
                        <a:t>Потребительский выбор (Что? Где? Почем?). Права потребителя.</a:t>
                      </a:r>
                      <a:r>
                        <a:rPr lang="ru-RU" sz="1600" baseline="0" dirty="0" smtClean="0"/>
                        <a:t> Покупки и приобретения в условиях ограниченного бюджета</a:t>
                      </a:r>
                      <a:endParaRPr lang="ru-RU" sz="1600" dirty="0" smtClean="0"/>
                    </a:p>
                    <a:p>
                      <a:pPr marL="144000" marR="0" indent="-141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charset="0"/>
                        </a:rPr>
                        <a:t>Статьи расходов по коммунальным услугам. Тарифы. Где оплачиваются коммунальные услуги. Единый платёжный документ. </a:t>
                      </a:r>
                      <a:endParaRPr lang="ru-RU" sz="1600" i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marL="144000" marR="0" indent="-141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i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Правила</a:t>
                      </a:r>
                      <a:r>
                        <a:rPr lang="ru-RU" sz="1600" i="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ухода за одеждой и товарами длительного пользования. Гарантийное обслуживание товаров</a:t>
                      </a:r>
                      <a:endParaRPr lang="ru-RU" sz="1600" i="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Calibri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8060">
                <a:tc>
                  <a:txBody>
                    <a:bodyPr/>
                    <a:lstStyle/>
                    <a:p>
                      <a:pPr marL="144000" marR="0" indent="-141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Заработная плата и различные виды оплаты труда </a:t>
                      </a:r>
                    </a:p>
                    <a:p>
                      <a:pPr marL="144000" marR="0" indent="-141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Влияние образования на последующую карьеру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 indent="-177750" algn="just"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Виды источников денежных поступлений в семье: заработная плата, пенсия, пособие, стипендия, имущество. </a:t>
                      </a:r>
                    </a:p>
                    <a:p>
                      <a:pPr marL="144000" indent="-177750" algn="just"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Заработная плата – основной источник дохода. Расчет</a:t>
                      </a:r>
                      <a:r>
                        <a:rPr lang="ru-RU" sz="1600" i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 заработной платы.</a:t>
                      </a:r>
                      <a:endParaRPr lang="ru-RU" sz="1600" i="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</a:endParaRPr>
                    </a:p>
                    <a:p>
                      <a:pPr marL="144000" indent="-177750" algn="just"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Помощь государства социально незащищенным категориям граждан. </a:t>
                      </a:r>
                      <a:endParaRPr lang="ru-RU" sz="1600" i="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Calibri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9362">
                <a:tc>
                  <a:txBody>
                    <a:bodyPr/>
                    <a:lstStyle/>
                    <a:p>
                      <a:pPr marL="144000" marR="0" indent="-141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Последствия безработицы.</a:t>
                      </a:r>
                    </a:p>
                    <a:p>
                      <a:pPr marL="144000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 marR="0" indent="-141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charset="0"/>
                        </a:rPr>
                        <a:t>Поиск работы, взаимодействие со службами занятости. Грамотное оформление документов. Права наемного работника.</a:t>
                      </a:r>
                    </a:p>
                    <a:p>
                      <a:pPr marL="144000" marR="0" indent="-141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charset="0"/>
                        </a:rPr>
                        <a:t>Безработица.</a:t>
                      </a:r>
                      <a:r>
                        <a:rPr lang="ru-RU" sz="1600" i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charset="0"/>
                        </a:rPr>
                        <a:t> </a:t>
                      </a:r>
                      <a:r>
                        <a:rPr lang="ru-RU" sz="1600" i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charset="0"/>
                        </a:rPr>
                        <a:t>Как получить пособие по безработице?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333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3729" y="121024"/>
            <a:ext cx="3868271" cy="1089211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3092401"/>
              </p:ext>
            </p:extLst>
          </p:nvPr>
        </p:nvGraphicFramePr>
        <p:xfrm>
          <a:off x="174812" y="46619"/>
          <a:ext cx="8014447" cy="312688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482788"/>
                <a:gridCol w="4531659"/>
              </a:tblGrid>
              <a:tr h="71284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Неправильно сформулированная цель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Правильно сформулированная цель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884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Сделать ремонт в квартире</a:t>
                      </a:r>
                      <a:endParaRPr lang="ru-RU" sz="16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Сделать ремонт в квартире через 6 месяцев. Потребуется около 50 000 руб.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4059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Поехать летом на море</a:t>
                      </a:r>
                      <a:endParaRPr lang="ru-RU" sz="16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Через два года поехать на море летом в Сочи. Ориентировочные расходы составят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100 </a:t>
                      </a:r>
                      <a:r>
                        <a:rPr lang="ru-RU" sz="1600" dirty="0">
                          <a:effectLst/>
                        </a:rPr>
                        <a:t>000 руб.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15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Купить машину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Через пять лет купить машину. Ориентировочная стоимость 600 000 руб.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17859" y="1210234"/>
            <a:ext cx="3774141" cy="5271247"/>
          </a:xfrm>
        </p:spPr>
        <p:txBody>
          <a:bodyPr>
            <a:normAutofit/>
          </a:bodyPr>
          <a:lstStyle/>
          <a:p>
            <a:pPr algn="ctr"/>
            <a:r>
              <a:rPr lang="ru-RU" sz="2800" b="1" i="1" u="sng" dirty="0">
                <a:solidFill>
                  <a:schemeClr val="accent2">
                    <a:lumMod val="75000"/>
                  </a:schemeClr>
                </a:solidFill>
              </a:rPr>
              <a:t>Финансовые цели, стратегия и способы их </a:t>
            </a: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</a:rPr>
              <a:t>достижения</a:t>
            </a:r>
          </a:p>
          <a:p>
            <a:r>
              <a:rPr lang="ru-RU" sz="2600" b="1" i="1" dirty="0" smtClean="0"/>
              <a:t>Цели должны </a:t>
            </a:r>
            <a:r>
              <a:rPr lang="ru-RU" sz="2600" b="1" i="1" dirty="0"/>
              <a:t>иметь:</a:t>
            </a:r>
          </a:p>
          <a:p>
            <a:pPr marL="162900" lvl="0" indent="-162900">
              <a:spcBef>
                <a:spcPts val="400"/>
              </a:spcBef>
              <a:buFont typeface="Arial" charset="0"/>
              <a:buChar char="•"/>
            </a:pP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временное ограничение,</a:t>
            </a:r>
          </a:p>
          <a:p>
            <a:pPr marL="162900" lvl="0" indent="-162900">
              <a:spcBef>
                <a:spcPts val="400"/>
              </a:spcBef>
              <a:buFont typeface="Arial" charset="0"/>
              <a:buChar char="•"/>
            </a:pP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денежную оценку,</a:t>
            </a:r>
          </a:p>
          <a:p>
            <a:pPr marL="162900" lvl="0" indent="-162900">
              <a:spcBef>
                <a:spcPts val="400"/>
              </a:spcBef>
              <a:buFont typeface="Arial" charset="0"/>
              <a:buChar char="•"/>
            </a:pP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конкретику (место отдыха, количество человек, марка машины, название вуза и т. д.)</a:t>
            </a:r>
          </a:p>
          <a:p>
            <a:r>
              <a:rPr lang="ru-RU" sz="2800" b="1" i="1" dirty="0"/>
              <a:t>Д</a:t>
            </a:r>
            <a:r>
              <a:rPr lang="ru-RU" sz="2800" b="1" i="1" dirty="0" smtClean="0"/>
              <a:t>олжны </a:t>
            </a:r>
            <a:r>
              <a:rPr lang="ru-RU" sz="2800" b="1" i="1" dirty="0"/>
              <a:t>быть </a:t>
            </a:r>
            <a:r>
              <a:rPr lang="ru-RU" sz="2800" b="1" i="1" dirty="0" smtClean="0"/>
              <a:t>реалистичными </a:t>
            </a:r>
            <a:endParaRPr lang="ru-RU" sz="2800" b="1" i="1" dirty="0"/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58308"/>
              </p:ext>
            </p:extLst>
          </p:nvPr>
        </p:nvGraphicFramePr>
        <p:xfrm>
          <a:off x="174813" y="3375212"/>
          <a:ext cx="8014446" cy="3445044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671482"/>
                <a:gridCol w="2671482"/>
                <a:gridCol w="2671482"/>
              </a:tblGrid>
              <a:tr h="50372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Краткосрочные цели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Среднесрочные цели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Долгосрочные цели</a:t>
                      </a:r>
                      <a:endParaRPr lang="ru-RU" sz="16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911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Через 6 месяцев купить ноутбук </a:t>
                      </a:r>
                      <a:r>
                        <a:rPr lang="ru-RU" sz="1600" dirty="0" err="1">
                          <a:effectLst/>
                        </a:rPr>
                        <a:t>Asus</a:t>
                      </a:r>
                      <a:r>
                        <a:rPr lang="ru-RU" sz="1600" dirty="0">
                          <a:effectLst/>
                        </a:rPr>
                        <a:t> X756UA </a:t>
                      </a:r>
                      <a:r>
                        <a:rPr lang="ru-RU" sz="1600" dirty="0" smtClean="0">
                          <a:effectLst/>
                        </a:rPr>
                        <a:t/>
                      </a:r>
                      <a:br>
                        <a:rPr lang="ru-RU" sz="1600" dirty="0" smtClean="0">
                          <a:effectLst/>
                        </a:rPr>
                      </a:br>
                      <a:r>
                        <a:rPr lang="ru-RU" sz="1600" dirty="0" smtClean="0">
                          <a:effectLst/>
                        </a:rPr>
                        <a:t>за                          </a:t>
                      </a:r>
                      <a:r>
                        <a:rPr lang="ru-RU" sz="1600" dirty="0">
                          <a:effectLst/>
                        </a:rPr>
                        <a:t>30 000 руб.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Через два года поехать отдыхать в Сочи </a:t>
                      </a:r>
                      <a:r>
                        <a:rPr lang="ru-RU" sz="1600" dirty="0" smtClean="0">
                          <a:effectLst/>
                        </a:rPr>
                        <a:t/>
                      </a:r>
                      <a:br>
                        <a:rPr lang="ru-RU" sz="1600" dirty="0" smtClean="0">
                          <a:effectLst/>
                        </a:rPr>
                      </a:br>
                      <a:r>
                        <a:rPr lang="ru-RU" sz="1600" dirty="0" smtClean="0">
                          <a:effectLst/>
                        </a:rPr>
                        <a:t>на </a:t>
                      </a:r>
                      <a:r>
                        <a:rPr lang="ru-RU" sz="1600" dirty="0">
                          <a:effectLst/>
                        </a:rPr>
                        <a:t>12 дней. Стоимость путевки 70 000 руб. + текущие расходы </a:t>
                      </a:r>
                      <a:r>
                        <a:rPr lang="ru-RU" sz="1600" dirty="0" smtClean="0">
                          <a:effectLst/>
                        </a:rPr>
                        <a:t/>
                      </a:r>
                      <a:br>
                        <a:rPr lang="ru-RU" sz="1600" dirty="0" smtClean="0">
                          <a:effectLst/>
                        </a:rPr>
                      </a:br>
                      <a:r>
                        <a:rPr lang="ru-RU" sz="1600" dirty="0" smtClean="0">
                          <a:effectLst/>
                        </a:rPr>
                        <a:t>30</a:t>
                      </a:r>
                      <a:r>
                        <a:rPr lang="ru-RU" sz="1600" dirty="0">
                          <a:effectLst/>
                        </a:rPr>
                        <a:t> 000 руб.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Через 40 лет выйти на пенсию и иметь пассивный доход в размере 700 $ ежемесячно.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684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Через 3 месяца обновить телефон. Купить новый </a:t>
                      </a:r>
                      <a:r>
                        <a:rPr lang="ru-RU" sz="1600" dirty="0" err="1">
                          <a:effectLst/>
                        </a:rPr>
                        <a:t>Honor</a:t>
                      </a:r>
                      <a:r>
                        <a:rPr lang="ru-RU" sz="1600" dirty="0">
                          <a:effectLst/>
                        </a:rPr>
                        <a:t> 9 стоимостью </a:t>
                      </a:r>
                      <a:r>
                        <a:rPr lang="ru-RU" sz="1600" dirty="0" smtClean="0">
                          <a:effectLst/>
                        </a:rPr>
                        <a:t/>
                      </a:r>
                      <a:br>
                        <a:rPr lang="ru-RU" sz="1600" dirty="0" smtClean="0">
                          <a:effectLst/>
                        </a:rPr>
                      </a:br>
                      <a:r>
                        <a:rPr lang="ru-RU" sz="1600" dirty="0" smtClean="0">
                          <a:effectLst/>
                        </a:rPr>
                        <a:t>20 </a:t>
                      </a:r>
                      <a:r>
                        <a:rPr lang="ru-RU" sz="1600" dirty="0">
                          <a:effectLst/>
                        </a:rPr>
                        <a:t>000 руб.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 5 лет накопить деньги на </a:t>
                      </a:r>
                      <a:r>
                        <a:rPr lang="ru-RU" sz="1600" dirty="0" smtClean="0">
                          <a:effectLst/>
                        </a:rPr>
                        <a:t>машину </a:t>
                      </a:r>
                      <a:r>
                        <a:rPr lang="ru-RU" sz="1600" dirty="0">
                          <a:effectLst/>
                        </a:rPr>
                        <a:t>стоимостью 600 000 руб.</a:t>
                      </a:r>
                      <a:endParaRPr lang="ru-RU" sz="16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1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517" y="147919"/>
            <a:ext cx="3697941" cy="1062316"/>
          </a:xfrm>
        </p:spPr>
        <p:txBody>
          <a:bodyPr>
            <a:normAutofit/>
          </a:bodyPr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153" y="470647"/>
            <a:ext cx="7960659" cy="6145305"/>
          </a:xfrm>
        </p:spPr>
        <p:txBody>
          <a:bodyPr>
            <a:normAutofit/>
          </a:bodyPr>
          <a:lstStyle/>
          <a:p>
            <a:pPr algn="just" fontAlgn="t"/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Алименты 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от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родителей на 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счете, открытом на имя ребенка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отделении Сбербанка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РФ;</a:t>
            </a:r>
            <a:endParaRPr lang="ru-RU" sz="21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Социальную 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пенсию по потере кормильца, если они потеряли одного или обоих родителей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и 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при этом обучаются по очной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форме;</a:t>
            </a:r>
            <a:endParaRPr lang="ru-RU" sz="21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Стипендии детям-сиротам, обучающимся 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за счет средств федерального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бюджета;</a:t>
            </a:r>
          </a:p>
          <a:p>
            <a:pPr algn="just" fontAlgn="t"/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Пособие 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по безработице ищущим работу впервые и зарегистрированным в органах государственной службы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занятости; </a:t>
            </a:r>
          </a:p>
          <a:p>
            <a:pPr algn="just" fontAlgn="t"/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Государственную 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социальную помощь малоимущим одиноко проживающим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гражданам;</a:t>
            </a:r>
            <a:endParaRPr lang="ru-RU" sz="21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Социальный </a:t>
            </a:r>
            <a:r>
              <a:rPr lang="ru-RU" sz="2100" dirty="0" err="1">
                <a:solidFill>
                  <a:schemeClr val="tx2">
                    <a:lumMod val="50000"/>
                  </a:schemeClr>
                </a:solidFill>
              </a:rPr>
              <a:t>найм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 жилого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помещения;</a:t>
            </a:r>
          </a:p>
          <a:p>
            <a:pPr algn="just" fontAlgn="t"/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мущество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, которое принадлежало родителям и досталось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по </a:t>
            </a:r>
            <a:r>
              <a:rPr lang="ru-RU" sz="2100" dirty="0">
                <a:solidFill>
                  <a:schemeClr val="tx2">
                    <a:lumMod val="50000"/>
                  </a:schemeClr>
                </a:solidFill>
              </a:rPr>
              <a:t>наследству или принадлежит самому </a:t>
            </a:r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</a:rPr>
              <a:t>подростку</a:t>
            </a:r>
            <a:endParaRPr lang="ru-RU" sz="2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40" y="1519517"/>
            <a:ext cx="3642360" cy="4719917"/>
          </a:xfrm>
        </p:spPr>
        <p:txBody>
          <a:bodyPr>
            <a:normAutofit/>
          </a:bodyPr>
          <a:lstStyle/>
          <a:p>
            <a:pPr algn="ctr" fontAlgn="t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На момент выпуска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ребенок-сирота может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иметь на руках либо иметь право на:</a:t>
            </a:r>
          </a:p>
        </p:txBody>
      </p:sp>
    </p:spTree>
    <p:extLst>
      <p:ext uri="{BB962C8B-B14F-4D97-AF65-F5344CB8AC3E}">
        <p14:creationId xmlns:p14="http://schemas.microsoft.com/office/powerpoint/2010/main" val="16762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1306" y="94130"/>
            <a:ext cx="3630706" cy="1062318"/>
          </a:xfrm>
        </p:spPr>
        <p:txBody>
          <a:bodyPr/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76" y="215154"/>
            <a:ext cx="8162365" cy="645458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ачисляются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1800" u="sng" dirty="0" smtClean="0">
                <a:solidFill>
                  <a:schemeClr val="tx2">
                    <a:lumMod val="50000"/>
                  </a:schemeClr>
                </a:solidFill>
              </a:rPr>
              <a:t>полное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государственное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обеспечение до окончания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образовательного учреждения;</a:t>
            </a:r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Выплачивается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стипенди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я, размер которой увеличивается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не менее чем на </a:t>
            </a:r>
            <a:r>
              <a:rPr lang="ru-RU" sz="1800" u="sng" dirty="0" smtClean="0">
                <a:solidFill>
                  <a:schemeClr val="tx2">
                    <a:lumMod val="50000"/>
                  </a:schemeClr>
                </a:solidFill>
              </a:rPr>
              <a:t>пятьдесят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процентов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по сравнению с размером стипендии, установленной для обучающихся в данном образовательном учреждении, а также выплачивается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сто процентов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заработной платы, начисленной в период производственного обучения и производственной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практики;</a:t>
            </a:r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ыплачивается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ежегодное пособие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на приобретение учебной литературы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и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письменных принадлежностей в размере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трехмесячной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стипендии;</a:t>
            </a: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1800" u="sng" dirty="0" smtClean="0">
                <a:solidFill>
                  <a:schemeClr val="tx2">
                    <a:lumMod val="50000"/>
                  </a:schemeClr>
                </a:solidFill>
              </a:rPr>
              <a:t>беспечиваются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одеждой, обувью, мягким инвентарем и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оборудованием, </a:t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а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также единовременным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пособием;</a:t>
            </a: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беспечиваются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бесплатным проездом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на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транспорте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(кроме такси), а также бесплатным проездом в период каникул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к месту жительства и обратно к месту </a:t>
            </a:r>
            <a:r>
              <a:rPr lang="ru-RU" sz="1800" u="sng" dirty="0" smtClean="0">
                <a:solidFill>
                  <a:schemeClr val="tx2">
                    <a:lumMod val="50000"/>
                  </a:schemeClr>
                </a:solidFill>
              </a:rPr>
              <a:t>учебы;</a:t>
            </a:r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редоставляется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бесплатное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медицинское обслуживание и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оперативное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лечение;</a:t>
            </a: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редоставляются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бесплатные путевки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в школьные и студенческие спортивно-оздоровительные лагеря (базы) труда и отдыха, в санаторно-курортные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учреждения, бесплатный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проезд к месту отдыха,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лечения; </a:t>
            </a:r>
          </a:p>
          <a:p>
            <a:pPr algn="just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Детям-сиротам,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не имеющих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закрепленного жилого 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помещения, оно предоставляется </a:t>
            </a:r>
            <a:r>
              <a:rPr lang="ru-RU" sz="1800" b="1" u="sng" dirty="0">
                <a:solidFill>
                  <a:schemeClr val="tx2">
                    <a:lumMod val="50000"/>
                  </a:schemeClr>
                </a:solidFill>
              </a:rPr>
              <a:t>вне </a:t>
            </a:r>
            <a:r>
              <a:rPr lang="ru-RU" sz="1800" b="1" u="sng" dirty="0" smtClean="0">
                <a:solidFill>
                  <a:schemeClr val="tx2">
                    <a:lumMod val="50000"/>
                  </a:schemeClr>
                </a:solidFill>
              </a:rPr>
              <a:t>очереди;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sz="1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Г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арантируется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право собственности на земельные участки, ранее предоставленные их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родителям;</a:t>
            </a:r>
          </a:p>
          <a:p>
            <a:pPr algn="just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Ищущим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работу впервые и зарегистрированным в органах государственной службы занятости в статусе безработного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выплачивается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пособие </a:t>
            </a:r>
            <a:r>
              <a:rPr lang="ru-RU" sz="1800" u="sng" dirty="0" smtClean="0">
                <a:solidFill>
                  <a:schemeClr val="tx2">
                    <a:lumMod val="50000"/>
                  </a:schemeClr>
                </a:solidFill>
              </a:rPr>
              <a:t>по 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</a:rPr>
              <a:t>безработице в течение 6 месяцев в размере уровня средней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</a:rPr>
              <a:t> заработной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платы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8882" y="1748118"/>
            <a:ext cx="3523130" cy="443752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Права и льготы </a:t>
            </a:r>
            <a:r>
              <a:rPr lang="ru-RU" sz="2800" b="1" i="1" smtClean="0">
                <a:solidFill>
                  <a:schemeClr val="accent2">
                    <a:lumMod val="75000"/>
                  </a:schemeClr>
                </a:solidFill>
              </a:rPr>
              <a:t>выпускников  ЦССВ: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9639" y="174813"/>
            <a:ext cx="3498925" cy="1116106"/>
          </a:xfrm>
        </p:spPr>
        <p:txBody>
          <a:bodyPr/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7148882"/>
              </p:ext>
            </p:extLst>
          </p:nvPr>
        </p:nvGraphicFramePr>
        <p:xfrm>
          <a:off x="268941" y="524434"/>
          <a:ext cx="7879977" cy="590325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939561"/>
                <a:gridCol w="3940416"/>
              </a:tblGrid>
              <a:tr h="8286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Активы</a:t>
                      </a:r>
                      <a:endParaRPr lang="ru-RU" sz="1800" dirty="0"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Пассивы</a:t>
                      </a:r>
                      <a:endParaRPr lang="ru-RU" sz="1800" dirty="0"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6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Квартира, которая используется для сдачи в аренду. Стоимость аренды за минусом коммунальных расходов </a:t>
                      </a:r>
                      <a:r>
                        <a:rPr lang="ru-RU" sz="1600" dirty="0" smtClean="0">
                          <a:effectLst/>
                          <a:latin typeface="+mn-lt"/>
                        </a:rPr>
                        <a:t/>
                      </a:r>
                      <a:br>
                        <a:rPr lang="ru-RU" sz="1600" dirty="0" smtClean="0">
                          <a:effectLst/>
                          <a:latin typeface="+mn-lt"/>
                        </a:rPr>
                      </a:br>
                      <a:r>
                        <a:rPr lang="ru-RU" sz="1600" dirty="0" smtClean="0">
                          <a:effectLst/>
                          <a:latin typeface="+mn-lt"/>
                        </a:rPr>
                        <a:t>15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000 руб. в месяц.</a:t>
                      </a:r>
                      <a:endParaRPr lang="ru-RU" sz="1600" dirty="0"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Квартира, которая используется для жилья, площадью 40 кв. м.</a:t>
                      </a:r>
                      <a:endParaRPr lang="ru-RU" sz="1600" dirty="0"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6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Депозит в банке на 3 года под 7 % годовых с капитализацией процентов. Первоначальный вклад – 100 000 руб.</a:t>
                      </a:r>
                      <a:endParaRPr lang="ru-RU" sz="1600"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Автомобиль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Hyundai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 i30 2000 года выпуска.</a:t>
                      </a:r>
                      <a:endParaRPr lang="ru-RU" sz="1600" dirty="0"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2368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</a:pP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Дача в 40 км от города</a:t>
                      </a:r>
                      <a:endParaRPr lang="ru-RU" sz="1600" dirty="0"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40" y="1734671"/>
            <a:ext cx="3498924" cy="469302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Финансовый анализ - работа с активами и пассивами:</a:t>
            </a:r>
            <a:br>
              <a:rPr lang="ru-RU" sz="2800" b="1" i="1" dirty="0" smtClean="0"/>
            </a:br>
            <a:endParaRPr lang="ru-RU" sz="2800" b="1" i="1" dirty="0" smtClean="0"/>
          </a:p>
          <a:p>
            <a:pPr algn="just"/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Активы – это то, что приносит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доходы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Пассивы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– то, что требует расходов.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06839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2012" y="91441"/>
            <a:ext cx="11294377" cy="1005840"/>
          </a:xfrm>
        </p:spPr>
        <p:txBody>
          <a:bodyPr>
            <a:noAutofit/>
          </a:bodyPr>
          <a:lstStyle/>
          <a:p>
            <a:pPr algn="ctr"/>
            <a:r>
              <a:rPr lang="ru-RU" sz="3200" b="1" u="sng" dirty="0" smtClean="0">
                <a:solidFill>
                  <a:schemeClr val="accent1">
                    <a:lumMod val="50000"/>
                  </a:schemeClr>
                </a:solidFill>
              </a:rPr>
              <a:t>Особенности современного этапа развития </a:t>
            </a:r>
            <a:br>
              <a:rPr lang="ru-RU" sz="3200" b="1" u="sng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u="sng" dirty="0" smtClean="0">
                <a:solidFill>
                  <a:schemeClr val="accent1">
                    <a:lumMod val="50000"/>
                  </a:schemeClr>
                </a:solidFill>
              </a:rPr>
              <a:t>финансового рынка в России</a:t>
            </a:r>
            <a:endParaRPr lang="ru-RU" sz="32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850769"/>
              </p:ext>
            </p:extLst>
          </p:nvPr>
        </p:nvGraphicFramePr>
        <p:xfrm>
          <a:off x="295836" y="1097281"/>
          <a:ext cx="11080376" cy="5760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94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4753" y="295836"/>
            <a:ext cx="3590365" cy="1089212"/>
          </a:xfrm>
        </p:spPr>
        <p:txBody>
          <a:bodyPr/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8036"/>
          <a:stretch/>
        </p:blipFill>
        <p:spPr>
          <a:xfrm>
            <a:off x="376517" y="107577"/>
            <a:ext cx="7637929" cy="650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40" y="2003612"/>
            <a:ext cx="3485478" cy="371138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Структура денежных доходов населения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0301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9640" y="228601"/>
            <a:ext cx="3458584" cy="1196788"/>
          </a:xfrm>
        </p:spPr>
        <p:txBody>
          <a:bodyPr/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4782"/>
              </p:ext>
            </p:extLst>
          </p:nvPr>
        </p:nvGraphicFramePr>
        <p:xfrm>
          <a:off x="161365" y="228601"/>
          <a:ext cx="8041341" cy="6468032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5159883"/>
                <a:gridCol w="964856"/>
                <a:gridCol w="964856"/>
                <a:gridCol w="951746"/>
              </a:tblGrid>
              <a:tr h="36297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2005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2010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2018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среднем по всем отраслям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8554,9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20952,2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43723,7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Сельское хозяйство, охота и лесное хозяйство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3646,2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10668,1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25819,5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Добыча топливно-энергетических полезных ископаемых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23455,9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46271,2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77585,6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191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Производство пищевых продуктов, включая напитки, </a:t>
                      </a:r>
                      <a:r>
                        <a:rPr lang="ru-RU" sz="1400" dirty="0" smtClean="0">
                          <a:effectLst/>
                        </a:rPr>
                        <a:t/>
                      </a:r>
                      <a:br>
                        <a:rPr lang="ru-RU" sz="1400" dirty="0" smtClean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и </a:t>
                      </a:r>
                      <a:r>
                        <a:rPr lang="ru-RU" sz="1400" dirty="0">
                          <a:effectLst/>
                        </a:rPr>
                        <a:t>табака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7303,8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17316,9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32271,9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Текстильное и швейное производство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3986,0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10302,1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25178,7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Химическое производство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9928,3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22228,7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49159,4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Металлургия, производство металлических изделий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10260,7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21152,1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49981,9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Строительство 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9042,8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21171,7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38066,1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191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Торговля авто и мотоциклами, их техобслуживание </a:t>
                      </a:r>
                      <a:r>
                        <a:rPr lang="ru-RU" sz="1400" dirty="0" smtClean="0">
                          <a:effectLst/>
                        </a:rPr>
                        <a:t/>
                      </a:r>
                      <a:br>
                        <a:rPr lang="ru-RU" sz="1400" dirty="0" smtClean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и </a:t>
                      </a:r>
                      <a:r>
                        <a:rPr lang="ru-RU" sz="1400" dirty="0">
                          <a:effectLst/>
                        </a:rPr>
                        <a:t>ремонт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7112,0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20600,5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34828,7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Оптовая торговля, включая торговлю через агентов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7521,9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21315,3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42035,3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Гостиницы и рестораны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6033,4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13465,8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33469,2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Финансовая деятельность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22463,5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50120,0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92666,6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Деятельность в области информационных технологий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13344,6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32709,0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85544,8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Образование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5429,7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14075,2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34361,1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5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Здравоохранение и предоставление социальных услуг 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5905,6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15723,8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41384,2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17859" y="1546411"/>
            <a:ext cx="3590365" cy="4491317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/>
              <a:t>Росстат ежегодно публикует </a:t>
            </a:r>
            <a:r>
              <a:rPr lang="ru-RU" sz="2800" b="1" i="1" dirty="0" smtClean="0"/>
              <a:t>статистические </a:t>
            </a:r>
            <a:r>
              <a:rPr lang="ru-RU" sz="2800" b="1" i="1" dirty="0"/>
              <a:t>данные по средней начисленной заработной плате работников по профессиональным группам (руб</a:t>
            </a:r>
            <a:r>
              <a:rPr lang="ru-RU" sz="2800" b="1" i="1" dirty="0" smtClean="0"/>
              <a:t>.) </a:t>
            </a:r>
            <a:endParaRPr lang="ru-RU" sz="2800" b="1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1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965" y="201706"/>
            <a:ext cx="3684494" cy="1183341"/>
          </a:xfrm>
        </p:spPr>
        <p:txBody>
          <a:bodyPr/>
          <a:lstStyle/>
          <a:p>
            <a:pPr algn="ctr"/>
            <a:r>
              <a:rPr lang="ru-RU" u="sng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388" y="322729"/>
            <a:ext cx="7812741" cy="63470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i="1" u="sng" dirty="0">
                <a:solidFill>
                  <a:schemeClr val="accent1">
                    <a:lumMod val="75000"/>
                  </a:schemeClr>
                </a:solidFill>
              </a:rPr>
              <a:t>Когда вы будете поступать на работу, необходимо заранее спросить у работодателя о следующих вещах: </a:t>
            </a:r>
          </a:p>
          <a:p>
            <a:pPr lvl="0" algn="just">
              <a:buFont typeface="Arial" charset="0"/>
              <a:buChar char="•"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Что вам придётся делать?</a:t>
            </a:r>
          </a:p>
          <a:p>
            <a:pPr lvl="0" algn="just">
              <a:buFont typeface="Arial" charset="0"/>
              <a:buChar char="•"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Кто ваши непосредственные начальники?</a:t>
            </a:r>
          </a:p>
          <a:p>
            <a:pPr lvl="0" algn="just">
              <a:buFont typeface="Arial" charset="0"/>
              <a:buChar char="•"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Каков режим работы? Есть ли перерыв на обед?</a:t>
            </a:r>
          </a:p>
          <a:p>
            <a:pPr lvl="0" algn="just">
              <a:buFont typeface="Arial" charset="0"/>
              <a:buChar char="•"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Часто ли возникают ситуации, когда надо задержаться после рабочего времени и выходить на работу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выходные?</a:t>
            </a:r>
          </a:p>
          <a:p>
            <a:pPr lvl="0" algn="just">
              <a:buFont typeface="Arial" charset="0"/>
              <a:buChar char="•"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Есть ли еще люди, занимающие такую же должность?</a:t>
            </a:r>
          </a:p>
          <a:p>
            <a:pPr lvl="0" algn="just">
              <a:buFont typeface="Arial" charset="0"/>
              <a:buChar char="•"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Есть ли испытательный срок и какова его продолжительность?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Есть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ли перспективы карьерного роста? Каковы они?</a:t>
            </a:r>
          </a:p>
          <a:p>
            <a:pPr lvl="0" algn="just">
              <a:buFont typeface="Arial" charset="0"/>
              <a:buChar char="•"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Каков социальный пакет? </a:t>
            </a:r>
          </a:p>
          <a:p>
            <a:pPr algn="just">
              <a:buFont typeface="Arial" charset="0"/>
              <a:buChar char="•"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Сколько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вам будут платить?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39" y="1882588"/>
            <a:ext cx="3525819" cy="3832412"/>
          </a:xfrm>
        </p:spPr>
        <p:txBody>
          <a:bodyPr/>
          <a:lstStyle/>
          <a:p>
            <a:r>
              <a:rPr lang="ru-RU" sz="2800" b="1" i="1" dirty="0"/>
              <a:t>Зарплата как источник дохода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46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9639" y="242048"/>
            <a:ext cx="3472031" cy="1183340"/>
          </a:xfrm>
        </p:spPr>
        <p:txBody>
          <a:bodyPr/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40" y="1613647"/>
            <a:ext cx="3472030" cy="4504765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/>
              <a:t>Ведение «бухгалтерской книги» </a:t>
            </a:r>
            <a:r>
              <a:rPr lang="ru-RU" sz="2800" b="1" i="1" dirty="0" smtClean="0"/>
              <a:t> в «бумажном» формате</a:t>
            </a:r>
            <a:endParaRPr lang="ru-RU" sz="2800" b="1" dirty="0"/>
          </a:p>
        </p:txBody>
      </p:sp>
      <p:pic>
        <p:nvPicPr>
          <p:cNvPr id="5" name="Рисунок 15" descr="https://mmedia.ozone.ru/multimedia/1020988402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6" t="1397" r="2303"/>
          <a:stretch/>
        </p:blipFill>
        <p:spPr bwMode="auto">
          <a:xfrm>
            <a:off x="188259" y="242048"/>
            <a:ext cx="7974106" cy="6347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52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9640" y="188260"/>
            <a:ext cx="3512372" cy="1169894"/>
          </a:xfrm>
        </p:spPr>
        <p:txBody>
          <a:bodyPr/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40" y="1586753"/>
            <a:ext cx="3512372" cy="4128247"/>
          </a:xfrm>
        </p:spPr>
        <p:txBody>
          <a:bodyPr/>
          <a:lstStyle/>
          <a:p>
            <a:pPr algn="ctr"/>
            <a:r>
              <a:rPr lang="ru-RU" sz="2800" b="1" i="1" dirty="0"/>
              <a:t>Ведение «бухгалтерской книги»  в </a:t>
            </a:r>
            <a:r>
              <a:rPr lang="ru-RU" sz="2800" b="1" i="1" dirty="0" smtClean="0"/>
              <a:t>«электронном» </a:t>
            </a:r>
            <a:r>
              <a:rPr lang="ru-RU" sz="2800" b="1" i="1" dirty="0"/>
              <a:t>формате</a:t>
            </a:r>
            <a:endParaRPr lang="ru-RU" sz="2800" b="1" dirty="0"/>
          </a:p>
          <a:p>
            <a:endParaRPr lang="ru-RU" dirty="0"/>
          </a:p>
        </p:txBody>
      </p:sp>
      <p:pic>
        <p:nvPicPr>
          <p:cNvPr id="5" name="Рисунок 16" descr="https://is4-ssl.mzstatic.com/image/thumb/Purple117/v4/11/00/6c/11006c9b-7548-3a4f-1405-811469275c89/source/512x512bb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9" y="260257"/>
            <a:ext cx="2579591" cy="24829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021105" y="260257"/>
            <a:ext cx="512781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charset="0"/>
              </a:rPr>
              <a:t>С</a:t>
            </a:r>
            <a:r>
              <a:rPr lang="ru-RU" dirty="0" smtClean="0">
                <a:solidFill>
                  <a:srgbClr val="000000"/>
                </a:solidFill>
                <a:ea typeface="Times New Roman" charset="0"/>
              </a:rPr>
              <a:t>оставляет </a:t>
            </a:r>
            <a:r>
              <a:rPr lang="ru-RU" dirty="0">
                <a:solidFill>
                  <a:srgbClr val="000000"/>
                </a:solidFill>
                <a:ea typeface="Times New Roman" charset="0"/>
              </a:rPr>
              <a:t>подробный отчёт по общему бюджету и показывает индивидуальные </a:t>
            </a:r>
            <a:r>
              <a:rPr lang="ru-RU" dirty="0" smtClean="0">
                <a:solidFill>
                  <a:srgbClr val="000000"/>
                </a:solidFill>
                <a:ea typeface="Times New Roman" charset="0"/>
              </a:rPr>
              <a:t>траты, защищено </a:t>
            </a:r>
            <a:r>
              <a:rPr lang="ru-RU" dirty="0">
                <a:solidFill>
                  <a:srgbClr val="000000"/>
                </a:solidFill>
                <a:ea typeface="Times New Roman" charset="0"/>
              </a:rPr>
              <a:t>паролем и </a:t>
            </a:r>
            <a:r>
              <a:rPr lang="ru-RU" dirty="0" smtClean="0">
                <a:solidFill>
                  <a:srgbClr val="000000"/>
                </a:solidFill>
                <a:ea typeface="Times New Roman" charset="0"/>
              </a:rPr>
              <a:t>ПИН-кодом.</a:t>
            </a:r>
            <a:endParaRPr lang="ru-RU" dirty="0" smtClean="0">
              <a:ea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charset="0"/>
              </a:rPr>
              <a:t>П</a:t>
            </a:r>
            <a:r>
              <a:rPr lang="ru-RU" dirty="0" smtClean="0">
                <a:solidFill>
                  <a:srgbClr val="000000"/>
                </a:solidFill>
                <a:ea typeface="Times New Roman" charset="0"/>
              </a:rPr>
              <a:t>одписки обойдётся </a:t>
            </a:r>
            <a:r>
              <a:rPr lang="ru-RU" dirty="0">
                <a:solidFill>
                  <a:srgbClr val="000000"/>
                </a:solidFill>
                <a:ea typeface="Times New Roman" charset="0"/>
              </a:rPr>
              <a:t>в 599 рублей в год</a:t>
            </a:r>
            <a:r>
              <a:rPr lang="ru-RU" dirty="0" smtClean="0">
                <a:solidFill>
                  <a:srgbClr val="000000"/>
                </a:solidFill>
                <a:ea typeface="Times New Roman" charset="0"/>
              </a:rPr>
              <a:t>.</a:t>
            </a: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ea typeface="Times New Roman" charset="0"/>
              </a:rPr>
              <a:t>https://</a:t>
            </a:r>
            <a:r>
              <a:rPr lang="en-US" dirty="0" err="1">
                <a:ea typeface="Times New Roman" charset="0"/>
              </a:rPr>
              <a:t>www.drebedengi.ru</a:t>
            </a:r>
            <a:endParaRPr lang="ru-RU" dirty="0">
              <a:effectLst/>
              <a:ea typeface="Times New Roman" charset="0"/>
            </a:endParaRPr>
          </a:p>
        </p:txBody>
      </p:sp>
      <p:pic>
        <p:nvPicPr>
          <p:cNvPr id="7" name="Рисунок 18" descr="https://is1-ssl.mzstatic.com/image/thumb/Purple128/v4/ac/e8/78/ace878fb-4815-a54a-6b80-1dc44816bf05/AppIcon-Lite-0-1x_U007emarketing-0-0-sRGB-85-220-0-9.png/320x0w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22" y="3238997"/>
            <a:ext cx="2864225" cy="28911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88260" y="2875926"/>
            <a:ext cx="490817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charset="0"/>
              </a:rPr>
              <a:t>Приложение позволяет вести учёт расходов и доходов на всех валютах мира. Доступна портативная версия программы, которая устанавливается на </a:t>
            </a:r>
            <a:r>
              <a:rPr lang="ru-RU" dirty="0" err="1">
                <a:solidFill>
                  <a:srgbClr val="000000"/>
                </a:solidFill>
                <a:ea typeface="Times New Roman" charset="0"/>
              </a:rPr>
              <a:t>флешку</a:t>
            </a:r>
            <a:r>
              <a:rPr lang="ru-RU" dirty="0">
                <a:solidFill>
                  <a:srgbClr val="000000"/>
                </a:solidFill>
                <a:ea typeface="Times New Roman" charset="0"/>
              </a:rPr>
              <a:t>. Записи </a:t>
            </a:r>
            <a:r>
              <a:rPr lang="ru-RU" dirty="0" smtClean="0">
                <a:solidFill>
                  <a:srgbClr val="000000"/>
                </a:solidFill>
                <a:ea typeface="Times New Roman" charset="0"/>
              </a:rPr>
              <a:t>защищаются </a:t>
            </a:r>
            <a:r>
              <a:rPr lang="ru-RU" dirty="0">
                <a:solidFill>
                  <a:srgbClr val="000000"/>
                </a:solidFill>
                <a:ea typeface="Times New Roman" charset="0"/>
              </a:rPr>
              <a:t>паролем. За полноценную функциональность программы придётся заплатить от 990 рублей</a:t>
            </a:r>
            <a:r>
              <a:rPr lang="ru-RU" dirty="0" smtClean="0">
                <a:solidFill>
                  <a:srgbClr val="000000"/>
                </a:solidFill>
                <a:ea typeface="Times New Roman" charset="0"/>
              </a:rPr>
              <a:t>.</a:t>
            </a:r>
          </a:p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ea typeface="Times New Roman" charset="0"/>
              </a:rPr>
              <a:t>https://</a:t>
            </a:r>
            <a:r>
              <a:rPr lang="en-US" dirty="0" err="1">
                <a:ea typeface="Times New Roman" charset="0"/>
              </a:rPr>
              <a:t>www.keepsoft.ru</a:t>
            </a:r>
            <a:r>
              <a:rPr lang="en-US" dirty="0">
                <a:ea typeface="Times New Roman" charset="0"/>
              </a:rPr>
              <a:t>/</a:t>
            </a:r>
            <a:r>
              <a:rPr lang="en-US" dirty="0" err="1">
                <a:ea typeface="Times New Roman" charset="0"/>
              </a:rPr>
              <a:t>hbk</a:t>
            </a:r>
            <a:r>
              <a:rPr lang="en-US" dirty="0">
                <a:ea typeface="Times New Roman" charset="0"/>
              </a:rPr>
              <a:t>/</a:t>
            </a:r>
            <a:r>
              <a:rPr lang="en-US" dirty="0" err="1">
                <a:ea typeface="Times New Roman" charset="0"/>
              </a:rPr>
              <a:t>windows_hbk_about.php</a:t>
            </a:r>
            <a:endParaRPr lang="ru-RU" dirty="0">
              <a:effectLst/>
              <a:ea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5186" y="6154670"/>
            <a:ext cx="287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Домашняя бухгалтерия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7598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9639" y="242047"/>
            <a:ext cx="3525819" cy="1102659"/>
          </a:xfrm>
        </p:spPr>
        <p:txBody>
          <a:bodyPr/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40" y="1506071"/>
            <a:ext cx="3525818" cy="445097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Потребительская корзина </a:t>
            </a:r>
            <a:r>
              <a:rPr lang="ru-RU" sz="2400" b="1" i="1" dirty="0" smtClean="0"/>
              <a:t>– косвенно </a:t>
            </a:r>
            <a:r>
              <a:rPr lang="ru-RU" sz="2400" b="1" i="1" dirty="0"/>
              <a:t>данный параметр оказывает влияние на стипендии, минимальный уровень зарплаты, пенсии, пособия и т.д. </a:t>
            </a:r>
          </a:p>
        </p:txBody>
      </p:sp>
      <p:pic>
        <p:nvPicPr>
          <p:cNvPr id="5" name="Рисунок 19" descr="https://www.pnp.ru/upload/user/2017/10/10/41/8104477f2158d47381aff21e20470b9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9" y="242046"/>
            <a:ext cx="7490011" cy="532797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9283" y="5570022"/>
            <a:ext cx="7826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</a:rPr>
              <a:t>Сопоставляй деньги и усилия, затраченные на их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</a:rPr>
              <a:t>получение: </a:t>
            </a:r>
            <a:r>
              <a:rPr lang="ru-RU" sz="2000" dirty="0" smtClean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переводите </a:t>
            </a:r>
            <a:r>
              <a:rPr lang="ru-RU" sz="20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сумму покупки в количество отработанных часов – так будет проще от неё </a:t>
            </a:r>
            <a:r>
              <a:rPr lang="ru-RU" sz="2000" dirty="0" smtClean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отказаться!</a:t>
            </a:r>
            <a:endParaRPr lang="ru-RU" sz="2000" dirty="0">
              <a:effectLst/>
              <a:latin typeface="Times New Roman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9639" y="174812"/>
            <a:ext cx="3472031" cy="1183341"/>
          </a:xfrm>
        </p:spPr>
        <p:txBody>
          <a:bodyPr/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40" y="1465728"/>
            <a:ext cx="3472030" cy="4881283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/>
              <a:t>Экономить на коммунальных услугах и не отказываться от комфорта</a:t>
            </a:r>
            <a:br>
              <a:rPr lang="ru-RU" sz="2800" b="1" i="1" dirty="0" smtClean="0"/>
            </a:br>
            <a:endParaRPr lang="ru-RU" sz="2800" b="1" i="1" dirty="0" smtClean="0"/>
          </a:p>
          <a:p>
            <a:pPr algn="ctr"/>
            <a:r>
              <a:rPr lang="ru-RU" sz="2800" b="1" i="1" dirty="0" smtClean="0"/>
              <a:t>Что ждет </a:t>
            </a:r>
            <a:r>
              <a:rPr lang="ru-RU" sz="2800" b="1" i="1" dirty="0" err="1" smtClean="0"/>
              <a:t>неплатильщиков</a:t>
            </a:r>
            <a:r>
              <a:rPr lang="ru-RU" sz="2800" b="1" i="1" dirty="0" smtClean="0"/>
              <a:t> за жилищно-коммунальные услуги?</a:t>
            </a:r>
            <a:endParaRPr lang="ru-RU" sz="2800" b="1" i="1" dirty="0"/>
          </a:p>
        </p:txBody>
      </p:sp>
      <p:pic>
        <p:nvPicPr>
          <p:cNvPr id="6" name="Рисунок 12" descr="Â«Ð¨Ð¿Ð°ÑÐ³Ð°Ð»ÐºÐ°Â» Ð¿Ð¾ Ð¿Ð»Ð°ÑÐµÐ¶Ð½Ð¾Ð¼Ñ Ð´Ð¾ÐºÑÐ¼ÐµÐ½ÑÑ Ð·Ð° Ð¶Ð¸Ð»Ð¸ÑÐ½Ð¾-ÐºÐ¾Ð¼Ð¼ÑÐ½Ð°Ð»ÑÐ½ÑÐµ ÑÑÐ»ÑÐ³Ð¸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54" r="1841"/>
          <a:stretch/>
        </p:blipFill>
        <p:spPr bwMode="auto">
          <a:xfrm>
            <a:off x="4316506" y="3858075"/>
            <a:ext cx="3922843" cy="2892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11" descr="https://gkhsp.kz/wordpress-my/wp-content/uploads/2018/03/infografiki-2-4-1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8" y="174812"/>
            <a:ext cx="5392874" cy="591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766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9639" y="255495"/>
            <a:ext cx="3404795" cy="1062317"/>
          </a:xfrm>
        </p:spPr>
        <p:txBody>
          <a:bodyPr/>
          <a:lstStyle/>
          <a:p>
            <a:pPr algn="ctr"/>
            <a:r>
              <a:rPr lang="ru-RU" u="sng">
                <a:solidFill>
                  <a:schemeClr val="accent2">
                    <a:lumMod val="50000"/>
                  </a:schemeClr>
                </a:solidFill>
              </a:rPr>
              <a:t>Актуальные проблемы</a:t>
            </a:r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058808"/>
              </p:ext>
            </p:extLst>
          </p:nvPr>
        </p:nvGraphicFramePr>
        <p:xfrm>
          <a:off x="188259" y="1613646"/>
          <a:ext cx="8025185" cy="506954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89617"/>
                <a:gridCol w="1218515"/>
                <a:gridCol w="5717053"/>
              </a:tblGrid>
              <a:tr h="84945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51%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или более 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Опасность 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погашение задолженности уходит наибольшая часть ваших доходов. Возможно, что вы не сможете расплатиться по всем обязательствам 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</a:tr>
              <a:tr h="112354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39–50% 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Горячо </a:t>
                      </a:r>
                      <a:endParaRPr lang="ru-RU" sz="14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</a:t>
                      </a:r>
                      <a:r>
                        <a:rPr lang="ru-RU" sz="1400" dirty="0" smtClean="0">
                          <a:effectLst/>
                        </a:rPr>
                        <a:t>жемесячные </a:t>
                      </a:r>
                      <a:r>
                        <a:rPr lang="ru-RU" sz="1400" dirty="0">
                          <a:effectLst/>
                        </a:rPr>
                        <a:t>платежи по задолженности «съедают» слишком большую часть ваших доходов. Возможно, вам следует уменьшить свою задолженность для того, чтобы беспрепятственно достигать своих финансовых </a:t>
                      </a:r>
                      <a:r>
                        <a:rPr lang="ru-RU" sz="1400" dirty="0" smtClean="0">
                          <a:effectLst/>
                        </a:rPr>
                        <a:t>целей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</a:tr>
              <a:tr h="84945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24–38% 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Приемлемо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Хотя отношение ваших ежемесячных </a:t>
                      </a:r>
                      <a:r>
                        <a:rPr lang="ru-RU" sz="1400" dirty="0" smtClean="0">
                          <a:effectLst/>
                        </a:rPr>
                        <a:t>платежей </a:t>
                      </a:r>
                      <a:r>
                        <a:rPr lang="ru-RU" sz="1400" dirty="0">
                          <a:effectLst/>
                        </a:rPr>
                        <a:t>по задолженности к доходам находится на приемлемом уровне, вы тратите значительную часть своих доходов на отдачу долгов 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</a:tr>
              <a:tr h="112354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16–23% 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Хорошо </a:t>
                      </a:r>
                      <a:endParaRPr lang="ru-RU" sz="1400" b="1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Отношение ваших ежемесячных </a:t>
                      </a:r>
                      <a:r>
                        <a:rPr lang="ru-RU" sz="1400" dirty="0" smtClean="0">
                          <a:effectLst/>
                        </a:rPr>
                        <a:t>платежей </a:t>
                      </a:r>
                      <a:r>
                        <a:rPr lang="ru-RU" sz="1400" dirty="0">
                          <a:effectLst/>
                        </a:rPr>
                        <a:t>по задолженности к доходам сигнализирует, что ваши финансы в безопасности. Вам следует и в </a:t>
                      </a:r>
                      <a:r>
                        <a:rPr lang="ru-RU" sz="1400" dirty="0" smtClean="0">
                          <a:effectLst/>
                        </a:rPr>
                        <a:t>дальнейшем </a:t>
                      </a:r>
                      <a:r>
                        <a:rPr lang="ru-RU" sz="1400" dirty="0">
                          <a:effectLst/>
                        </a:rPr>
                        <a:t>ограничивать свои долги теми же рамками 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</a:tr>
              <a:tr h="112354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15%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или менее </a:t>
                      </a:r>
                      <a:endParaRPr lang="ru-RU" sz="14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Великолепно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Отношение ваших ежемесячных </a:t>
                      </a:r>
                      <a:r>
                        <a:rPr lang="ru-RU" sz="1400" dirty="0" smtClean="0">
                          <a:effectLst/>
                        </a:rPr>
                        <a:t>платежей </a:t>
                      </a:r>
                      <a:r>
                        <a:rPr lang="ru-RU" sz="1400" dirty="0">
                          <a:effectLst/>
                        </a:rPr>
                        <a:t>по задолженности к доходам очень низкое, даже если у вас есть задолженности по ипотеке. </a:t>
                      </a:r>
                      <a:r>
                        <a:rPr lang="ru-RU" sz="1400" dirty="0" smtClean="0">
                          <a:effectLst/>
                        </a:rPr>
                        <a:t>Если </a:t>
                      </a:r>
                      <a:r>
                        <a:rPr lang="ru-RU" sz="1400" dirty="0">
                          <a:effectLst/>
                        </a:rPr>
                        <a:t>же все ваши долги потребительские, ваше финансовое здоровье в великолепном состоянии </a:t>
                      </a:r>
                      <a:endParaRPr lang="ru-RU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40" y="1419795"/>
            <a:ext cx="3642360" cy="473895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i="1" dirty="0" smtClean="0"/>
              <a:t>«</a:t>
            </a:r>
            <a:r>
              <a:rPr lang="ru-RU" sz="2800" b="1" i="1" dirty="0"/>
              <a:t>Т</a:t>
            </a:r>
            <a:r>
              <a:rPr lang="ru-RU" sz="2800" b="1" i="1" dirty="0" smtClean="0"/>
              <a:t>ермометр</a:t>
            </a:r>
            <a:r>
              <a:rPr lang="ru-RU" sz="2800" b="1" i="1" dirty="0"/>
              <a:t>» для определения рисков кредитования конкретного </a:t>
            </a:r>
            <a:r>
              <a:rPr lang="ru-RU" sz="2800" b="1" i="1" dirty="0" err="1"/>
              <a:t>заё</a:t>
            </a:r>
            <a:r>
              <a:rPr lang="ru-RU" sz="2800" b="1" i="1" dirty="0" err="1" smtClean="0"/>
              <a:t>мщика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 </a:t>
            </a:r>
            <a:br>
              <a:rPr lang="ru-RU" sz="2800" b="1" i="1" dirty="0" smtClean="0"/>
            </a:br>
            <a:r>
              <a:rPr lang="ru-RU" sz="2800" b="1" i="1" dirty="0" err="1"/>
              <a:t>Н</a:t>
            </a:r>
            <a:r>
              <a:rPr lang="ru-RU" sz="2800" b="1" i="1" dirty="0" err="1" smtClean="0"/>
              <a:t>аилучшии</a:t>
            </a:r>
            <a:r>
              <a:rPr lang="ru-RU" sz="2800" b="1" i="1" dirty="0"/>
              <a:t>̆ вариант — когда доля ваших долгов не превышает 15% от </a:t>
            </a:r>
            <a:r>
              <a:rPr lang="ru-RU" sz="2800" b="1" i="1" dirty="0" err="1"/>
              <a:t>общеи</a:t>
            </a:r>
            <a:r>
              <a:rPr lang="ru-RU" sz="2800" b="1" i="1" dirty="0"/>
              <a:t>̆ суммы </a:t>
            </a:r>
            <a:r>
              <a:rPr lang="ru-RU" sz="2800" b="1" i="1" dirty="0" smtClean="0"/>
              <a:t>доходов</a:t>
            </a:r>
            <a:endParaRPr lang="ru-RU" sz="2800" b="1" i="1" dirty="0"/>
          </a:p>
          <a:p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8260" y="-6697"/>
            <a:ext cx="802518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«Термометр» </a:t>
            </a:r>
            <a:r>
              <a:rPr kumimoji="0" lang="ru-RU" altLang="ru-RU" sz="2800" b="1" i="1" u="none" strike="noStrike" cap="none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соотношения </a:t>
            </a:r>
            <a:r>
              <a:rPr kumimoji="0" lang="ru-RU" altLang="ru-RU" sz="2800" b="1" i="1" u="none" strike="noStrike" cap="none" normalizeH="0" baseline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/>
            </a:r>
            <a:br>
              <a:rPr kumimoji="0" lang="ru-RU" altLang="ru-RU" sz="2800" b="1" i="1" u="none" strike="noStrike" cap="none" normalizeH="0" baseline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</a:br>
            <a:r>
              <a:rPr kumimoji="0" lang="ru-RU" altLang="ru-RU" sz="2800" b="1" i="1" u="none" strike="noStrike" cap="none" normalizeH="0" baseline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ежемесячных </a:t>
            </a:r>
            <a:r>
              <a:rPr kumimoji="0" lang="ru-RU" alt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платежей</a:t>
            </a:r>
            <a:endParaRPr kumimoji="0" lang="ru-RU" altLang="ru-RU" sz="2800" b="1" i="1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по задолженности и регулярных доходов</a:t>
            </a:r>
            <a:endParaRPr kumimoji="0" lang="ru-RU" altLang="ru-RU" sz="2800" b="0" i="1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15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80070" y="201706"/>
            <a:ext cx="11528153" cy="8068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776" tIns="54385" rIns="108776" bIns="54385" anchor="ctr"/>
          <a:lstStyle/>
          <a:p>
            <a:pPr algn="ctr">
              <a:tabLst>
                <a:tab pos="0" algn="l"/>
                <a:tab pos="1087711" algn="l"/>
                <a:tab pos="2175420" algn="l"/>
                <a:tab pos="3263133" algn="l"/>
                <a:tab pos="4350842" algn="l"/>
                <a:tab pos="5438553" algn="l"/>
                <a:tab pos="6526265" algn="l"/>
                <a:tab pos="7613972" algn="l"/>
                <a:tab pos="8701685" algn="l"/>
                <a:tab pos="9789394" algn="l"/>
                <a:tab pos="10877104" algn="l"/>
                <a:tab pos="11964816" algn="l"/>
              </a:tabLst>
            </a:pPr>
            <a:r>
              <a:rPr lang="ru-RU" sz="3200" b="1" u="sng" cap="all" dirty="0">
                <a:solidFill>
                  <a:schemeClr val="accent2">
                    <a:lumMod val="50000"/>
                  </a:schemeClr>
                </a:solidFill>
                <a:latin typeface="+mj-lt"/>
                <a:ea typeface="Verdana" charset="0"/>
                <a:cs typeface="Verdana" charset="0"/>
              </a:rPr>
              <a:t>особенности </a:t>
            </a:r>
            <a:r>
              <a:rPr lang="ru-RU" sz="3200" b="1" u="sng" cap="all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Verdana" charset="0"/>
                <a:cs typeface="Verdana" charset="0"/>
              </a:rPr>
              <a:t>ПРАКТИЧЕСКИХ </a:t>
            </a:r>
            <a:r>
              <a:rPr lang="ru-RU" sz="3200" b="1" u="sng" cap="all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ea typeface="Verdana" charset="0"/>
                <a:cs typeface="Verdana" charset="0"/>
              </a:rPr>
              <a:t>задАний</a:t>
            </a:r>
            <a:r>
              <a:rPr lang="ru-RU" sz="3200" b="1" u="sng" cap="all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Verdana" charset="0"/>
                <a:cs typeface="Verdana" charset="0"/>
              </a:rPr>
              <a:t> 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45459" y="1183341"/>
            <a:ext cx="10919011" cy="2679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776" tIns="54385" rIns="108776" bIns="54385"/>
          <a:lstStyle/>
          <a:p>
            <a:pPr marL="404111" indent="-404111" algn="just">
              <a:spcBef>
                <a:spcPts val="952"/>
              </a:spcBef>
              <a:buFont typeface="Arial" pitchFamily="34" charset="0"/>
              <a:buChar char="•"/>
              <a:tabLst>
                <a:tab pos="404111" algn="l"/>
                <a:tab pos="1491825" algn="l"/>
                <a:tab pos="2579536" algn="l"/>
                <a:tab pos="3667247" algn="l"/>
                <a:tab pos="4754954" algn="l"/>
                <a:tab pos="5842667" algn="l"/>
                <a:tab pos="6930376" algn="l"/>
                <a:tab pos="8018088" algn="l"/>
                <a:tab pos="9105798" algn="l"/>
                <a:tab pos="10193509" algn="l"/>
                <a:tab pos="11281217" algn="l"/>
                <a:tab pos="12368929" algn="l"/>
              </a:tabLst>
            </a:pPr>
            <a:r>
              <a:rPr lang="ru-RU" sz="2133" b="1" dirty="0">
                <a:solidFill>
                  <a:schemeClr val="tx2">
                    <a:lumMod val="50000"/>
                  </a:schemeClr>
                </a:solidFill>
              </a:rPr>
              <a:t>В каждом задании описывается жизненная ситуация,  </a:t>
            </a:r>
            <a:r>
              <a:rPr lang="ru-RU" sz="2133" b="1" dirty="0" smtClean="0">
                <a:solidFill>
                  <a:schemeClr val="tx2">
                    <a:lumMod val="50000"/>
                  </a:schemeClr>
                </a:solidFill>
              </a:rPr>
              <a:t>понятная </a:t>
            </a:r>
            <a:r>
              <a:rPr lang="ru-RU" sz="2133" b="1" dirty="0">
                <a:solidFill>
                  <a:schemeClr val="tx2">
                    <a:lumMod val="50000"/>
                  </a:schemeClr>
                </a:solidFill>
              </a:rPr>
              <a:t>и похожая </a:t>
            </a:r>
            <a:r>
              <a:rPr lang="ru-RU" sz="2133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133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133" b="1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2133" b="1" dirty="0">
                <a:solidFill>
                  <a:schemeClr val="tx2">
                    <a:lumMod val="50000"/>
                  </a:schemeClr>
                </a:solidFill>
              </a:rPr>
              <a:t>возникающие в повседневной жизни</a:t>
            </a:r>
          </a:p>
          <a:p>
            <a:pPr marL="404111" indent="-404111" algn="just">
              <a:spcBef>
                <a:spcPts val="952"/>
              </a:spcBef>
              <a:buFont typeface="Arial" pitchFamily="34" charset="0"/>
              <a:buChar char="•"/>
              <a:tabLst>
                <a:tab pos="404111" algn="l"/>
                <a:tab pos="1491825" algn="l"/>
                <a:tab pos="2579536" algn="l"/>
                <a:tab pos="3667247" algn="l"/>
                <a:tab pos="4754954" algn="l"/>
                <a:tab pos="5842667" algn="l"/>
                <a:tab pos="6930376" algn="l"/>
                <a:tab pos="8018088" algn="l"/>
                <a:tab pos="9105798" algn="l"/>
                <a:tab pos="10193509" algn="l"/>
                <a:tab pos="11281217" algn="l"/>
                <a:tab pos="12368929" algn="l"/>
              </a:tabLst>
            </a:pPr>
            <a:r>
              <a:rPr lang="ru-RU" sz="2133" b="1" dirty="0">
                <a:solidFill>
                  <a:schemeClr val="tx2">
                    <a:lumMod val="50000"/>
                  </a:schemeClr>
                </a:solidFill>
              </a:rPr>
              <a:t>В каждой ситуации действуют конкретные люди, среди которых есть </a:t>
            </a:r>
            <a:r>
              <a:rPr lang="ru-RU" sz="2133" b="1" dirty="0" smtClean="0">
                <a:solidFill>
                  <a:schemeClr val="tx2">
                    <a:lumMod val="50000"/>
                  </a:schemeClr>
                </a:solidFill>
              </a:rPr>
              <a:t>ровесники детей, одногруппники, друзья, значимые взрослые</a:t>
            </a:r>
            <a:endParaRPr lang="ru-RU" sz="2133" b="1" dirty="0">
              <a:solidFill>
                <a:schemeClr val="tx2">
                  <a:lumMod val="50000"/>
                </a:schemeClr>
              </a:solidFill>
            </a:endParaRPr>
          </a:p>
          <a:p>
            <a:pPr marL="404111" indent="-404111" algn="just">
              <a:spcBef>
                <a:spcPts val="952"/>
              </a:spcBef>
              <a:buFont typeface="Arial" pitchFamily="34" charset="0"/>
              <a:buChar char="•"/>
              <a:tabLst>
                <a:tab pos="404111" algn="l"/>
                <a:tab pos="1491825" algn="l"/>
                <a:tab pos="2579536" algn="l"/>
                <a:tab pos="3667247" algn="l"/>
                <a:tab pos="4754954" algn="l"/>
                <a:tab pos="5842667" algn="l"/>
                <a:tab pos="6930376" algn="l"/>
                <a:tab pos="8018088" algn="l"/>
                <a:tab pos="9105798" algn="l"/>
                <a:tab pos="10193509" algn="l"/>
                <a:tab pos="11281217" algn="l"/>
                <a:tab pos="12368929" algn="l"/>
              </a:tabLst>
            </a:pPr>
            <a:r>
              <a:rPr lang="ru-RU" sz="2133" b="1" dirty="0">
                <a:solidFill>
                  <a:schemeClr val="tx2">
                    <a:lumMod val="50000"/>
                  </a:schemeClr>
                </a:solidFill>
              </a:rPr>
              <a:t>Обстоятельства, в которые попадают герои описываемых ситуаций, отличаются повседневностью, и варианты предлагаемых героям действий близки и </a:t>
            </a:r>
            <a:r>
              <a:rPr lang="ru-RU" sz="2133" b="1" dirty="0" smtClean="0">
                <a:solidFill>
                  <a:schemeClr val="tx2">
                    <a:lumMod val="50000"/>
                  </a:schemeClr>
                </a:solidFill>
              </a:rPr>
              <a:t>понятны</a:t>
            </a:r>
            <a:endParaRPr lang="ru-RU" sz="2133" b="1" dirty="0">
              <a:solidFill>
                <a:schemeClr val="tx2">
                  <a:lumMod val="50000"/>
                </a:schemeClr>
              </a:solidFill>
            </a:endParaRPr>
          </a:p>
          <a:p>
            <a:pPr marL="404111" indent="-404111" algn="just">
              <a:spcBef>
                <a:spcPts val="952"/>
              </a:spcBef>
              <a:buFont typeface="Arial" pitchFamily="34" charset="0"/>
              <a:buChar char="•"/>
              <a:tabLst>
                <a:tab pos="404111" algn="l"/>
                <a:tab pos="1491825" algn="l"/>
                <a:tab pos="2579536" algn="l"/>
                <a:tab pos="3667247" algn="l"/>
                <a:tab pos="4754954" algn="l"/>
                <a:tab pos="5842667" algn="l"/>
                <a:tab pos="6930376" algn="l"/>
                <a:tab pos="8018088" algn="l"/>
                <a:tab pos="9105798" algn="l"/>
                <a:tab pos="10193509" algn="l"/>
                <a:tab pos="11281217" algn="l"/>
                <a:tab pos="12368929" algn="l"/>
              </a:tabLst>
            </a:pPr>
            <a:r>
              <a:rPr lang="ru-RU" sz="2133" b="1" dirty="0">
                <a:solidFill>
                  <a:schemeClr val="tx2">
                    <a:lumMod val="50000"/>
                  </a:schemeClr>
                </a:solidFill>
              </a:rPr>
              <a:t>Каждое задание содержит задачу, решаемую с помощью имеющихся знаний</a:t>
            </a:r>
          </a:p>
          <a:p>
            <a:pPr marL="404111" indent="-404111" algn="just">
              <a:spcBef>
                <a:spcPts val="715"/>
              </a:spcBef>
              <a:buFont typeface="Arial" pitchFamily="34" charset="0"/>
              <a:buChar char="•"/>
              <a:tabLst>
                <a:tab pos="404111" algn="l"/>
                <a:tab pos="1491825" algn="l"/>
                <a:tab pos="2579536" algn="l"/>
                <a:tab pos="3667247" algn="l"/>
                <a:tab pos="4754954" algn="l"/>
                <a:tab pos="5842667" algn="l"/>
                <a:tab pos="6930376" algn="l"/>
                <a:tab pos="8018088" algn="l"/>
                <a:tab pos="9105798" algn="l"/>
                <a:tab pos="10193509" algn="l"/>
                <a:tab pos="11281217" algn="l"/>
                <a:tab pos="12368929" algn="l"/>
              </a:tabLst>
            </a:pPr>
            <a:r>
              <a:rPr lang="ru-RU" sz="2133" b="1" dirty="0">
                <a:solidFill>
                  <a:schemeClr val="tx2">
                    <a:lumMod val="50000"/>
                  </a:schemeClr>
                </a:solidFill>
              </a:rPr>
              <a:t>Ситуация и вопросы изложены простым, понятным языком, как правило, немногословно</a:t>
            </a:r>
          </a:p>
          <a:p>
            <a:pPr marL="404111" indent="-404111" algn="just">
              <a:spcBef>
                <a:spcPts val="715"/>
              </a:spcBef>
              <a:buFont typeface="Arial" pitchFamily="34" charset="0"/>
              <a:buChar char="•"/>
              <a:tabLst>
                <a:tab pos="404111" algn="l"/>
                <a:tab pos="1491825" algn="l"/>
                <a:tab pos="2579536" algn="l"/>
                <a:tab pos="3667247" algn="l"/>
                <a:tab pos="4754954" algn="l"/>
                <a:tab pos="5842667" algn="l"/>
                <a:tab pos="6930376" algn="l"/>
                <a:tab pos="8018088" algn="l"/>
                <a:tab pos="9105798" algn="l"/>
                <a:tab pos="10193509" algn="l"/>
                <a:tab pos="11281217" algn="l"/>
                <a:tab pos="12368929" algn="l"/>
              </a:tabLst>
            </a:pPr>
            <a:r>
              <a:rPr lang="ru-RU" sz="2133" b="1" dirty="0">
                <a:solidFill>
                  <a:schemeClr val="tx2">
                    <a:lumMod val="50000"/>
                  </a:schemeClr>
                </a:solidFill>
              </a:rPr>
              <a:t>Ситуация требует выбора варианта поведения  - ответа на вопрос «Как поступить?»</a:t>
            </a:r>
          </a:p>
          <a:p>
            <a:pPr marL="404111" indent="-404111" algn="just">
              <a:spcBef>
                <a:spcPts val="715"/>
              </a:spcBef>
              <a:tabLst>
                <a:tab pos="404111" algn="l"/>
                <a:tab pos="1491825" algn="l"/>
                <a:tab pos="2579536" algn="l"/>
                <a:tab pos="3667247" algn="l"/>
                <a:tab pos="4754954" algn="l"/>
                <a:tab pos="5842667" algn="l"/>
                <a:tab pos="6930376" algn="l"/>
                <a:tab pos="8018088" algn="l"/>
                <a:tab pos="9105798" algn="l"/>
                <a:tab pos="10193509" algn="l"/>
                <a:tab pos="11281217" algn="l"/>
                <a:tab pos="12368929" algn="l"/>
              </a:tabLst>
            </a:pP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404111" indent="-404111" algn="just">
              <a:spcBef>
                <a:spcPts val="715"/>
              </a:spcBef>
              <a:tabLst>
                <a:tab pos="404111" algn="l"/>
                <a:tab pos="1491825" algn="l"/>
                <a:tab pos="2579536" algn="l"/>
                <a:tab pos="3667247" algn="l"/>
                <a:tab pos="4754954" algn="l"/>
                <a:tab pos="5842667" algn="l"/>
                <a:tab pos="6930376" algn="l"/>
                <a:tab pos="8018088" algn="l"/>
                <a:tab pos="9105798" algn="l"/>
                <a:tab pos="10193509" algn="l"/>
                <a:tab pos="11281217" algn="l"/>
                <a:tab pos="12368929" algn="l"/>
              </a:tabLst>
            </a:pPr>
            <a:endParaRPr lang="ru-RU" sz="26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44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393701" y="121026"/>
            <a:ext cx="11345581" cy="927846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Примеры 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практических заданий</a:t>
            </a:r>
            <a:endParaRPr lang="en-US" sz="3200" b="1" u="sng" dirty="0">
              <a:solidFill>
                <a:schemeClr val="accent2">
                  <a:lumMod val="50000"/>
                </a:schemeClr>
              </a:solidFill>
              <a:ea typeface="Verdana" charset="0"/>
              <a:cs typeface="Verdana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1" y="1048872"/>
            <a:ext cx="10915275" cy="564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018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393702" y="-94129"/>
            <a:ext cx="11798300" cy="1748117"/>
          </a:xfrm>
        </p:spPr>
        <p:txBody>
          <a:bodyPr>
            <a:normAutofit/>
          </a:bodyPr>
          <a:lstStyle/>
          <a:p>
            <a:pPr algn="ctr"/>
            <a:r>
              <a:rPr lang="ru-RU" sz="2900" b="1" u="sng" dirty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ОПРЕДЕЛЕНИЕ ФИНАНСОВОЙ ГРАМОТНОСТИ </a:t>
            </a:r>
            <a:r>
              <a:rPr lang="ru-RU" sz="2900" b="1" u="sng" dirty="0" smtClean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/>
            </a:r>
            <a:br>
              <a:rPr lang="ru-RU" sz="2900" b="1" u="sng" dirty="0" smtClean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</a:br>
            <a:r>
              <a:rPr lang="ru-RU" sz="2900" b="1" u="sng" dirty="0" smtClean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В </a:t>
            </a:r>
            <a:r>
              <a:rPr lang="ru-RU" sz="2900" b="1" u="sng" dirty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ИССЛЕДОВАНИИ </a:t>
            </a:r>
            <a:r>
              <a:rPr lang="en-US" sz="2900" b="1" u="sng" dirty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PISA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658906" y="1506071"/>
            <a:ext cx="11093823" cy="4635937"/>
          </a:xfrm>
          <a:prstGeom prst="foldedCorner">
            <a:avLst>
              <a:gd name="adj" fmla="val 1250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91977" tIns="239972" rIns="191977" bIns="239972" numCol="1" anchor="t" anchorCtr="0" compatLnSpc="1">
            <a:prstTxWarp prst="textNoShape">
              <a:avLst/>
            </a:prstTxWarp>
          </a:bodyPr>
          <a:lstStyle/>
          <a:p>
            <a:pPr indent="482531" algn="just" defTabSz="1219027" fontAlgn="base">
              <a:spcBef>
                <a:spcPct val="0"/>
              </a:spcBef>
            </a:pPr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Финансовая грамотность включает знание </a:t>
            </a:r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понимание финансовых терминов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понятий </a:t>
            </a:r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финансовых рисков, а также навыки, мотивацию </a:t>
            </a:r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уверенность, необходимые для </a:t>
            </a: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</a:rPr>
              <a:t>принятия эффективных решений в разнообразных финансовых ситуациях, </a:t>
            </a:r>
            <a:r>
              <a:rPr lang="ru-RU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способствующих улучшению финансового благополучия личности и общества, а также возможности участия в экономической </a:t>
            </a:r>
            <a:r>
              <a:rPr lang="ru-RU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жизни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1219027" fontAlgn="base">
              <a:spcBef>
                <a:spcPct val="0"/>
              </a:spcBef>
              <a:spcAft>
                <a:spcPts val="1333"/>
              </a:spcAft>
            </a:pPr>
            <a:endParaRPr lang="ru-RU" sz="32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393701" y="121025"/>
            <a:ext cx="11798300" cy="1048869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  <a:ea typeface="Verdana" charset="0"/>
                <a:cs typeface="Verdana" charset="0"/>
              </a:rPr>
              <a:t>Примеры практических заданий</a:t>
            </a:r>
            <a:endParaRPr lang="en-US" sz="3200" b="1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818" y="1035424"/>
            <a:ext cx="8684136" cy="3473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/>
          <a:srcRect r="407"/>
          <a:stretch>
            <a:fillRect/>
          </a:stretch>
        </p:blipFill>
        <p:spPr bwMode="auto">
          <a:xfrm>
            <a:off x="5499847" y="2756648"/>
            <a:ext cx="6554129" cy="39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322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05" y="0"/>
            <a:ext cx="11873753" cy="927847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Итоговый контроль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7435" y="779929"/>
            <a:ext cx="10287001" cy="6508377"/>
          </a:xfrm>
        </p:spPr>
        <p:txBody>
          <a:bodyPr>
            <a:normAutofit/>
          </a:bodyPr>
          <a:lstStyle/>
          <a:p>
            <a:pPr marL="342900" lvl="0" indent="-342900" algn="just">
              <a:buFont typeface="Arial" charset="0"/>
              <a:buChar char="•"/>
            </a:pP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</a:rPr>
              <a:t>Форма:</a:t>
            </a:r>
            <a:r>
              <a:rPr lang="ru-RU" sz="1900" dirty="0" smtClean="0"/>
              <a:t> личный проект, моделирующий </a:t>
            </a:r>
            <a:r>
              <a:rPr lang="ru-RU" sz="1900" dirty="0"/>
              <a:t>конкретную финансовую ситуацию (или комплекс ситуаций), в которой воспитанник </a:t>
            </a:r>
            <a:r>
              <a:rPr lang="ru-RU" sz="1900" dirty="0" smtClean="0"/>
              <a:t>может </a:t>
            </a:r>
            <a:r>
              <a:rPr lang="ru-RU" sz="1900" dirty="0"/>
              <a:t>применить все знания, умения и </a:t>
            </a:r>
            <a:r>
              <a:rPr lang="ru-RU" sz="1900" dirty="0" smtClean="0"/>
              <a:t>компетенции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</a:rPr>
              <a:t>Метод: </a:t>
            </a:r>
            <a:r>
              <a:rPr lang="ru-RU" sz="1900" dirty="0" smtClean="0"/>
              <a:t>кейс-метод </a:t>
            </a:r>
            <a:r>
              <a:rPr lang="ru-RU" sz="1900" dirty="0"/>
              <a:t>– </a:t>
            </a:r>
            <a:r>
              <a:rPr lang="ru-RU" sz="1900" dirty="0" smtClean="0"/>
              <a:t>описание реальной жизненной </a:t>
            </a:r>
            <a:r>
              <a:rPr lang="ru-RU" sz="1900" dirty="0"/>
              <a:t>ситуации, </a:t>
            </a:r>
            <a:r>
              <a:rPr lang="ru-RU" sz="1900" dirty="0" smtClean="0"/>
              <a:t>ожидающей </a:t>
            </a:r>
            <a:br>
              <a:rPr lang="ru-RU" sz="1900" dirty="0" smtClean="0"/>
            </a:br>
            <a:r>
              <a:rPr lang="ru-RU" sz="1900" dirty="0" smtClean="0"/>
              <a:t>их </a:t>
            </a:r>
            <a:r>
              <a:rPr lang="ru-RU" sz="1900" dirty="0"/>
              <a:t>в </a:t>
            </a:r>
            <a:r>
              <a:rPr lang="ru-RU" sz="1900" dirty="0" smtClean="0"/>
              <a:t>будущем. </a:t>
            </a:r>
            <a:r>
              <a:rPr lang="ru-RU" sz="1900" dirty="0"/>
              <a:t>При анализе </a:t>
            </a:r>
            <a:r>
              <a:rPr lang="ru-RU" sz="1900" dirty="0" smtClean="0"/>
              <a:t>необходимо понять </a:t>
            </a:r>
            <a:r>
              <a:rPr lang="ru-RU" sz="1900" dirty="0"/>
              <a:t>ситуацию, оценить обстановку, определить, есть ли в ней проблема и в чем ее суть. Определить свою роль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в </a:t>
            </a:r>
            <a:r>
              <a:rPr lang="ru-RU" sz="1900" dirty="0"/>
              <a:t>решении проблемы и выработать целесообразную линию поведения. </a:t>
            </a:r>
          </a:p>
          <a:p>
            <a:pPr marL="342900" lvl="0" indent="-342900" algn="just">
              <a:buFont typeface="Arial" charset="0"/>
              <a:buChar char="•"/>
            </a:pPr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</a:rPr>
              <a:t>Ц</a:t>
            </a: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</a:rPr>
              <a:t>ель метода: </a:t>
            </a:r>
            <a:r>
              <a:rPr lang="ru-RU" sz="1900" dirty="0" smtClean="0"/>
              <a:t>воспитанники </a:t>
            </a:r>
            <a:r>
              <a:rPr lang="ru-RU" sz="1900" dirty="0"/>
              <a:t>должны проанализировать ситуацию, разобраться в сути проблем, предложить возможные решения и выбрать лучшее из них. </a:t>
            </a:r>
            <a:endParaRPr lang="ru-RU" sz="1900" dirty="0" smtClean="0"/>
          </a:p>
          <a:p>
            <a:pPr marL="342900" lvl="0" indent="-342900" algn="just">
              <a:buFont typeface="Arial" charset="0"/>
              <a:buChar char="•"/>
            </a:pP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</a:rPr>
              <a:t>Вариант: </a:t>
            </a:r>
            <a:r>
              <a:rPr lang="ru-RU" sz="1900" dirty="0" smtClean="0"/>
              <a:t>кейс </a:t>
            </a:r>
            <a:r>
              <a:rPr lang="ru-RU" sz="1900" dirty="0"/>
              <a:t>«Легенда домохозяйства», содержащий информацию о составе семьи, основных жизненных приоритетах, роде занятий, месте проживания. Остальные характеристики </a:t>
            </a:r>
            <a:r>
              <a:rPr lang="ru-RU" sz="1900" dirty="0" smtClean="0"/>
              <a:t>домохозяйства формулируются самостоятельно</a:t>
            </a:r>
            <a:r>
              <a:rPr lang="ru-RU" sz="1900" dirty="0"/>
              <a:t>,                       но они не должны противоречить заданной легенде </a:t>
            </a:r>
            <a:r>
              <a:rPr lang="ru-RU" sz="1900" dirty="0" smtClean="0"/>
              <a:t>и здравому </a:t>
            </a:r>
            <a:r>
              <a:rPr lang="ru-RU" sz="1900" dirty="0"/>
              <a:t>смыслу. Выпускник должен продумать потребности и желания </a:t>
            </a:r>
            <a:r>
              <a:rPr lang="ru-RU" sz="1900" dirty="0" smtClean="0"/>
              <a:t>домохозяйства и </a:t>
            </a:r>
            <a:r>
              <a:rPr lang="ru-RU" sz="1900" dirty="0"/>
              <a:t>определить некоторый уровень «комфортной» и счастливой жизни.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</a:rPr>
              <a:t>Время реализации: </a:t>
            </a:r>
            <a:r>
              <a:rPr lang="ru-RU" sz="1900" dirty="0" smtClean="0"/>
              <a:t>в </a:t>
            </a:r>
            <a:r>
              <a:rPr lang="ru-RU" sz="1900" dirty="0"/>
              <a:t>течение </a:t>
            </a:r>
            <a:r>
              <a:rPr lang="ru-RU" sz="1900" dirty="0" smtClean="0"/>
              <a:t>1 месяца                    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ru-RU" sz="1900" dirty="0" smtClean="0"/>
              <a:t>По </a:t>
            </a:r>
            <a:r>
              <a:rPr lang="ru-RU" sz="1900" dirty="0"/>
              <a:t>итогам разработки каждый </a:t>
            </a:r>
            <a:r>
              <a:rPr lang="ru-RU" sz="1900" dirty="0" smtClean="0"/>
              <a:t>воспитанник </a:t>
            </a: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</a:rPr>
              <a:t>презентует</a:t>
            </a:r>
            <a:r>
              <a:rPr lang="ru-RU" sz="1900" dirty="0" smtClean="0"/>
              <a:t> </a:t>
            </a:r>
            <a:r>
              <a:rPr lang="ru-RU" sz="1900" dirty="0"/>
              <a:t>своё решение перед жюри. </a:t>
            </a:r>
            <a:endParaRPr lang="ru-RU" sz="1900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</a:rPr>
              <a:t>Жюри </a:t>
            </a:r>
            <a:r>
              <a:rPr lang="ru-RU" sz="1900" dirty="0"/>
              <a:t>изучает решение и слушает презентацию выпускника, задает вопросы и дает свои комментарии. По итогам оценки жюри комментирует представленные </a:t>
            </a:r>
            <a:r>
              <a:rPr lang="ru-RU" sz="1900" dirty="0" smtClean="0"/>
              <a:t>проекты. </a:t>
            </a:r>
            <a:endParaRPr lang="ru-RU" sz="19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264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9848" y="1465729"/>
            <a:ext cx="9948672" cy="3002302"/>
          </a:xfrm>
        </p:spPr>
        <p:txBody>
          <a:bodyPr/>
          <a:lstStyle/>
          <a:p>
            <a:pPr algn="ctr"/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</a:rPr>
              <a:t>Благодарю за внимание!</a:t>
            </a:r>
            <a:endParaRPr lang="ru-RU" sz="5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61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013" y="1"/>
            <a:ext cx="11352170" cy="1579418"/>
          </a:xfrm>
        </p:spPr>
        <p:txBody>
          <a:bodyPr>
            <a:noAutofit/>
          </a:bodyPr>
          <a:lstStyle/>
          <a:p>
            <a:pPr algn="ctr"/>
            <a:r>
              <a:rPr lang="ru-RU" sz="3200" b="1" u="sng" dirty="0" smtClean="0">
                <a:solidFill>
                  <a:schemeClr val="accent1">
                    <a:lumMod val="50000"/>
                  </a:schemeClr>
                </a:solidFill>
              </a:rPr>
              <a:t>Уровень финансовой грамотности учащихся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Результаты международного исследования </a:t>
            </a: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PISA-2015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по финансовой грамотности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3533" r="1683" b="1720"/>
          <a:stretch/>
        </p:blipFill>
        <p:spPr>
          <a:xfrm>
            <a:off x="416860" y="1634836"/>
            <a:ext cx="10932458" cy="5070763"/>
          </a:xfrm>
          <a:prstGeom prst="rect">
            <a:avLst/>
          </a:prstGeom>
          <a:ln w="28575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6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9640" y="349624"/>
            <a:ext cx="3642360" cy="481404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Варианты обучения детей-сирот основам финансовой грамотности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031676"/>
              </p:ext>
            </p:extLst>
          </p:nvPr>
        </p:nvGraphicFramePr>
        <p:xfrm>
          <a:off x="336176" y="685800"/>
          <a:ext cx="7920318" cy="501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81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941" y="0"/>
            <a:ext cx="11631705" cy="995082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Основные проблемы 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детей-сирот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8941" y="779930"/>
            <a:ext cx="5325035" cy="658906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/>
              <a:t>Статистика</a:t>
            </a:r>
            <a:endParaRPr lang="ru-RU" sz="2800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8941" y="1438835"/>
            <a:ext cx="5325035" cy="5015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По данным Генеральной прокуратуры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РФ: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только 10% выпускников детских домов нормально адаптируются в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обществе;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примерно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40% воспитанников становятся жертвами алкоголизма и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наркомании;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40% становятся на путь уголовных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преступлений;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10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% кончает жизнь самоубийством, так как не в силах справиться с окружающими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реалиями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03259" y="887506"/>
            <a:ext cx="5782235" cy="551329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/>
              <a:t>Проблемы</a:t>
            </a:r>
            <a:endParaRPr lang="ru-RU" sz="2800" i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903259" y="1438835"/>
            <a:ext cx="5997387" cy="5015753"/>
          </a:xfrm>
        </p:spPr>
        <p:txBody>
          <a:bodyPr>
            <a:noAutofit/>
          </a:bodyPr>
          <a:lstStyle/>
          <a:p>
            <a:pPr algn="just" fontAlgn="t">
              <a:spcBef>
                <a:spcPts val="600"/>
              </a:spcBef>
            </a:pPr>
            <a:r>
              <a:rPr lang="ru-RU" sz="1800" b="1" dirty="0" smtClean="0"/>
              <a:t>отсутствие </a:t>
            </a:r>
            <a:r>
              <a:rPr lang="ru-RU" sz="1800" b="1" dirty="0"/>
              <a:t>навыков и умений заботы о себе в бытовом плане;</a:t>
            </a:r>
          </a:p>
          <a:p>
            <a:pPr algn="just" fontAlgn="t">
              <a:spcBef>
                <a:spcPts val="600"/>
              </a:spcBef>
            </a:pPr>
            <a:r>
              <a:rPr lang="ru-RU" sz="1800" b="1" dirty="0" smtClean="0"/>
              <a:t>недостаточная подготовка </a:t>
            </a:r>
            <a:r>
              <a:rPr lang="ru-RU" sz="1800" b="1" dirty="0"/>
              <a:t>к труду, </a:t>
            </a:r>
            <a:r>
              <a:rPr lang="ru-RU" sz="1800" b="1" dirty="0" smtClean="0"/>
              <a:t>отсутствие </a:t>
            </a:r>
            <a:r>
              <a:rPr lang="ru-RU" sz="1800" b="1" dirty="0"/>
              <a:t>навыков взаимодействия </a:t>
            </a:r>
            <a:r>
              <a:rPr lang="ru-RU" sz="1800" b="1" dirty="0" smtClean="0"/>
              <a:t>по </a:t>
            </a:r>
            <a:r>
              <a:rPr lang="ru-RU" sz="1800" b="1" dirty="0"/>
              <a:t>принятым в обществе правилам и нормам;</a:t>
            </a:r>
          </a:p>
          <a:p>
            <a:pPr algn="just" fontAlgn="t">
              <a:spcBef>
                <a:spcPts val="600"/>
              </a:spcBef>
            </a:pPr>
            <a:r>
              <a:rPr lang="ru-RU" sz="1800" b="1" dirty="0" smtClean="0"/>
              <a:t>отсутствие </a:t>
            </a:r>
            <a:r>
              <a:rPr lang="ru-RU" sz="1800" b="1" dirty="0"/>
              <a:t>людей, к которым можно обратиться за помощью или советом (проблема доверия к окружающему миру);</a:t>
            </a:r>
          </a:p>
          <a:p>
            <a:pPr algn="just" fontAlgn="t">
              <a:spcBef>
                <a:spcPts val="600"/>
              </a:spcBef>
            </a:pPr>
            <a:r>
              <a:rPr lang="ru-RU" sz="1800" b="1" dirty="0" smtClean="0"/>
              <a:t>отсутствие </a:t>
            </a:r>
            <a:r>
              <a:rPr lang="ru-RU" sz="1800" b="1" dirty="0"/>
              <a:t>информации об устройстве общества, его функционировании;</a:t>
            </a:r>
          </a:p>
          <a:p>
            <a:pPr algn="just" fontAlgn="t">
              <a:spcBef>
                <a:spcPts val="600"/>
              </a:spcBef>
            </a:pPr>
            <a:r>
              <a:rPr lang="ru-RU" sz="1800" b="1" dirty="0" smtClean="0"/>
              <a:t>дефицит </a:t>
            </a:r>
            <a:r>
              <a:rPr lang="ru-RU" sz="1800" b="1" dirty="0"/>
              <a:t>общения, контактов, опыта выполнения социальных ролей, приобретаемых при жизни в семье;</a:t>
            </a:r>
          </a:p>
          <a:p>
            <a:pPr fontAlgn="t">
              <a:spcBef>
                <a:spcPts val="600"/>
              </a:spcBef>
            </a:pPr>
            <a:r>
              <a:rPr lang="ru-RU" sz="1800" b="1" dirty="0" smtClean="0"/>
              <a:t>неумение </a:t>
            </a:r>
            <a:r>
              <a:rPr lang="ru-RU" sz="1800" b="1" dirty="0"/>
              <a:t>распоряжаться </a:t>
            </a:r>
            <a:r>
              <a:rPr lang="ru-RU" sz="1800" b="1" dirty="0" smtClean="0"/>
              <a:t>доходами: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dirty="0" smtClean="0"/>
              <a:t>предоставляемыми государством;</a:t>
            </a:r>
            <a:br>
              <a:rPr lang="ru-RU" sz="1600" dirty="0" smtClean="0"/>
            </a:br>
            <a:r>
              <a:rPr lang="ru-RU" sz="1600" dirty="0" smtClean="0"/>
              <a:t>самостоятельно заработанными; </a:t>
            </a:r>
            <a:br>
              <a:rPr lang="ru-RU" sz="1600" dirty="0" smtClean="0"/>
            </a:br>
            <a:r>
              <a:rPr lang="ru-RU" sz="1600" dirty="0" smtClean="0"/>
              <a:t>полученными </a:t>
            </a:r>
            <a:r>
              <a:rPr lang="ru-RU" sz="1600" dirty="0"/>
              <a:t>даром либо в </a:t>
            </a:r>
            <a:r>
              <a:rPr lang="ru-RU" sz="1600" dirty="0" smtClean="0"/>
              <a:t>наследство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985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1705" y="121024"/>
            <a:ext cx="11752729" cy="766483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сложности обучения детей-сирот</a:t>
            </a:r>
            <a:endParaRPr lang="ru-RU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945" r="7457"/>
          <a:stretch/>
        </p:blipFill>
        <p:spPr>
          <a:xfrm>
            <a:off x="7189694" y="1089213"/>
            <a:ext cx="5002306" cy="486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Объект 1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8683778"/>
              </p:ext>
            </p:extLst>
          </p:nvPr>
        </p:nvGraphicFramePr>
        <p:xfrm>
          <a:off x="94129" y="887507"/>
          <a:ext cx="8404412" cy="551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84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965" y="201706"/>
            <a:ext cx="11443447" cy="1237129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Обучение В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составе одновозрастной группы 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общеобразовательном 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</a:rPr>
              <a:t>учреждении </a:t>
            </a:r>
            <a:r>
              <a:rPr lang="ru-RU" sz="3200" b="1" i="1" u="sng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i="1" u="sng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i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(</a:t>
            </a:r>
            <a:r>
              <a:rPr lang="ru-RU" altLang="ru-RU" sz="31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УМК </a:t>
            </a:r>
            <a:r>
              <a:rPr lang="ru-RU" altLang="ru-RU" sz="3100" b="1" i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для работы с детьми-сиротами)</a:t>
            </a:r>
            <a:endParaRPr lang="ru-RU" sz="3100" b="1" u="sng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625" y="1468828"/>
            <a:ext cx="2865477" cy="361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8" y="2517434"/>
            <a:ext cx="2919966" cy="361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723" y="1801906"/>
            <a:ext cx="2917688" cy="361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5"/>
          <a:srcRect l="17974" t="4705" r="17909" b="5098"/>
          <a:stretch/>
        </p:blipFill>
        <p:spPr>
          <a:xfrm>
            <a:off x="4481268" y="2503102"/>
            <a:ext cx="2893808" cy="361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75076" y="1600201"/>
            <a:ext cx="4633147" cy="4424082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Материалы для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воспитанников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Учебная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программа</a:t>
            </a:r>
          </a:p>
          <a:p>
            <a:pPr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Советы на каждый день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Методические рекомендации для учителя (преподавателя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Контрольные измерительные материалы 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10000"/>
              </a:lnSpc>
              <a:buFont typeface="Arial" charset="0"/>
              <a:buChar char="•"/>
              <a:defRPr/>
            </a:pP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Дидактичекие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материалы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625" y="6033411"/>
            <a:ext cx="11133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u="sng" dirty="0">
                <a:solidFill>
                  <a:schemeClr val="bg2">
                    <a:lumMod val="10000"/>
                  </a:schemeClr>
                </a:solidFill>
              </a:rPr>
              <a:t>Материалы доступны для свободного скачивания на сайте Минфина России: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http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://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www.minfin.ru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/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ru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/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om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/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fingram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/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directions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 /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programs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/  </a:t>
            </a:r>
          </a:p>
        </p:txBody>
      </p:sp>
    </p:spTree>
    <p:extLst>
      <p:ext uri="{BB962C8B-B14F-4D97-AF65-F5344CB8AC3E}">
        <p14:creationId xmlns:p14="http://schemas.microsoft.com/office/powerpoint/2010/main" val="11193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1364</TotalTime>
  <Words>2072</Words>
  <Application>Microsoft Macintosh PowerPoint</Application>
  <PresentationFormat>Широкоэкранный</PresentationFormat>
  <Paragraphs>507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5" baseType="lpstr">
      <vt:lpstr>Bahnschrift SemiBold Condensed</vt:lpstr>
      <vt:lpstr>Bahnschrift SemiBold SemiConden</vt:lpstr>
      <vt:lpstr>Calibri</vt:lpstr>
      <vt:lpstr>Cambria</vt:lpstr>
      <vt:lpstr>Mangal</vt:lpstr>
      <vt:lpstr>ＭＳ Ｐゴシック</vt:lpstr>
      <vt:lpstr>Rockwell</vt:lpstr>
      <vt:lpstr>Rockwell Condensed</vt:lpstr>
      <vt:lpstr>Times New Roman</vt:lpstr>
      <vt:lpstr>Verdana</vt:lpstr>
      <vt:lpstr>Wingdings</vt:lpstr>
      <vt:lpstr>Arial</vt:lpstr>
      <vt:lpstr>Дерево</vt:lpstr>
      <vt:lpstr>«Финансовая грамотность»  для детей сирот и детей, оставшихся  без попечения родителей</vt:lpstr>
      <vt:lpstr>Финансовая грамотность - система знаний, умений  и  ценностных установок, необходимых  для принятия взвешенных решений  в сфере личных финансов </vt:lpstr>
      <vt:lpstr>Особенности современного этапа развития  финансового рынка в России</vt:lpstr>
      <vt:lpstr>ОПРЕДЕЛЕНИЕ ФИНАНСОВОЙ ГРАМОТНОСТИ  В ИССЛЕДОВАНИИ PISA</vt:lpstr>
      <vt:lpstr>Уровень финансовой грамотности учащихся  Результаты международного исследования PISA-2015  по финансовой грамотности</vt:lpstr>
      <vt:lpstr>Варианты обучения детей-сирот основам финансовой грамотности</vt:lpstr>
      <vt:lpstr>Основные проблемы детей-сирот</vt:lpstr>
      <vt:lpstr>сложности обучения детей-сирот</vt:lpstr>
      <vt:lpstr>Обучение В составе одновозрастной группы  в общеобразовательном учреждении  (УМК для работы с детьми-сиротами)</vt:lpstr>
      <vt:lpstr>Информационное и ресурсное обеспечение</vt:lpstr>
      <vt:lpstr>Форматы проведения занятий  в  Центрах социального семейного воспитания  </vt:lpstr>
      <vt:lpstr>Регулярность проведения занятий</vt:lpstr>
      <vt:lpstr>РЕКОМЕНДАЦИИ ДЛЯ БОЛЕЕ ЭФФЕКТИВНОЙ ОРГАНИЗАЦИИ ЗАНЯТИЙ</vt:lpstr>
      <vt:lpstr>Последовательность организации занятий</vt:lpstr>
      <vt:lpstr>Анкетирование</vt:lpstr>
      <vt:lpstr>пРИМЕРЫ УСПЕШНОСТИ ДЕТЕЙ-СИРОТ</vt:lpstr>
      <vt:lpstr>Система учета достижений  (балльно-рейтинговая система)</vt:lpstr>
      <vt:lpstr>Система учета достижений  (балльно-рейтинговая система)</vt:lpstr>
      <vt:lpstr>ВВОДНЫЕ ИГРЫ</vt:lpstr>
      <vt:lpstr>Входное тестирование</vt:lpstr>
      <vt:lpstr>Пример входного тестирования</vt:lpstr>
      <vt:lpstr>Обязательные темы: СОДЕРЖАНИЕ, КОНТЕКСТЫ</vt:lpstr>
      <vt:lpstr>Планируемые результаты обучения: </vt:lpstr>
      <vt:lpstr>Планируемые результаты обучения: </vt:lpstr>
      <vt:lpstr>Сравнение основных вопросов для обсуждения  в теме «Доходы и расходы»</vt:lpstr>
      <vt:lpstr>Актуальные проблемы</vt:lpstr>
      <vt:lpstr>Актуальные проблемы</vt:lpstr>
      <vt:lpstr>Актуальные проблемы</vt:lpstr>
      <vt:lpstr>Актуальные проблемы</vt:lpstr>
      <vt:lpstr>Актуальные проблемы</vt:lpstr>
      <vt:lpstr>Актуальные проблемы</vt:lpstr>
      <vt:lpstr>Актуальные проблемы</vt:lpstr>
      <vt:lpstr>Актуальные проблемы</vt:lpstr>
      <vt:lpstr>Актуальные проблемы</vt:lpstr>
      <vt:lpstr>Актуальные проблемы</vt:lpstr>
      <vt:lpstr>Актуальные проблемы</vt:lpstr>
      <vt:lpstr>Актуальные проблемы</vt:lpstr>
      <vt:lpstr>Презентация PowerPoint</vt:lpstr>
      <vt:lpstr>Примеры практических заданий</vt:lpstr>
      <vt:lpstr>Примеры практических заданий</vt:lpstr>
      <vt:lpstr>Итоговый контроль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«Финансовая грамотность»  для детей сирот и детей, оставшихся  без попечения родителей</dc:title>
  <dc:creator>пользователь Microsoft Office</dc:creator>
  <cp:lastModifiedBy>пользователь Microsoft Office</cp:lastModifiedBy>
  <cp:revision>73</cp:revision>
  <dcterms:created xsi:type="dcterms:W3CDTF">2020-04-11T10:20:01Z</dcterms:created>
  <dcterms:modified xsi:type="dcterms:W3CDTF">2020-04-14T14:43:18Z</dcterms:modified>
</cp:coreProperties>
</file>