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1" r:id="rId6"/>
    <p:sldId id="260" r:id="rId7"/>
    <p:sldId id="263" r:id="rId8"/>
    <p:sldId id="262" r:id="rId9"/>
    <p:sldId id="259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051C5F-F34B-49C2-BDC7-7EDDC69BAF76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DC1F75-9C8D-4558-BA60-D6FE0BE73CD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ni-fg.ru/" TargetMode="External"/><Relationship Id="rId2" Type="http://schemas.openxmlformats.org/officeDocument/2006/relationships/hyperlink" Target="https://fincult.inf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928802"/>
            <a:ext cx="7406640" cy="1472184"/>
          </a:xfrm>
        </p:spPr>
        <p:txBody>
          <a:bodyPr/>
          <a:lstStyle/>
          <a:p>
            <a:pPr algn="ctr"/>
            <a:r>
              <a:rPr lang="ru-RU" b="1" dirty="0" smtClean="0"/>
              <a:t>Игра «Время – деньги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643578"/>
            <a:ext cx="7406640" cy="9667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Автор: </a:t>
            </a:r>
            <a:r>
              <a:rPr lang="ru-RU" sz="2000" b="1" dirty="0" err="1" smtClean="0"/>
              <a:t>Дубовикова</a:t>
            </a:r>
            <a:r>
              <a:rPr lang="ru-RU" sz="2000" b="1" dirty="0" smtClean="0"/>
              <a:t> Алена Валериевна</a:t>
            </a:r>
            <a:r>
              <a:rPr lang="ru-RU" sz="2000" b="1" dirty="0" smtClean="0"/>
              <a:t>, </a:t>
            </a:r>
            <a:r>
              <a:rPr lang="ru-RU" sz="2000" dirty="0" smtClean="0"/>
              <a:t>учитель </a:t>
            </a:r>
            <a:r>
              <a:rPr lang="ru-RU" sz="2000" dirty="0" smtClean="0"/>
              <a:t>информатики </a:t>
            </a:r>
          </a:p>
          <a:p>
            <a:r>
              <a:rPr lang="ru-RU" sz="2000" dirty="0" smtClean="0"/>
              <a:t>МБОУ «</a:t>
            </a:r>
            <a:r>
              <a:rPr lang="ru-RU" sz="2000" dirty="0" err="1" smtClean="0"/>
              <a:t>Ужурская</a:t>
            </a:r>
            <a:r>
              <a:rPr lang="ru-RU" sz="2000" dirty="0" smtClean="0"/>
              <a:t> СОШ №2» </a:t>
            </a:r>
            <a:r>
              <a:rPr lang="ru-RU" sz="2000" dirty="0" smtClean="0"/>
              <a:t>Красноярского </a:t>
            </a:r>
            <a:r>
              <a:rPr lang="ru-RU" sz="2000" dirty="0" smtClean="0"/>
              <a:t>края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42852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«Содержание и методика преподавания курса финансовой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грамотности различным категориям обучающихся»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Остановка «Характерная» </a:t>
            </a:r>
            <a:r>
              <a:rPr lang="ru-RU" sz="2000" dirty="0" smtClean="0"/>
              <a:t>(Приложение 6)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Некоторые вопросы:</a:t>
            </a:r>
          </a:p>
          <a:p>
            <a:pPr>
              <a:buFontTx/>
              <a:buChar char="-"/>
            </a:pPr>
            <a:r>
              <a:rPr lang="ru-RU" sz="2400" dirty="0" smtClean="0"/>
              <a:t>Характеристика </a:t>
            </a:r>
            <a:r>
              <a:rPr lang="ru-RU" sz="2400" dirty="0" smtClean="0"/>
              <a:t>кредита, которая складывается из процентов и комиссий по кредиту. </a:t>
            </a:r>
          </a:p>
          <a:p>
            <a:pPr>
              <a:buFontTx/>
              <a:buChar char="-"/>
            </a:pPr>
            <a:r>
              <a:rPr lang="ru-RU" sz="2400" dirty="0" smtClean="0"/>
              <a:t>- </a:t>
            </a:r>
            <a:r>
              <a:rPr lang="ru-RU" sz="2400" dirty="0" smtClean="0"/>
              <a:t>Заполните столбец таблицы Назначение, опираясь на данные двух других: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 t="4870"/>
          <a:stretch>
            <a:fillRect/>
          </a:stretch>
        </p:blipFill>
        <p:spPr bwMode="auto">
          <a:xfrm>
            <a:off x="1857356" y="3962414"/>
            <a:ext cx="6800850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Остановка «Финансовая» </a:t>
            </a:r>
            <a:r>
              <a:rPr lang="ru-RU" sz="2000" dirty="0" smtClean="0"/>
              <a:t>(Приложение 7</a:t>
            </a:r>
            <a:r>
              <a:rPr lang="ru-RU" sz="200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Команде предлагается решить задачи. </a:t>
            </a:r>
            <a:r>
              <a:rPr lang="ru-RU" dirty="0" smtClean="0"/>
              <a:t>Для </a:t>
            </a:r>
            <a:r>
              <a:rPr lang="ru-RU" dirty="0" smtClean="0"/>
              <a:t>этого </a:t>
            </a:r>
            <a:r>
              <a:rPr lang="ru-RU" dirty="0" smtClean="0"/>
              <a:t>понадобится формула расчёта простых процентов и калькулятор, который имеется на остановке. </a:t>
            </a:r>
            <a:endParaRPr lang="ru-RU" dirty="0" smtClean="0"/>
          </a:p>
          <a:p>
            <a:pPr algn="just"/>
            <a:r>
              <a:rPr lang="ru-RU" dirty="0" smtClean="0"/>
              <a:t>Нужно решить </a:t>
            </a:r>
            <a:r>
              <a:rPr lang="ru-RU" dirty="0" smtClean="0"/>
              <a:t>две </a:t>
            </a:r>
            <a:r>
              <a:rPr lang="ru-RU" dirty="0" smtClean="0"/>
              <a:t>задачи, за правильное решение каждой получают по 5 баллов.  Максимум можно заработать 15 баллов.</a:t>
            </a:r>
          </a:p>
          <a:p>
            <a:pPr algn="just"/>
            <a:r>
              <a:rPr lang="ru-RU" dirty="0" smtClean="0"/>
              <a:t>Формула: </a:t>
            </a:r>
            <a:endParaRPr lang="ru-RU" dirty="0" smtClean="0"/>
          </a:p>
          <a:p>
            <a:pPr algn="ctr">
              <a:buNone/>
            </a:pPr>
            <a:r>
              <a:rPr lang="en-US" b="1" dirty="0" smtClean="0"/>
              <a:t>S </a:t>
            </a:r>
            <a:r>
              <a:rPr lang="ru-RU" b="1" dirty="0" smtClean="0"/>
              <a:t>= P (1 + </a:t>
            </a:r>
            <a:r>
              <a:rPr lang="ru-RU" b="1" dirty="0" err="1" smtClean="0"/>
              <a:t>i</a:t>
            </a:r>
            <a:r>
              <a:rPr lang="ru-RU" b="1" dirty="0" smtClean="0"/>
              <a:t> / 100) ⋅ </a:t>
            </a:r>
            <a:r>
              <a:rPr lang="ru-RU" b="1" dirty="0" err="1" smtClean="0"/>
              <a:t>n</a:t>
            </a:r>
            <a:r>
              <a:rPr lang="ru-RU" dirty="0" smtClean="0"/>
              <a:t>,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где </a:t>
            </a:r>
            <a:r>
              <a:rPr lang="en-US" dirty="0" smtClean="0"/>
              <a:t>S</a:t>
            </a:r>
            <a:r>
              <a:rPr lang="ru-RU" dirty="0" smtClean="0"/>
              <a:t> – сумма выплаты по кредиту, P – сумма кредита;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i</a:t>
            </a:r>
            <a:r>
              <a:rPr lang="ru-RU" dirty="0" smtClean="0"/>
              <a:t> – процентная ставка; </a:t>
            </a:r>
            <a:r>
              <a:rPr lang="ru-RU" dirty="0" err="1" smtClean="0"/>
              <a:t>n</a:t>
            </a:r>
            <a:r>
              <a:rPr lang="ru-RU" dirty="0" smtClean="0"/>
              <a:t> – количество </a:t>
            </a:r>
            <a:r>
              <a:rPr lang="ru-RU" dirty="0" smtClean="0"/>
              <a:t>дней.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Задача 1. </a:t>
            </a:r>
            <a:r>
              <a:rPr lang="ru-RU" dirty="0" smtClean="0"/>
              <a:t>Максим сильно потратился в этом месяце и остался без денег за неделю до зарплаты. Поэтому ему пришлось взять в МФО кредит в размере 10 000 рублей под процентную ставку 2 % в день. Сроком на 7 дней. Какую сумму должен вернуть Максим? Какой получается годовая процентная ставка по этому кредиту? </a:t>
            </a:r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УМК </a:t>
            </a:r>
            <a:r>
              <a:rPr lang="ru-RU" dirty="0" smtClean="0"/>
              <a:t>Чумаченко В.В., Горяев А.П. Основы финансовой грамотности. 8-9 классы.</a:t>
            </a:r>
          </a:p>
          <a:p>
            <a:pPr lvl="0"/>
            <a:r>
              <a:rPr lang="ru-RU" dirty="0" smtClean="0"/>
              <a:t>Материалы сайта Финансовая культура (</a:t>
            </a:r>
            <a:r>
              <a:rPr lang="ru-RU" u="sng" dirty="0" smtClean="0">
                <a:hlinkClick r:id="rId2"/>
              </a:rPr>
              <a:t>https://fincult.info/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Материалы сайта </a:t>
            </a:r>
            <a:r>
              <a:rPr lang="ru-RU" dirty="0" err="1" smtClean="0"/>
              <a:t>Онлайн-уроки</a:t>
            </a:r>
            <a:r>
              <a:rPr lang="ru-RU" dirty="0" smtClean="0"/>
              <a:t> финансовой </a:t>
            </a:r>
            <a:r>
              <a:rPr lang="ru-RU" dirty="0" smtClean="0"/>
              <a:t>грамотности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(</a:t>
            </a:r>
            <a:r>
              <a:rPr lang="ru-RU" u="sng" dirty="0" smtClean="0">
                <a:hlinkClick r:id="rId3"/>
              </a:rPr>
              <a:t>http://dni-fg.ru/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Предназначение: </a:t>
            </a:r>
            <a:r>
              <a:rPr lang="ru-RU" dirty="0" smtClean="0"/>
              <a:t>данная станционная игра является командной и предназначена для проведения во внеурочное время после изучения обучающимися 8 – 9 классов темы «Кредит» в рамках преподавания финансовой грамотности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Цель педагогическая:</a:t>
            </a:r>
            <a:r>
              <a:rPr lang="ru-RU" dirty="0" smtClean="0"/>
              <a:t> создать условия для обобщения знаний обучающихся 8 – 9 классов по теме «Кредит», развития навыков работы с </a:t>
            </a:r>
            <a:r>
              <a:rPr lang="ru-RU" dirty="0" err="1" smtClean="0"/>
              <a:t>интернет-платформами</a:t>
            </a:r>
            <a:r>
              <a:rPr lang="ru-RU" dirty="0" smtClean="0"/>
              <a:t> по расчёту кредитов для дальнейшего использования в жизни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Задачи:</a:t>
            </a:r>
            <a:endParaRPr lang="ru-RU" dirty="0" smtClean="0"/>
          </a:p>
          <a:p>
            <a:pPr algn="just"/>
            <a:r>
              <a:rPr lang="ru-RU" dirty="0" smtClean="0"/>
              <a:t>Выполнение заданий различного типа по теме «Кредит» с использованием полученных знаний и умений;</a:t>
            </a:r>
          </a:p>
          <a:p>
            <a:pPr algn="just"/>
            <a:r>
              <a:rPr lang="ru-RU" dirty="0" smtClean="0"/>
              <a:t>Развитие умений анализировать ситуации, обобщать имеющуюся информацию, делать выводы;</a:t>
            </a:r>
          </a:p>
          <a:p>
            <a:r>
              <a:rPr lang="ru-RU" dirty="0" smtClean="0"/>
              <a:t>Развитие умений работать в группе, доказывать свою точку зрения. </a:t>
            </a:r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00042"/>
            <a:ext cx="7498080" cy="572929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Оборудование:</a:t>
            </a:r>
            <a:r>
              <a:rPr lang="ru-RU" dirty="0" smtClean="0"/>
              <a:t> ноутбук, калькулятор, цветные карточки (зелёные, жёлтые, красные), </a:t>
            </a:r>
            <a:r>
              <a:rPr lang="ru-RU" dirty="0" err="1" smtClean="0"/>
              <a:t>бейджи</a:t>
            </a:r>
            <a:r>
              <a:rPr lang="ru-RU" dirty="0" smtClean="0"/>
              <a:t> «Кондуктор», «Водитель», таблички с названием остановок, «Карта путешествия» (маршрутный лист) для каждой команды (Приложение 1), жилеты для кондукторов, наградные материалы (дипломы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b="1" dirty="0" smtClean="0"/>
              <a:t>Участники:</a:t>
            </a:r>
            <a:r>
              <a:rPr lang="ru-RU" dirty="0" smtClean="0"/>
              <a:t> целевая группа 8 – 9 классы, организаторы 10 – 11 классы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Практическая значимость: </a:t>
            </a:r>
            <a:r>
              <a:rPr lang="ru-RU" dirty="0" smtClean="0"/>
              <a:t>Игровой метод мотивирует обучающихся к активной деятельности, в ходе которой, совместно с командой, принимаются решения при выполнении заданий игры. Ситуации в решаемых задачах приближены к реальной жизни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Подготовительная работа:</a:t>
            </a:r>
            <a:r>
              <a:rPr lang="ru-RU" dirty="0" smtClean="0"/>
              <a:t> обучающиеся 10 – 11 классов заранее готовятся к проведению игры под руководством учителя, работают в парах по подготовке «Остановок» (игровых станций). Обучающиеся 8 – 9 классов делятся на 6 команд (3 – 5 человек), выбирают капитанов.</a:t>
            </a:r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441" y="714356"/>
            <a:ext cx="7990400" cy="522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Остановка «Классная»</a:t>
            </a:r>
            <a:r>
              <a:rPr lang="ru-RU" i="1" dirty="0" smtClean="0"/>
              <a:t> </a:t>
            </a:r>
            <a:r>
              <a:rPr lang="ru-RU" sz="2200" dirty="0" smtClean="0"/>
              <a:t>(Приложение 2)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Команде выдаются карточки с наименованием различных видов кредитов, которые необходимо собрать в единую схему – классификацию </a:t>
            </a:r>
            <a:r>
              <a:rPr lang="ru-RU" sz="2400" dirty="0" smtClean="0"/>
              <a:t>кредитов. </a:t>
            </a:r>
            <a:r>
              <a:rPr lang="ru-RU" sz="2400" dirty="0" smtClean="0"/>
              <a:t>За правильное выполнение команда получает 10 баллов.</a:t>
            </a:r>
          </a:p>
          <a:p>
            <a:pPr algn="just"/>
            <a:r>
              <a:rPr lang="ru-RU" sz="2400" dirty="0" smtClean="0"/>
              <a:t>Если возникают трудности, то «</a:t>
            </a:r>
            <a:r>
              <a:rPr lang="ru-RU" sz="2400" dirty="0" smtClean="0"/>
              <a:t>Кондуктор</a:t>
            </a:r>
            <a:r>
              <a:rPr lang="ru-RU" sz="2400" dirty="0" smtClean="0"/>
              <a:t>» даёт заготовку схемы, по которой нужно разложить карточки. В этом случае команда получает 8 баллов. </a:t>
            </a:r>
            <a:endParaRPr lang="ru-RU" sz="24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204" y="4134670"/>
            <a:ext cx="6548448" cy="258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Остановка «Определённая» </a:t>
            </a:r>
            <a:r>
              <a:rPr lang="ru-RU" sz="2200" dirty="0" smtClean="0"/>
              <a:t>(Приложение 3)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smtClean="0"/>
              <a:t>Команде выдаётся список определений, чтобы она вписала соответствующие им понятия. За каждое верное понятие команда получает 1 </a:t>
            </a:r>
            <a:r>
              <a:rPr lang="ru-RU" sz="2400" dirty="0" smtClean="0"/>
              <a:t>балл. Максимум </a:t>
            </a:r>
            <a:r>
              <a:rPr lang="ru-RU" sz="2400" dirty="0" smtClean="0"/>
              <a:t>можно заработать 12 баллов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Некоторые определения: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dirty="0" smtClean="0"/>
              <a:t>Сумма денег, выданная в </a:t>
            </a:r>
            <a:r>
              <a:rPr lang="ru-RU" sz="2400" dirty="0" smtClean="0"/>
              <a:t>долг.</a:t>
            </a:r>
            <a:endParaRPr lang="ru-RU" sz="2400" dirty="0" smtClean="0"/>
          </a:p>
          <a:p>
            <a:pPr algn="just">
              <a:buNone/>
            </a:pPr>
            <a:r>
              <a:rPr lang="ru-RU" sz="2400" b="1" dirty="0" smtClean="0"/>
              <a:t>-</a:t>
            </a:r>
            <a:r>
              <a:rPr lang="ru-RU" sz="2400" dirty="0" smtClean="0"/>
              <a:t> </a:t>
            </a:r>
            <a:r>
              <a:rPr lang="ru-RU" sz="2400" dirty="0" smtClean="0"/>
              <a:t>Равные по сумме выплаты по кредиту за равные промежутки времени, которые включают в себя сумму начисленных процентов за кредит и сумму основного </a:t>
            </a:r>
            <a:r>
              <a:rPr lang="ru-RU" sz="2400" dirty="0" smtClean="0"/>
              <a:t>долга.</a:t>
            </a:r>
            <a:endParaRPr lang="ru-RU" sz="24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Остановка «Договорная»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</a:t>
            </a:r>
            <a:r>
              <a:rPr lang="ru-RU" sz="2200" dirty="0" smtClean="0"/>
              <a:t>Приложение 4)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Команде выдаётся готовый кредитный </a:t>
            </a:r>
            <a:r>
              <a:rPr lang="ru-RU" dirty="0" smtClean="0"/>
              <a:t>договор, </a:t>
            </a:r>
            <a:r>
              <a:rPr lang="ru-RU" dirty="0" smtClean="0"/>
              <a:t>прочитав который она должна ответить на вопросы. За каждый верный ответ команда получает 1 балл</a:t>
            </a:r>
            <a:r>
              <a:rPr lang="ru-RU" dirty="0" smtClean="0"/>
              <a:t>. Максимум </a:t>
            </a:r>
            <a:r>
              <a:rPr lang="ru-RU" dirty="0" smtClean="0"/>
              <a:t>можно заработать 6 баллов. </a:t>
            </a:r>
          </a:p>
          <a:p>
            <a:pPr algn="just"/>
            <a:r>
              <a:rPr lang="ru-RU" dirty="0" smtClean="0"/>
              <a:t>Вопросы:</a:t>
            </a:r>
          </a:p>
          <a:p>
            <a:pPr algn="just">
              <a:buNone/>
            </a:pPr>
            <a:r>
              <a:rPr lang="ru-RU" dirty="0" smtClean="0"/>
              <a:t>- Укажите фамилию заёмщика. </a:t>
            </a:r>
          </a:p>
          <a:p>
            <a:pPr algn="just">
              <a:buNone/>
            </a:pPr>
            <a:r>
              <a:rPr lang="ru-RU" dirty="0" smtClean="0"/>
              <a:t>- Какова полная стоимость кредита? </a:t>
            </a:r>
          </a:p>
          <a:p>
            <a:pPr algn="just">
              <a:buNone/>
            </a:pPr>
            <a:r>
              <a:rPr lang="ru-RU" dirty="0" smtClean="0"/>
              <a:t>- Какой вид кредита выдаётся</a:t>
            </a:r>
            <a:r>
              <a:rPr lang="ru-RU" dirty="0" smtClean="0"/>
              <a:t>?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- Какими платежами будет погашаться кредит? </a:t>
            </a:r>
          </a:p>
          <a:p>
            <a:pPr>
              <a:buNone/>
            </a:pPr>
            <a:r>
              <a:rPr lang="ru-RU" dirty="0" smtClean="0"/>
              <a:t>- Возможно ли досрочное погашение кредита? </a:t>
            </a:r>
          </a:p>
          <a:p>
            <a:pPr>
              <a:buNone/>
            </a:pPr>
            <a:r>
              <a:rPr lang="ru-RU" dirty="0" smtClean="0"/>
              <a:t>- Может ли кредитор передать свои права по Договору третьим лицам</a:t>
            </a:r>
            <a:r>
              <a:rPr lang="ru-RU" dirty="0" smtClean="0"/>
              <a:t>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Остановка «Культурная» </a:t>
            </a:r>
            <a:r>
              <a:rPr lang="ru-RU" sz="2000" dirty="0" smtClean="0"/>
              <a:t>(Приложение 5</a:t>
            </a:r>
            <a:r>
              <a:rPr lang="ru-RU" sz="200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600" dirty="0" smtClean="0"/>
              <a:t>Команде предлагается решить задачи. </a:t>
            </a:r>
            <a:r>
              <a:rPr lang="ru-RU" sz="2600" dirty="0" smtClean="0"/>
              <a:t>Это нужно </a:t>
            </a:r>
            <a:r>
              <a:rPr lang="ru-RU" sz="2600" dirty="0" smtClean="0"/>
              <a:t>сделать с использованием сервисов сайта </a:t>
            </a:r>
            <a:r>
              <a:rPr lang="ru-RU" sz="2600" b="1" dirty="0" smtClean="0"/>
              <a:t>Финансовая культура</a:t>
            </a:r>
            <a:r>
              <a:rPr lang="ru-RU" sz="2600" dirty="0" smtClean="0"/>
              <a:t> (</a:t>
            </a:r>
            <a:r>
              <a:rPr lang="ru-RU" sz="2600" dirty="0" err="1" smtClean="0"/>
              <a:t>fincult.info</a:t>
            </a:r>
            <a:r>
              <a:rPr lang="ru-RU" sz="2600" dirty="0" smtClean="0"/>
              <a:t>). Для этого на остановке имеется ноутбук</a:t>
            </a:r>
            <a:r>
              <a:rPr lang="ru-RU" sz="2600" dirty="0" smtClean="0"/>
              <a:t>. Нужно решить </a:t>
            </a:r>
            <a:r>
              <a:rPr lang="ru-RU" sz="2600" dirty="0" smtClean="0"/>
              <a:t>три задачи, за правильное решение каждой </a:t>
            </a:r>
            <a:r>
              <a:rPr lang="ru-RU" sz="2600" dirty="0" smtClean="0"/>
              <a:t>получают </a:t>
            </a:r>
            <a:r>
              <a:rPr lang="ru-RU" sz="2600" dirty="0" smtClean="0"/>
              <a:t>по 5 баллов.  Максимум можно заработать 15 баллов. </a:t>
            </a:r>
            <a:endParaRPr lang="ru-RU" sz="2600" dirty="0" smtClean="0"/>
          </a:p>
          <a:p>
            <a:pPr algn="just"/>
            <a:endParaRPr lang="ru-RU" sz="2600" dirty="0" smtClean="0"/>
          </a:p>
          <a:p>
            <a:pPr algn="just"/>
            <a:r>
              <a:rPr lang="ru-RU" sz="2600" b="1" dirty="0" smtClean="0"/>
              <a:t>Задача 1.</a:t>
            </a:r>
            <a:r>
              <a:rPr lang="ru-RU" sz="2600" dirty="0" smtClean="0"/>
              <a:t> Екатерине Викторовне предложили взять потребительский кредит на 3 года под 19,5 % годовых с </a:t>
            </a:r>
            <a:r>
              <a:rPr lang="ru-RU" sz="2600" dirty="0" err="1" smtClean="0"/>
              <a:t>аннуитетными</a:t>
            </a:r>
            <a:r>
              <a:rPr lang="ru-RU" sz="2600" dirty="0" smtClean="0"/>
              <a:t> платежами без комиссии. Каковы будут ежемесячные размеры выплат, если Екатерина Викторовна согласится и возьмёт в кредит 318 000 рублей? Какой будет полная стоимость кредита? Сколько всего заплатит Екатерина Викторовна? Какой будет переплата по данному кредиту? </a:t>
            </a:r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Остановка «Характерная» </a:t>
            </a:r>
            <a:r>
              <a:rPr lang="ru-RU" sz="2000" dirty="0" smtClean="0"/>
              <a:t>(Приложение 6</a:t>
            </a:r>
            <a:r>
              <a:rPr lang="ru-RU" sz="200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1672"/>
            <a:ext cx="7208358" cy="4800600"/>
          </a:xfrm>
        </p:spPr>
        <p:txBody>
          <a:bodyPr/>
          <a:lstStyle/>
          <a:p>
            <a:pPr algn="just"/>
            <a:r>
              <a:rPr lang="ru-RU" dirty="0" smtClean="0"/>
              <a:t>Команде зачитываются вопросы о характеристиках кредитов, делении кредитов по нуждам, способах уменьшения стоимости кредита, ошибках при использовании кредита. За каждый верный ответ команда получает 1 балл.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2291093" y="3094391"/>
            <a:ext cx="5610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деньги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853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Игра «Время – деньги»</vt:lpstr>
      <vt:lpstr>Слайд 2</vt:lpstr>
      <vt:lpstr>Слайд 3</vt:lpstr>
      <vt:lpstr>Слайд 4</vt:lpstr>
      <vt:lpstr>Остановка «Классная» (Приложение 2) </vt:lpstr>
      <vt:lpstr>Остановка «Определённая» (Приложение 3) </vt:lpstr>
      <vt:lpstr>Остановка «Договорная»  (Приложение 4) </vt:lpstr>
      <vt:lpstr>Остановка «Культурная» (Приложение 5)</vt:lpstr>
      <vt:lpstr>Остановка «Характерная» (Приложение 6)</vt:lpstr>
      <vt:lpstr>Остановка «Характерная» (Приложение 6)</vt:lpstr>
      <vt:lpstr>Остановка «Финансовая» (Приложение 7)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«Время – деньги»</dc:title>
  <dc:creator>Home</dc:creator>
  <cp:lastModifiedBy>Home</cp:lastModifiedBy>
  <cp:revision>5</cp:revision>
  <dcterms:created xsi:type="dcterms:W3CDTF">2020-06-24T03:55:00Z</dcterms:created>
  <dcterms:modified xsi:type="dcterms:W3CDTF">2020-06-24T04:31:28Z</dcterms:modified>
</cp:coreProperties>
</file>