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3" r:id="rId2"/>
    <p:sldId id="312" r:id="rId3"/>
    <p:sldId id="328" r:id="rId4"/>
    <p:sldId id="330" r:id="rId5"/>
    <p:sldId id="332" r:id="rId6"/>
    <p:sldId id="323" r:id="rId7"/>
  </p:sldIdLst>
  <p:sldSz cx="9144000" cy="6858000" type="screen4x3"/>
  <p:notesSz cx="6797675" cy="98742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574">
          <p15:clr>
            <a:srgbClr val="A4A3A4"/>
          </p15:clr>
        </p15:guide>
        <p15:guide id="4" orient="horz" pos="861">
          <p15:clr>
            <a:srgbClr val="A4A3A4"/>
          </p15:clr>
        </p15:guide>
        <p15:guide id="5" orient="horz" pos="1150">
          <p15:clr>
            <a:srgbClr val="A4A3A4"/>
          </p15:clr>
        </p15:guide>
        <p15:guide id="6" orient="horz" pos="1440">
          <p15:clr>
            <a:srgbClr val="A4A3A4"/>
          </p15:clr>
        </p15:guide>
        <p15:guide id="7" orient="horz" pos="1726">
          <p15:clr>
            <a:srgbClr val="A4A3A4"/>
          </p15:clr>
        </p15:guide>
        <p15:guide id="8" orient="horz" pos="2016">
          <p15:clr>
            <a:srgbClr val="A4A3A4"/>
          </p15:clr>
        </p15:guide>
        <p15:guide id="9" orient="horz" pos="2302">
          <p15:clr>
            <a:srgbClr val="A4A3A4"/>
          </p15:clr>
        </p15:guide>
        <p15:guide id="10" orient="horz" pos="2568">
          <p15:clr>
            <a:srgbClr val="A4A3A4"/>
          </p15:clr>
        </p15:guide>
        <p15:guide id="11" orient="horz" pos="2878">
          <p15:clr>
            <a:srgbClr val="A4A3A4"/>
          </p15:clr>
        </p15:guide>
        <p15:guide id="12" orient="horz" pos="3162">
          <p15:clr>
            <a:srgbClr val="A4A3A4"/>
          </p15:clr>
        </p15:guide>
        <p15:guide id="13" orient="horz" pos="3456">
          <p15:clr>
            <a:srgbClr val="A4A3A4"/>
          </p15:clr>
        </p15:guide>
        <p15:guide id="14" orient="horz" pos="3742">
          <p15:clr>
            <a:srgbClr val="A4A3A4"/>
          </p15:clr>
        </p15:guide>
        <p15:guide id="15" pos="304">
          <p15:clr>
            <a:srgbClr val="A4A3A4"/>
          </p15:clr>
        </p15:guide>
        <p15:guide id="16" pos="3032">
          <p15:clr>
            <a:srgbClr val="A4A3A4"/>
          </p15:clr>
        </p15:guide>
        <p15:guide id="17" pos="2747">
          <p15:clr>
            <a:srgbClr val="A4A3A4"/>
          </p15:clr>
        </p15:guide>
        <p15:guide id="18" pos="2124">
          <p15:clr>
            <a:srgbClr val="A4A3A4"/>
          </p15:clr>
        </p15:guide>
        <p15:guide id="19" pos="1820">
          <p15:clr>
            <a:srgbClr val="A4A3A4"/>
          </p15:clr>
        </p15:guide>
        <p15:guide id="20" pos="1516">
          <p15:clr>
            <a:srgbClr val="A4A3A4"/>
          </p15:clr>
        </p15:guide>
        <p15:guide id="21" pos="1212">
          <p15:clr>
            <a:srgbClr val="A4A3A4"/>
          </p15:clr>
        </p15:guide>
        <p15:guide id="22" pos="912">
          <p15:clr>
            <a:srgbClr val="A4A3A4"/>
          </p15:clr>
        </p15:guide>
        <p15:guide id="23" pos="608">
          <p15:clr>
            <a:srgbClr val="A4A3A4"/>
          </p15:clr>
        </p15:guide>
        <p15:guide id="24" pos="2428">
          <p15:clr>
            <a:srgbClr val="A4A3A4"/>
          </p15:clr>
        </p15:guide>
        <p15:guide id="25" pos="5456">
          <p15:clr>
            <a:srgbClr val="A4A3A4"/>
          </p15:clr>
        </p15:guide>
        <p15:guide id="26" pos="3336">
          <p15:clr>
            <a:srgbClr val="A4A3A4"/>
          </p15:clr>
        </p15:guide>
        <p15:guide id="27" pos="3640">
          <p15:clr>
            <a:srgbClr val="A4A3A4"/>
          </p15:clr>
        </p15:guide>
        <p15:guide id="28" pos="3940">
          <p15:clr>
            <a:srgbClr val="A4A3A4"/>
          </p15:clr>
        </p15:guide>
        <p15:guide id="29" pos="4250">
          <p15:clr>
            <a:srgbClr val="A4A3A4"/>
          </p15:clr>
        </p15:guide>
        <p15:guide id="30" pos="4548">
          <p15:clr>
            <a:srgbClr val="A4A3A4"/>
          </p15:clr>
        </p15:guide>
        <p15:guide id="31" pos="4848">
          <p15:clr>
            <a:srgbClr val="A4A3A4"/>
          </p15:clr>
        </p15:guide>
        <p15:guide id="32" pos="51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аранова Н.А." initials="ШН" lastIdx="11" clrIdx="0"/>
  <p:cmAuthor id="1" name="Anna Pimkina" initials="AP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F37"/>
    <a:srgbClr val="299224"/>
    <a:srgbClr val="239F45"/>
    <a:srgbClr val="349737"/>
    <a:srgbClr val="F2010F"/>
    <a:srgbClr val="3EAB45"/>
    <a:srgbClr val="E67800"/>
    <a:srgbClr val="3EA245"/>
    <a:srgbClr val="259737"/>
    <a:srgbClr val="D4D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7190" autoAdjust="0"/>
  </p:normalViewPr>
  <p:slideViewPr>
    <p:cSldViewPr snapToGrid="0" snapToObjects="1">
      <p:cViewPr>
        <p:scale>
          <a:sx n="60" d="100"/>
          <a:sy n="60" d="100"/>
        </p:scale>
        <p:origin x="-1566" y="-252"/>
      </p:cViewPr>
      <p:guideLst>
        <p:guide orient="horz" pos="4030"/>
        <p:guide orient="horz" pos="288"/>
        <p:guide orient="horz" pos="574"/>
        <p:guide orient="horz" pos="861"/>
        <p:guide orient="horz" pos="1150"/>
        <p:guide orient="horz" pos="1440"/>
        <p:guide orient="horz" pos="1726"/>
        <p:guide orient="horz" pos="2016"/>
        <p:guide orient="horz" pos="2302"/>
        <p:guide orient="horz" pos="2568"/>
        <p:guide orient="horz" pos="2878"/>
        <p:guide orient="horz" pos="3162"/>
        <p:guide orient="horz" pos="3456"/>
        <p:guide orient="horz" pos="3742"/>
        <p:guide pos="304"/>
        <p:guide pos="3032"/>
        <p:guide pos="2747"/>
        <p:guide pos="2124"/>
        <p:guide pos="1820"/>
        <p:guide pos="1516"/>
        <p:guide pos="1212"/>
        <p:guide pos="912"/>
        <p:guide pos="608"/>
        <p:guide pos="2428"/>
        <p:guide pos="5456"/>
        <p:guide pos="3336"/>
        <p:guide pos="3640"/>
        <p:guide pos="3940"/>
        <p:guide pos="4250"/>
        <p:guide pos="4548"/>
        <p:guide pos="4848"/>
        <p:guide pos="5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0E4AC-624E-B74E-A939-384ED0E02D01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841C-A68B-6B4C-87FE-6194CC98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2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7E9C-89F0-3443-8C13-E071948A3596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35EC-263C-D742-BD32-D3F12BDA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2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828800"/>
            <a:ext cx="7699376" cy="152400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447799" y="1508973"/>
            <a:ext cx="6184901" cy="6436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000"/>
              </a:lnSpc>
              <a:defRPr sz="4800" b="1">
                <a:solidFill>
                  <a:srgbClr val="239F45"/>
                </a:solidFill>
                <a:latin typeface="Helvetica"/>
                <a:cs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" y="2423160"/>
            <a:ext cx="7211696" cy="3053080"/>
          </a:xfrm>
        </p:spPr>
        <p:txBody>
          <a:bodyPr/>
          <a:lstStyle>
            <a:lvl1pPr marL="468000" indent="-468000" algn="l">
              <a:buClr>
                <a:srgbClr val="349737"/>
              </a:buClr>
              <a:buFont typeface="Lucida Grande"/>
              <a:buChar char="&gt;"/>
              <a:defRPr>
                <a:solidFill>
                  <a:srgbClr val="349737"/>
                </a:solidFill>
                <a:latin typeface="FreeSetC"/>
                <a:cs typeface="FreeSe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1462087" y="-1004888"/>
            <a:ext cx="5737226" cy="8661401"/>
          </a:xfrm>
          <a:custGeom>
            <a:avLst/>
            <a:gdLst/>
            <a:ahLst/>
            <a:cxnLst/>
            <a:rect l="l" t="t" r="r" b="b"/>
            <a:pathLst>
              <a:path w="5737226" h="8661401">
                <a:moveTo>
                  <a:pt x="5737226" y="0"/>
                </a:moveTo>
                <a:lnTo>
                  <a:pt x="5737226" y="8661401"/>
                </a:lnTo>
                <a:lnTo>
                  <a:pt x="5737225" y="8661401"/>
                </a:lnTo>
                <a:lnTo>
                  <a:pt x="5283201" y="8661401"/>
                </a:lnTo>
                <a:lnTo>
                  <a:pt x="454026" y="8661401"/>
                </a:lnTo>
                <a:lnTo>
                  <a:pt x="1" y="8661401"/>
                </a:lnTo>
                <a:lnTo>
                  <a:pt x="0" y="8661401"/>
                </a:lnTo>
                <a:lnTo>
                  <a:pt x="0" y="0"/>
                </a:lnTo>
                <a:lnTo>
                  <a:pt x="454026" y="0"/>
                </a:lnTo>
                <a:lnTo>
                  <a:pt x="454026" y="8207376"/>
                </a:lnTo>
                <a:lnTo>
                  <a:pt x="5283201" y="8207376"/>
                </a:lnTo>
                <a:lnTo>
                  <a:pt x="5283201" y="0"/>
                </a:lnTo>
                <a:close/>
              </a:path>
            </a:pathLst>
          </a:custGeom>
          <a:solidFill>
            <a:srgbClr val="E78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476000" indent="-252000">
              <a:buFont typeface="Lucida Grande"/>
              <a:buChar char="&gt;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600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4"/>
          </p:nvPr>
        </p:nvSpPr>
        <p:spPr>
          <a:xfrm>
            <a:off x="50292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79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6000" y="2272242"/>
            <a:ext cx="38310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3831033" cy="3688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38310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з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272243"/>
            <a:ext cx="28829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2882901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2272242"/>
            <a:ext cx="23832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53086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5308600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8174434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81744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57200"/>
            <a:ext cx="8661400" cy="454025"/>
          </a:xfrm>
          <a:prstGeom prst="rect">
            <a:avLst/>
          </a:prstGeom>
          <a:solidFill>
            <a:srgbClr val="349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0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7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601" y="2215588"/>
            <a:ext cx="8174434" cy="4109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2600" y="510113"/>
            <a:ext cx="62541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19950" y="503304"/>
            <a:ext cx="143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 |</a:t>
            </a:r>
            <a:fld id="{7CEB33D5-D00E-464B-A6F3-4BAF19C71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8" r:id="rId5"/>
    <p:sldLayoutId id="2147483659" r:id="rId6"/>
    <p:sldLayoutId id="2147483660" r:id="rId7"/>
    <p:sldLayoutId id="2147483654" r:id="rId8"/>
    <p:sldLayoutId id="2147483655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78E23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2400" b="0" i="0" kern="1200">
          <a:solidFill>
            <a:schemeClr val="tx1"/>
          </a:solidFill>
          <a:latin typeface="FreeSetC"/>
          <a:ea typeface="+mn-ea"/>
          <a:cs typeface="FreeSetC"/>
        </a:defRPr>
      </a:lvl1pPr>
      <a:lvl2pPr marL="0" indent="0" algn="l" defTabSz="457200" rtl="0" eaLnBrk="1" latinLnBrk="0" hangingPunct="1">
        <a:spcBef>
          <a:spcPts val="600"/>
        </a:spcBef>
        <a:buFont typeface="Arial"/>
        <a:buNone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2pPr>
      <a:lvl3pPr marL="72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3pPr>
      <a:lvl4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+mj-lt"/>
        <a:buAutoNum type="arabicPeriod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4pPr>
      <a:lvl5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yadi.sk/i/kUO227Xn97OPX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jcredit-online.ru/info/formula_rascheta_procentov_po_kreditu_legko_i_prosto" TargetMode="Externa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1534" y="1038225"/>
            <a:ext cx="6515564" cy="692122"/>
          </a:xfrm>
        </p:spPr>
        <p:txBody>
          <a:bodyPr/>
          <a:lstStyle/>
          <a:p>
            <a:r>
              <a:rPr lang="ru-RU" sz="3200" dirty="0">
                <a:solidFill>
                  <a:srgbClr val="3EA245"/>
                </a:solidFill>
                <a:hlinkClick r:id="rId2"/>
              </a:rPr>
              <a:t>Трансляция видеоролика</a:t>
            </a:r>
            <a:endParaRPr lang="ru-RU" sz="3200" dirty="0">
              <a:solidFill>
                <a:srgbClr val="3EA24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3EA245"/>
                </a:solidFill>
              </a:rPr>
              <a:t>Давайте сформулируем тему урока…</a:t>
            </a:r>
            <a:endParaRPr lang="ru-RU" sz="3200" b="1" dirty="0">
              <a:solidFill>
                <a:srgbClr val="3EA245"/>
              </a:solidFill>
            </a:endParaRPr>
          </a:p>
        </p:txBody>
      </p:sp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038225"/>
            <a:ext cx="660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5205"/>
            <a:ext cx="9144000" cy="3048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822" y="3703670"/>
            <a:ext cx="1358900" cy="12827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3676"/>
            <a:ext cx="9144000" cy="304800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0552"/>
            <a:ext cx="9144000" cy="3048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6482" y="135723"/>
            <a:ext cx="1860331" cy="1827279"/>
          </a:xfrm>
          <a:prstGeom prst="ellipse">
            <a:avLst/>
          </a:prstGeom>
          <a:noFill/>
          <a:ln w="304800">
            <a:solidFill>
              <a:srgbClr val="3497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" name="TextBox 5"/>
          <p:cNvSpPr txBox="1"/>
          <p:nvPr/>
        </p:nvSpPr>
        <p:spPr>
          <a:xfrm>
            <a:off x="553079" y="849307"/>
            <a:ext cx="1722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Helvetica"/>
                <a:cs typeface="Helvetica"/>
              </a:rPr>
              <a:t>Кредиты</a:t>
            </a:r>
            <a:endParaRPr lang="ru-RU" sz="1400" b="1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7847" y="3206665"/>
            <a:ext cx="51554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Helvetica"/>
                <a:cs typeface="Helvetica"/>
              </a:rPr>
              <a:t>всегда быть платежеспособным</a:t>
            </a:r>
            <a:endParaRPr lang="uk-UA" sz="1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741" y="4363351"/>
            <a:ext cx="36084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Helvetica"/>
                <a:cs typeface="Helvetica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latin typeface="Helvetica"/>
                <a:cs typeface="Helvetica"/>
              </a:rPr>
              <a:t>азобраться в кредитах</a:t>
            </a:r>
            <a:endParaRPr lang="uk-UA" sz="1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7818" y="5514547"/>
            <a:ext cx="29528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Helvetica"/>
                <a:cs typeface="Helvetica"/>
              </a:rPr>
              <a:t>на что обращать внимание</a:t>
            </a:r>
            <a:endParaRPr lang="uk-UA" sz="1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576" y="4791762"/>
            <a:ext cx="762000" cy="660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61" y="1963002"/>
            <a:ext cx="1310812" cy="117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7694" y="2203930"/>
            <a:ext cx="430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Выгодно 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5141" y="3446849"/>
            <a:ext cx="1867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жить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27818" y="4609616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 кредит?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6070" y="868429"/>
            <a:ext cx="8178800" cy="773851"/>
          </a:xfrm>
        </p:spPr>
        <p:txBody>
          <a:bodyPr/>
          <a:lstStyle/>
          <a:p>
            <a:r>
              <a:rPr lang="ru-RU" dirty="0"/>
              <a:t>Поиск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9539" y="1642280"/>
            <a:ext cx="8295331" cy="42980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239F37"/>
                </a:solidFill>
              </a:rPr>
              <a:t>Раскрыть </a:t>
            </a:r>
            <a:r>
              <a:rPr lang="ru-RU" b="1" dirty="0">
                <a:solidFill>
                  <a:srgbClr val="239F37"/>
                </a:solidFill>
              </a:rPr>
              <a:t>суть понятия банковский </a:t>
            </a:r>
            <a:r>
              <a:rPr lang="ru-RU" b="1" dirty="0" smtClean="0">
                <a:solidFill>
                  <a:srgbClr val="239F37"/>
                </a:solidFill>
              </a:rPr>
              <a:t>кредит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239F37"/>
                </a:solidFill>
              </a:rPr>
              <a:t>Рассмотреть  виды кредитов.</a:t>
            </a:r>
            <a:endParaRPr lang="ru-RU" b="1" dirty="0">
              <a:solidFill>
                <a:srgbClr val="239F3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239F37"/>
                </a:solidFill>
              </a:rPr>
              <a:t>Научиться </a:t>
            </a:r>
            <a:r>
              <a:rPr lang="ru-RU" b="1" dirty="0">
                <a:solidFill>
                  <a:srgbClr val="239F37"/>
                </a:solidFill>
              </a:rPr>
              <a:t>рассчитывать сумму процентов по кредитам.</a:t>
            </a:r>
          </a:p>
          <a:p>
            <a:endParaRPr lang="en-US" sz="2000" b="1" dirty="0">
              <a:solidFill>
                <a:srgbClr val="239F3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7780" y="906469"/>
            <a:ext cx="8178800" cy="773851"/>
          </a:xfrm>
        </p:spPr>
        <p:txBody>
          <a:bodyPr/>
          <a:lstStyle/>
          <a:p>
            <a:r>
              <a:rPr lang="ru-RU" dirty="0" smtClean="0"/>
              <a:t>Работа с понятиями.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33D5-D00E-464B-A6F3-4BAF19C713A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Содержимое 2"/>
          <p:cNvSpPr>
            <a:spLocks noGrp="1"/>
          </p:cNvSpPr>
          <p:nvPr>
            <p:ph sz="half" idx="2"/>
          </p:nvPr>
        </p:nvSpPr>
        <p:spPr>
          <a:xfrm rot="944765">
            <a:off x="7343318" y="1793334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349737"/>
                </a:solidFill>
              </a:rPr>
              <a:t>?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2"/>
          </p:nvPr>
        </p:nvSpPr>
        <p:spPr>
          <a:xfrm rot="20983385">
            <a:off x="637959" y="1846912"/>
            <a:ext cx="1258061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349737"/>
                </a:solidFill>
              </a:rPr>
              <a:t>?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sz="half" idx="2"/>
          </p:nvPr>
        </p:nvSpPr>
        <p:spPr>
          <a:xfrm rot="20498574">
            <a:off x="7645228" y="4570773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349737"/>
                </a:solidFill>
              </a:rPr>
              <a:t>?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sz="half" idx="2"/>
          </p:nvPr>
        </p:nvSpPr>
        <p:spPr>
          <a:xfrm rot="688161">
            <a:off x="671308" y="4676479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349737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0184" y="2791621"/>
            <a:ext cx="4981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Кредит</a:t>
            </a:r>
            <a:r>
              <a:rPr lang="ru-RU" sz="2400" dirty="0"/>
              <a:t> – деньги, которые банк временно дает гражданину или фирме (заемщику) на условиях:</a:t>
            </a:r>
          </a:p>
          <a:p>
            <a:r>
              <a:rPr lang="ru-RU" sz="2400" dirty="0"/>
              <a:t>платности</a:t>
            </a:r>
          </a:p>
          <a:p>
            <a:r>
              <a:rPr lang="ru-RU" sz="2400" dirty="0"/>
              <a:t>возвратности</a:t>
            </a:r>
          </a:p>
        </p:txBody>
      </p:sp>
    </p:spTree>
    <p:extLst>
      <p:ext uri="{BB962C8B-B14F-4D97-AF65-F5344CB8AC3E}">
        <p14:creationId xmlns:p14="http://schemas.microsoft.com/office/powerpoint/2010/main" val="900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кредитов по целям и наличию залога</a:t>
            </a:r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29013" y="2429596"/>
            <a:ext cx="8683295" cy="3671401"/>
            <a:chOff x="229014" y="3216117"/>
            <a:chExt cx="8683295" cy="3671401"/>
          </a:xfrm>
        </p:grpSpPr>
        <p:sp>
          <p:nvSpPr>
            <p:cNvPr id="4" name="Текст 4"/>
            <p:cNvSpPr txBox="1">
              <a:spLocks/>
            </p:cNvSpPr>
            <p:nvPr/>
          </p:nvSpPr>
          <p:spPr>
            <a:xfrm>
              <a:off x="239358" y="3224356"/>
              <a:ext cx="2858845" cy="42576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Целевые</a:t>
              </a:r>
            </a:p>
          </p:txBody>
        </p:sp>
        <p:sp>
          <p:nvSpPr>
            <p:cNvPr id="5" name="Объект 5"/>
            <p:cNvSpPr txBox="1">
              <a:spLocks/>
            </p:cNvSpPr>
            <p:nvPr/>
          </p:nvSpPr>
          <p:spPr>
            <a:xfrm>
              <a:off x="239358" y="3650123"/>
              <a:ext cx="2858845" cy="1529857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  <a:p>
              <a:r>
                <a:rPr lang="ru-RU" sz="1800" dirty="0" smtClean="0">
                  <a:latin typeface="FreeSetC"/>
                </a:rPr>
                <a:t>кредит на обучение</a:t>
              </a:r>
            </a:p>
            <a:p>
              <a:r>
                <a:rPr lang="ru-RU" sz="1800" dirty="0" smtClean="0">
                  <a:latin typeface="FreeSetC"/>
                </a:rPr>
                <a:t>кредит на ремонт</a:t>
              </a:r>
            </a:p>
            <a:p>
              <a:r>
                <a:rPr lang="ru-RU" sz="1800" dirty="0" smtClean="0">
                  <a:latin typeface="FreeSetC"/>
                </a:rPr>
                <a:t>кредит в точке продаж (магазине)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6" name="Текст 6"/>
            <p:cNvSpPr txBox="1">
              <a:spLocks/>
            </p:cNvSpPr>
            <p:nvPr/>
          </p:nvSpPr>
          <p:spPr>
            <a:xfrm>
              <a:off x="6052341" y="3216117"/>
              <a:ext cx="2859968" cy="42576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Нецелевые</a:t>
              </a:r>
            </a:p>
          </p:txBody>
        </p:sp>
        <p:sp>
          <p:nvSpPr>
            <p:cNvPr id="7" name="Объект 7"/>
            <p:cNvSpPr txBox="1">
              <a:spLocks/>
            </p:cNvSpPr>
            <p:nvPr/>
          </p:nvSpPr>
          <p:spPr>
            <a:xfrm>
              <a:off x="6052341" y="3641883"/>
              <a:ext cx="2859968" cy="944414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кредит на неотложные нужды</a:t>
              </a:r>
            </a:p>
            <a:p>
              <a:r>
                <a:rPr lang="ru-RU" sz="1800" dirty="0" smtClean="0">
                  <a:latin typeface="FreeSetC"/>
                </a:rPr>
                <a:t>кредит наличными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8" name="Текст 2"/>
            <p:cNvSpPr txBox="1">
              <a:spLocks/>
            </p:cNvSpPr>
            <p:nvPr/>
          </p:nvSpPr>
          <p:spPr>
            <a:xfrm>
              <a:off x="229014" y="5569944"/>
              <a:ext cx="2858845" cy="42316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solidFill>
                    <a:schemeClr val="bg1"/>
                  </a:solidFill>
                  <a:latin typeface="FreeSetC"/>
                </a:rPr>
                <a:t>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9" name="Объект 3"/>
            <p:cNvSpPr txBox="1">
              <a:spLocks/>
            </p:cNvSpPr>
            <p:nvPr/>
          </p:nvSpPr>
          <p:spPr>
            <a:xfrm>
              <a:off x="229014" y="6001350"/>
              <a:ext cx="2858845" cy="88616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ипотечный кредит</a:t>
              </a:r>
            </a:p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</p:txBody>
        </p:sp>
        <p:sp>
          <p:nvSpPr>
            <p:cNvPr id="10" name="Текст 4"/>
            <p:cNvSpPr txBox="1">
              <a:spLocks/>
            </p:cNvSpPr>
            <p:nvPr/>
          </p:nvSpPr>
          <p:spPr>
            <a:xfrm>
              <a:off x="6052340" y="5561705"/>
              <a:ext cx="2849623" cy="42316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err="1" smtClean="0">
                  <a:solidFill>
                    <a:schemeClr val="bg1"/>
                  </a:solidFill>
                  <a:latin typeface="FreeSetC"/>
                </a:rPr>
                <a:t>Беззалоговые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11" name="Объект 5"/>
            <p:cNvSpPr txBox="1">
              <a:spLocks/>
            </p:cNvSpPr>
            <p:nvPr/>
          </p:nvSpPr>
          <p:spPr>
            <a:xfrm>
              <a:off x="6041996" y="5984872"/>
              <a:ext cx="2859968" cy="90264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700" dirty="0" smtClean="0">
                  <a:latin typeface="FreeSetC"/>
                </a:rPr>
                <a:t>кредит на обучение,</a:t>
              </a:r>
            </a:p>
            <a:p>
              <a:r>
                <a:rPr lang="ru-RU" sz="1700" dirty="0" smtClean="0">
                  <a:latin typeface="FreeSetC"/>
                </a:rPr>
                <a:t>кредит в точке продаж (магазине)</a:t>
              </a:r>
              <a:endParaRPr lang="ru-RU" sz="1700" dirty="0">
                <a:latin typeface="FreeSetC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272" y="4719831"/>
              <a:ext cx="1216062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eeSetC"/>
                </a:rPr>
                <a:t>Кредиты</a:t>
              </a:r>
              <a:endParaRPr lang="ru-RU" b="1" dirty="0">
                <a:latin typeface="FreeSetC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9384761">
              <a:off x="5087145" y="4265146"/>
              <a:ext cx="918720" cy="319214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2145031">
              <a:off x="5065898" y="5302503"/>
              <a:ext cx="887507" cy="27736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8321397">
              <a:off x="3174198" y="5302503"/>
              <a:ext cx="887507" cy="27736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 rot="13173887">
              <a:off x="3167842" y="4276368"/>
              <a:ext cx="887507" cy="277364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</p:grp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19950" y="503304"/>
            <a:ext cx="1437084" cy="365125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5565228"/>
            <a:ext cx="9131300" cy="474024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48590"/>
            <a:ext cx="9144000" cy="3048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1" y="6353390"/>
            <a:ext cx="9144001" cy="3048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902824"/>
            <a:ext cx="8178800" cy="7738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78E2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ru-RU" dirty="0" smtClean="0"/>
              <a:t>Определение процента</a:t>
            </a:r>
            <a:r>
              <a:rPr lang="ru-RU" dirty="0"/>
              <a:t>, формул для расчета процентов по кредиту, правила расчета</a:t>
            </a:r>
          </a:p>
        </p:txBody>
      </p:sp>
      <p:pic>
        <p:nvPicPr>
          <p:cNvPr id="13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0774"/>
            <a:ext cx="9144001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6483" y="1676675"/>
            <a:ext cx="8671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Проце́нт</a:t>
            </a:r>
            <a:r>
              <a:rPr lang="ru-RU" dirty="0"/>
              <a:t> (лат.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cent</a:t>
            </a:r>
            <a:r>
              <a:rPr lang="ru-RU" dirty="0"/>
              <a:t> «на сотню; сотая») — сотая часть; обозначается знаком «%»; используется для обозначения доли чего-либо по отношению к целому. Например, 17 % от 500 кг означает 17 частей по 5 кг каждая, то есть 85 кг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83" y="2600005"/>
            <a:ext cx="8671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Sз</a:t>
            </a:r>
            <a:r>
              <a:rPr lang="ru-RU" dirty="0"/>
              <a:t> * i * </a:t>
            </a:r>
            <a:r>
              <a:rPr lang="ru-RU" dirty="0" err="1"/>
              <a:t>Kк</a:t>
            </a:r>
            <a:r>
              <a:rPr lang="ru-RU" dirty="0"/>
              <a:t> / </a:t>
            </a:r>
            <a:r>
              <a:rPr lang="ru-RU" dirty="0" err="1"/>
              <a:t>Kг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В ней представлены следующие значения:</a:t>
            </a:r>
          </a:p>
          <a:p>
            <a:endParaRPr lang="ru-RU" dirty="0"/>
          </a:p>
          <a:p>
            <a:r>
              <a:rPr lang="ru-RU" dirty="0"/>
              <a:t>S - в целом все проценты, которые мы вычисляем;</a:t>
            </a:r>
          </a:p>
          <a:p>
            <a:r>
              <a:rPr lang="ru-RU" dirty="0" err="1"/>
              <a:t>Sз</a:t>
            </a:r>
            <a:r>
              <a:rPr lang="ru-RU" dirty="0"/>
              <a:t> - размер кредита, исключая первый взнос, если таковой имеется;</a:t>
            </a:r>
          </a:p>
          <a:p>
            <a:r>
              <a:rPr lang="ru-RU" dirty="0"/>
              <a:t>i - годовая ставка в процентах, например 15% годовых;</a:t>
            </a:r>
          </a:p>
          <a:p>
            <a:r>
              <a:rPr lang="ru-RU" dirty="0" err="1"/>
              <a:t>Kк</a:t>
            </a:r>
            <a:r>
              <a:rPr lang="ru-RU" dirty="0"/>
              <a:t> - число дней, которые вы будете платить кредит;</a:t>
            </a:r>
          </a:p>
          <a:p>
            <a:r>
              <a:rPr lang="ru-RU" dirty="0" err="1"/>
              <a:t>Kг</a:t>
            </a:r>
            <a:r>
              <a:rPr lang="ru-RU" dirty="0"/>
              <a:t> - число дней в этом году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Для справок: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jcredit-online.ru/info/formula_rascheta_procentov_po_kreditu_legko_i_prosto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urok_b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D0920"/>
      </a:accent2>
      <a:accent3>
        <a:srgbClr val="349737"/>
      </a:accent3>
      <a:accent4>
        <a:srgbClr val="8064A2"/>
      </a:accent4>
      <a:accent5>
        <a:srgbClr val="4BACC6"/>
      </a:accent5>
      <a:accent6>
        <a:srgbClr val="E78E23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97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>
            <a:solidFill>
              <a:srgbClr val="CD092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254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Трансляция видеоролика</vt:lpstr>
      <vt:lpstr>Презентация PowerPoint</vt:lpstr>
      <vt:lpstr>Поиск задач</vt:lpstr>
      <vt:lpstr>Работа с понятиями. </vt:lpstr>
      <vt:lpstr>Виды кредитов по целям и наличию залога</vt:lpstr>
      <vt:lpstr>Презентация PowerPoint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 К</dc:creator>
  <cp:lastModifiedBy>Светлана Козлова</cp:lastModifiedBy>
  <cp:revision>180</cp:revision>
  <cp:lastPrinted>2015-04-30T13:13:35Z</cp:lastPrinted>
  <dcterms:created xsi:type="dcterms:W3CDTF">2015-02-08T20:30:41Z</dcterms:created>
  <dcterms:modified xsi:type="dcterms:W3CDTF">2020-06-24T08:40:57Z</dcterms:modified>
</cp:coreProperties>
</file>