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16714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3970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348409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90305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3688302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382462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67352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5232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03167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26187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24.06.2020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51901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24.06.2020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78131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24.06.2020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72739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24.06.2020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53438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24.06.2020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54546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24.06.2020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99732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24.06.2020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78893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vtb.ru/" TargetMode="External"/><Relationship Id="rId2" Type="http://schemas.openxmlformats.org/officeDocument/2006/relationships/hyperlink" Target="https://www.sberbank.ru/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www.banki.ru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9" y="476672"/>
            <a:ext cx="6408711" cy="1296144"/>
          </a:xfrm>
        </p:spPr>
        <p:txBody>
          <a:bodyPr/>
          <a:lstStyle/>
          <a:p>
            <a:r>
              <a:rPr lang="ru-RU" sz="1800" b="1" dirty="0" smtClean="0">
                <a:solidFill>
                  <a:schemeClr val="tx1"/>
                </a:solidFill>
              </a:rPr>
              <a:t>Херувимова Елена Александровна</a:t>
            </a:r>
            <a:br>
              <a:rPr lang="ru-RU" sz="1800" b="1" dirty="0" smtClean="0">
                <a:solidFill>
                  <a:schemeClr val="tx1"/>
                </a:solidFill>
              </a:rPr>
            </a:br>
            <a:r>
              <a:rPr lang="ru-RU" sz="1800" dirty="0" smtClean="0">
                <a:solidFill>
                  <a:schemeClr val="tx1"/>
                </a:solidFill>
              </a:rPr>
              <a:t>преподаватель КГАПОУ </a:t>
            </a:r>
            <a:r>
              <a:rPr lang="ru-RU" sz="1800" dirty="0" err="1" smtClean="0">
                <a:solidFill>
                  <a:schemeClr val="tx1"/>
                </a:solidFill>
              </a:rPr>
              <a:t>Ачинский</a:t>
            </a:r>
            <a:r>
              <a:rPr lang="ru-RU" sz="1800" dirty="0" smtClean="0">
                <a:solidFill>
                  <a:schemeClr val="tx1"/>
                </a:solidFill>
              </a:rPr>
              <a:t> техникум нефти и газа</a:t>
            </a:r>
            <a:br>
              <a:rPr lang="ru-RU" sz="1800" dirty="0" smtClean="0">
                <a:solidFill>
                  <a:schemeClr val="tx1"/>
                </a:solidFill>
              </a:rPr>
            </a:br>
            <a:r>
              <a:rPr lang="ru-RU" sz="1800" dirty="0" smtClean="0">
                <a:solidFill>
                  <a:schemeClr val="tx1"/>
                </a:solidFill>
              </a:rPr>
              <a:t>Красноярского края</a:t>
            </a:r>
            <a:r>
              <a:rPr lang="ru-RU" sz="1800" dirty="0" smtClean="0"/>
              <a:t/>
            </a:r>
            <a:br>
              <a:rPr lang="ru-RU" sz="1800" dirty="0" smtClean="0"/>
            </a:br>
            <a:endParaRPr lang="ru-RU" sz="1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9" y="1772816"/>
            <a:ext cx="6624735" cy="4320480"/>
          </a:xfrm>
        </p:spPr>
        <p:txBody>
          <a:bodyPr/>
          <a:lstStyle/>
          <a:p>
            <a:pPr algn="l"/>
            <a:endPara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Цели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объяснить обучающимся, как пользоваться услугами банков для повышения благосостояния своей семьи и как избегать рисков, связанных с использованием этих услуг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Урок, после изучения темы обучающиеся закрепляют свои знания выполняя задания 1,2 и отвечают на вопросы.</a:t>
            </a:r>
          </a:p>
          <a:p>
            <a:pPr algn="just"/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Планируемые результаты: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каких случаях стоит брать кредиты в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банке; что такое полная стоимость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кредиту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различать «хороший» кредит от «плохого».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07957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1130595" y="332656"/>
            <a:ext cx="5826719" cy="432048"/>
          </a:xfrm>
        </p:spPr>
        <p:txBody>
          <a:bodyPr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 ОТЛИЧИТЬ «ХОРОШИЙ» КРЕДИТ ОТ «ПЛОХОГО»</a:t>
            </a:r>
            <a:endParaRPr lang="ru-RU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683569" y="1124744"/>
            <a:ext cx="6624736" cy="4752528"/>
          </a:xfrm>
        </p:spPr>
        <p:txBody>
          <a:bodyPr/>
          <a:lstStyle/>
          <a:p>
            <a:pPr algn="just"/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Коммерческие 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банки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играют важнейшую роль в жизни современного общества. Являясь посредниками между заёмщиками и инвесторами, они привлекают средства одних физических и юридических лиц и выдают ссуды другим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Коммерческие банки зарабатывают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том, что выдают кредиты под более высокий процент, чем тот, под который принимают вклады. Из разницы между процентными ставками складывается прибыль банка. </a:t>
            </a:r>
            <a:endPara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Банковский 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кредит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физических лиц — это услуга, при которой банк выдаёт определённую сумму денег физическому лицу во временное пользование с условием возврата через оговорённый срок с процентами.</a:t>
            </a:r>
          </a:p>
          <a:p>
            <a:pPr algn="just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Кредит — это, по сути, вклад наоборот: не банк занимает у вас и платит за это процент, а вы занимаете у банка.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61535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1130595" y="188640"/>
            <a:ext cx="5826719" cy="360040"/>
          </a:xfrm>
        </p:spPr>
        <p:txBody>
          <a:bodyPr/>
          <a:lstStyle/>
          <a:p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 ОТЛИЧИТЬ «ХОРОШИЙ» КРЕДИТ ОТ «ПЛОХОГО»</a:t>
            </a:r>
            <a:endParaRPr lang="ru-RU" sz="1600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755576" y="620688"/>
            <a:ext cx="6408711" cy="5904656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Виды кредитов для физических 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лиц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0000"/>
              </a:lnSpc>
              <a:spcBef>
                <a:spcPts val="0"/>
              </a:spcBef>
            </a:pP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Потребительский целевой кредит.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Самый распространённый вид кредита в России. Выдаётся под покупку конкретного товара (например, бытовой техники или мебели) или оплату услуг (например, лечения или туристической путёвки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</a:pP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Кредит на неотложные нужды.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Его можно получить в банке без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объяснения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цели, на которую берётся кредит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</a:pP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Автокредит.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Кредит на покупку машины. Основное его отличие от простого целевого кредита в том, что машина является залогом по кредиту. </a:t>
            </a:r>
            <a:endPara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0000"/>
              </a:lnSpc>
              <a:spcBef>
                <a:spcPts val="0"/>
              </a:spcBef>
            </a:pP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Ипотека.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Кредит на покупку недвижимости. В этом случае залогом является квартира или дом. Кредит выдаётся на очень долгий срок — от 10 до 30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лет.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</a:pP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Кредит на развитие бизнеса.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Получить кредит на развитие бизнеса может не только фирма, но и физическое лицо — индивидуальный предприниматель или владелец фирмы. Для получения такого кредита обычно придётся объяснить банку, в чём суть вашего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бизнеса.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</a:pP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Образовательный кредит.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Кредит на оплату колледжа, высшего или второго высшего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образования, причём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 очной, так и заочной формы обучения. </a:t>
            </a:r>
            <a:endPara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0000"/>
              </a:lnSpc>
              <a:spcBef>
                <a:spcPts val="0"/>
              </a:spcBef>
            </a:pP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Кредитная карта.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Банковская карта, позволяющая вам мгновенно брать множественные кредиты на неотложные нужды (без объяснения целей) в пределах установленного банком лимита. 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53201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1130595" y="332656"/>
            <a:ext cx="5826719" cy="432048"/>
          </a:xfrm>
        </p:spPr>
        <p:txBody>
          <a:bodyPr/>
          <a:lstStyle/>
          <a:p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 ОТЛИЧИТЬ «ХОРОШИЙ» КРЕДИТ ОТ «ПЛОХОГО»</a:t>
            </a:r>
            <a:endParaRPr lang="ru-RU" sz="1600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755576" y="980728"/>
            <a:ext cx="6480719" cy="5256584"/>
          </a:xfrm>
        </p:spPr>
        <p:txBody>
          <a:bodyPr/>
          <a:lstStyle/>
          <a:p>
            <a:pPr algn="just"/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Задание № 1: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 хотите воспользоваться потребительским кредитом, но не можете определиться услугами какого банка воспользоваться, чтобы не переплатить лишнего. Для этого необходимо найти информацию на официальных сайтах коммерческих банков и полученную информацию записать в таблицу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/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solidFill>
                <a:schemeClr val="tx1"/>
              </a:solidFill>
            </a:endParaRP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3160946"/>
              </p:ext>
            </p:extLst>
          </p:nvPr>
        </p:nvGraphicFramePr>
        <p:xfrm>
          <a:off x="827585" y="3119850"/>
          <a:ext cx="6059784" cy="220827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43145"/>
                <a:gridCol w="796606"/>
                <a:gridCol w="870997"/>
                <a:gridCol w="965226"/>
                <a:gridCol w="1083632"/>
                <a:gridCol w="1200178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Наименование банка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% ставка кредита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Сумма кредита (в рублях)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Срок кредита (в месяцах)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Сумма ежемесячного платежа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Общая сумма по кредиту с уплаченными %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Банк № 1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Банк № 2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Банк № 3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Банк № 4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375670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899593" y="188640"/>
            <a:ext cx="6057722" cy="504056"/>
          </a:xfrm>
        </p:spPr>
        <p:txBody>
          <a:bodyPr/>
          <a:lstStyle/>
          <a:p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 ОТЛИЧИТЬ «ХОРОШИЙ» КРЕДИТ ОТ «ПЛОХОГО»</a:t>
            </a:r>
            <a:endParaRPr lang="ru-RU" sz="1600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755576" y="980728"/>
            <a:ext cx="6408711" cy="5112568"/>
          </a:xfrm>
        </p:spPr>
        <p:txBody>
          <a:bodyPr/>
          <a:lstStyle/>
          <a:p>
            <a:pPr algn="l"/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Задание № 2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выполнения задания № 2 необходимо рассчитать доходы и расходы семьи, доходы семьи берем за основу среднюю заработную плату по Красноярскому краю (в 2020 году она составляет 48 749 рублей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algn="l"/>
            <a:endPara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0910530"/>
              </p:ext>
            </p:extLst>
          </p:nvPr>
        </p:nvGraphicFramePr>
        <p:xfrm>
          <a:off x="816769" y="2751804"/>
          <a:ext cx="5934075" cy="275920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966720"/>
                <a:gridCol w="2967355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Доходы семьи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Расходы семьи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Заработная плата родителей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Коммунальные платежи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Стипендия (социальная, академическая)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Связь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Другие виды доходов семьи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Продукты питания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Одежда, обувь и т.д.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Развлечения 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Прочие расходы (в том числе расходы на потребительский кредит)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ИТОГО: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ИТОГО: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530624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1130595" y="260648"/>
            <a:ext cx="5826719" cy="504056"/>
          </a:xfrm>
        </p:spPr>
        <p:txBody>
          <a:bodyPr/>
          <a:lstStyle/>
          <a:p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 ОТЛИЧИТЬ «ХОРОШИЙ» КРЕДИТ ОТ «ПЛОХОГО»</a:t>
            </a:r>
            <a:endParaRPr lang="ru-RU" sz="1600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683569" y="1052736"/>
            <a:ext cx="6552728" cy="4094997"/>
          </a:xfrm>
          <a:noFill/>
          <a:ln>
            <a:noFill/>
          </a:ln>
        </p:spPr>
        <p:txBody>
          <a:bodyPr>
            <a:normAutofit/>
          </a:bodyPr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СПИСОК ЛИТЕРАТУРЫ</a:t>
            </a:r>
          </a:p>
          <a:p>
            <a:pPr algn="ctr"/>
            <a:endParaRPr lang="ru-RU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spcBef>
                <a:spcPts val="0"/>
              </a:spcBef>
            </a:pP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1.Сбербанк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РФ. </a:t>
            </a:r>
            <a:r>
              <a:rPr lang="en-U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URL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16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</a:t>
            </a:r>
            <a:r>
              <a:rPr lang="ru-RU" sz="16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://</a:t>
            </a:r>
            <a:r>
              <a:rPr lang="en-US" sz="16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www</a:t>
            </a:r>
            <a:r>
              <a:rPr lang="ru-RU" sz="16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.</a:t>
            </a:r>
            <a:r>
              <a:rPr lang="en-US" sz="1600" u="sng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sberbank</a:t>
            </a:r>
            <a:r>
              <a:rPr lang="ru-RU" sz="16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.</a:t>
            </a:r>
            <a:r>
              <a:rPr lang="en-US" sz="1600" u="sng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ru</a:t>
            </a:r>
            <a:r>
              <a:rPr lang="ru-RU" sz="16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/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(дата обращения 20.06.2020)</a:t>
            </a:r>
          </a:p>
          <a:p>
            <a:pPr lvl="0" algn="just">
              <a:spcBef>
                <a:spcPts val="0"/>
              </a:spcBef>
            </a:pPr>
            <a:r>
              <a:rPr lang="ru-RU" sz="1600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2.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Банк ВТБ. </a:t>
            </a:r>
            <a:r>
              <a:rPr lang="en-U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URL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1600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</a:t>
            </a:r>
            <a:r>
              <a:rPr lang="ru-RU" sz="16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://www.vtb.ru/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(дата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обращения 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20.06.2020г)</a:t>
            </a:r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spcBef>
                <a:spcPts val="0"/>
              </a:spcBef>
            </a:pPr>
            <a:r>
              <a:rPr lang="ru-RU" sz="1600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3.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Россельхозбанк. </a:t>
            </a:r>
            <a:r>
              <a:rPr lang="en-U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URL </a:t>
            </a:r>
            <a:r>
              <a:rPr lang="ru-RU" sz="1600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https</a:t>
            </a:r>
            <a:r>
              <a:rPr lang="ru-RU" sz="16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://www.banki.ru/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(дата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обращения 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20.06.2020г)</a:t>
            </a:r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8101122"/>
      </p:ext>
    </p:extLst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96</TotalTime>
  <Words>530</Words>
  <Application>Microsoft Office PowerPoint</Application>
  <PresentationFormat>Экран (4:3)</PresentationFormat>
  <Paragraphs>80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2" baseType="lpstr">
      <vt:lpstr>Arial</vt:lpstr>
      <vt:lpstr>Calibri</vt:lpstr>
      <vt:lpstr>Times New Roman</vt:lpstr>
      <vt:lpstr>Trebuchet MS</vt:lpstr>
      <vt:lpstr>Wingdings 3</vt:lpstr>
      <vt:lpstr>Грань</vt:lpstr>
      <vt:lpstr>Херувимова Елена Александровна преподаватель КГАПОУ Ачинский техникум нефти и газа Красноярского края </vt:lpstr>
      <vt:lpstr>КАК ОТЛИЧИТЬ «ХОРОШИЙ» КРЕДИТ ОТ «ПЛОХОГО»</vt:lpstr>
      <vt:lpstr>КАК ОТЛИЧИТЬ «ХОРОШИЙ» КРЕДИТ ОТ «ПЛОХОГО»</vt:lpstr>
      <vt:lpstr>КАК ОТЛИЧИТЬ «ХОРОШИЙ» КРЕДИТ ОТ «ПЛОХОГО»</vt:lpstr>
      <vt:lpstr>КАК ОТЛИЧИТЬ «ХОРОШИЙ» КРЕДИТ ОТ «ПЛОХОГО»</vt:lpstr>
      <vt:lpstr>КАК ОТЛИЧИТЬ «ХОРОШИЙ» КРЕДИТ ОТ «ПЛОХОГО»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Херувимова Елена Александровна преподаватель КГА ПОУ Ачинский техникум нефти и газа Красноярского края </dc:title>
  <dc:creator>Херувимова Е.А.</dc:creator>
  <cp:lastModifiedBy>Е.А. Херувимова</cp:lastModifiedBy>
  <cp:revision>12</cp:revision>
  <dcterms:created xsi:type="dcterms:W3CDTF">2020-06-23T05:47:23Z</dcterms:created>
  <dcterms:modified xsi:type="dcterms:W3CDTF">2020-06-24T03:39:31Z</dcterms:modified>
</cp:coreProperties>
</file>