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416824" cy="331236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Тема «Кредит на поездку </a:t>
            </a:r>
            <a:r>
              <a:rPr lang="ru-RU" dirty="0">
                <a:effectLst/>
              </a:rPr>
              <a:t>в Британию</a:t>
            </a:r>
            <a:r>
              <a:rPr lang="ru-RU" dirty="0" smtClean="0">
                <a:effectLst/>
              </a:rPr>
              <a:t>»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(6-7 классы)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23533" y="465313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Усова Ольга Викторовна,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учитель информатики  и математики МАОУ «ООШ №4» Соликамского ГО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Александрова Татьяна Юрьевна,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учитель английского  языка МАОУ «ООШ №4» Соликамского ГО </a:t>
            </a:r>
          </a:p>
        </p:txBody>
      </p:sp>
    </p:spTree>
    <p:extLst>
      <p:ext uri="{BB962C8B-B14F-4D97-AF65-F5344CB8AC3E}">
        <p14:creationId xmlns:p14="http://schemas.microsoft.com/office/powerpoint/2010/main" val="28507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9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564904"/>
            <a:ext cx="8928992" cy="104866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48666"/>
          </a:xfrm>
        </p:spPr>
        <p:txBody>
          <a:bodyPr>
            <a:normAutofit/>
          </a:bodyPr>
          <a:lstStyle/>
          <a:p>
            <a:r>
              <a:rPr lang="ru-RU" b="1" dirty="0"/>
              <a:t>Цели: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320480"/>
          </a:xfrm>
        </p:spPr>
        <p:txBody>
          <a:bodyPr/>
          <a:lstStyle/>
          <a:p>
            <a:pPr lvl="0"/>
            <a:r>
              <a:rPr lang="ru-RU" dirty="0" smtClean="0"/>
              <a:t>научить </a:t>
            </a:r>
            <a:r>
              <a:rPr lang="ru-RU" dirty="0"/>
              <a:t>анализировать, выделять главное, существенное при выборе кредита;</a:t>
            </a:r>
          </a:p>
          <a:p>
            <a:pPr lvl="0"/>
            <a:r>
              <a:rPr lang="ru-RU" dirty="0"/>
              <a:t>формировать  умение планировать свою кредитную историю;</a:t>
            </a:r>
          </a:p>
          <a:p>
            <a:pPr lvl="0"/>
            <a:r>
              <a:rPr lang="ru-RU" dirty="0"/>
              <a:t>убедить учащихся в практической, жизненной, значимости данной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48666"/>
          </a:xfrm>
        </p:spPr>
        <p:txBody>
          <a:bodyPr>
            <a:normAutofit/>
          </a:bodyPr>
          <a:lstStyle/>
          <a:p>
            <a:r>
              <a:rPr lang="ru-RU" b="1" dirty="0"/>
              <a:t>Задачи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464496"/>
          </a:xfrm>
        </p:spPr>
        <p:txBody>
          <a:bodyPr/>
          <a:lstStyle/>
          <a:p>
            <a:pPr lvl="0"/>
            <a:r>
              <a:rPr lang="ru-RU" dirty="0" smtClean="0"/>
              <a:t>Рассчитать ежемесячный платеж по </a:t>
            </a:r>
            <a:r>
              <a:rPr lang="ru-RU" dirty="0"/>
              <a:t>кредиту в разных банках, используя онлайн-калькулятор.</a:t>
            </a:r>
          </a:p>
          <a:p>
            <a:pPr lvl="0"/>
            <a:r>
              <a:rPr lang="ru-RU" dirty="0"/>
              <a:t>Собрать информацию и заполнить таблицу</a:t>
            </a:r>
          </a:p>
          <a:p>
            <a:pPr lvl="0"/>
            <a:r>
              <a:rPr lang="ru-RU" dirty="0"/>
              <a:t>Провести анализ полученных результатов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6" y="332656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Предметные образовательные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608512"/>
          </a:xfrm>
        </p:spPr>
        <p:txBody>
          <a:bodyPr/>
          <a:lstStyle/>
          <a:p>
            <a:pPr lvl="0"/>
            <a:r>
              <a:rPr lang="ru-RU" dirty="0" smtClean="0"/>
              <a:t>Усвоение </a:t>
            </a:r>
            <a:r>
              <a:rPr lang="ru-RU" dirty="0"/>
              <a:t>понятий по теме.</a:t>
            </a:r>
          </a:p>
          <a:p>
            <a:pPr lvl="0"/>
            <a:r>
              <a:rPr lang="ru-RU" dirty="0"/>
              <a:t>Овладение предметными умениями:</a:t>
            </a:r>
          </a:p>
          <a:p>
            <a:pPr marL="0" lvl="0" indent="0">
              <a:buNone/>
            </a:pPr>
            <a:r>
              <a:rPr lang="ru-RU" dirty="0" smtClean="0"/>
              <a:t>    - понимать</a:t>
            </a:r>
            <a:r>
              <a:rPr lang="ru-RU" dirty="0"/>
              <a:t>, что такое кредит и почему </a:t>
            </a:r>
            <a:r>
              <a:rPr lang="ru-RU" dirty="0" smtClean="0"/>
              <a:t>кредит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дается </a:t>
            </a:r>
            <a:r>
              <a:rPr lang="ru-RU" dirty="0"/>
              <a:t>под проценты.</a:t>
            </a:r>
          </a:p>
          <a:p>
            <a:pPr marL="0" lvl="0" indent="0">
              <a:buNone/>
            </a:pPr>
            <a:r>
              <a:rPr lang="ru-RU" dirty="0" smtClean="0"/>
              <a:t>    - понимать </a:t>
            </a:r>
            <a:r>
              <a:rPr lang="ru-RU" dirty="0"/>
              <a:t>основные принципы кредитования.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2" y="260648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Метапредметные</a:t>
            </a:r>
            <a:r>
              <a:rPr lang="ru-RU" b="1" dirty="0"/>
              <a:t> образовательные результаты: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536504"/>
          </a:xfrm>
        </p:spPr>
        <p:txBody>
          <a:bodyPr/>
          <a:lstStyle/>
          <a:p>
            <a:pPr lvl="0"/>
            <a:r>
              <a:rPr lang="ru-RU" dirty="0" smtClean="0"/>
              <a:t>Уметь </a:t>
            </a:r>
            <a:r>
              <a:rPr lang="ru-RU" dirty="0"/>
              <a:t>выделять плюсы и минусы использования кредита. </a:t>
            </a:r>
          </a:p>
          <a:p>
            <a:pPr lvl="0"/>
            <a:r>
              <a:rPr lang="ru-RU" dirty="0"/>
              <a:t>Уметь выделять важную информацию в кредитном договоре.</a:t>
            </a:r>
          </a:p>
          <a:p>
            <a:pPr lvl="0"/>
            <a:r>
              <a:rPr lang="ru-RU" dirty="0"/>
              <a:t>Уметь работать в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4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Личностные  результаты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Осознавать </a:t>
            </a:r>
            <a:r>
              <a:rPr lang="ru-RU" dirty="0"/>
              <a:t>мотивы и цели (необходимость) получения кредита.</a:t>
            </a:r>
          </a:p>
          <a:p>
            <a:pPr lvl="0"/>
            <a:r>
              <a:rPr lang="ru-RU" dirty="0"/>
              <a:t>Осознавать персональную склонность к рискованному поведению.</a:t>
            </a:r>
          </a:p>
          <a:p>
            <a:pPr lvl="0"/>
            <a:r>
              <a:rPr lang="ru-RU" dirty="0"/>
              <a:t>Осознавать ответственность за выплату кредита.</a:t>
            </a:r>
          </a:p>
          <a:p>
            <a:pPr lvl="0"/>
            <a:r>
              <a:rPr lang="ru-RU" dirty="0"/>
              <a:t>Уметь оценивать материальные возможности возврата кредита.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Проблемная ситуация</a:t>
            </a:r>
          </a:p>
        </p:txBody>
      </p:sp>
      <p:pic>
        <p:nvPicPr>
          <p:cNvPr id="2058" name="Picture 10" descr="https://img.tours.ua/agencies/fb58bdd3f6eea5df31779f4d318fb41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312368" cy="235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martprogress.do/uploadImages/001230549_l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01" y="1484784"/>
            <a:ext cx="4171939" cy="2213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yprusbutterfly.com.cy/images/all/d3ae160418e31dad5b7887b6f90478f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77624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Онлайн - калькуляторы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8293" t="24365" r="21424" b="26726"/>
          <a:stretch/>
        </p:blipFill>
        <p:spPr>
          <a:xfrm>
            <a:off x="27146" y="1340768"/>
            <a:ext cx="4320480" cy="230425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8909" t="19597" r="17329" b="12113"/>
          <a:stretch/>
        </p:blipFill>
        <p:spPr>
          <a:xfrm>
            <a:off x="251520" y="4204763"/>
            <a:ext cx="4032448" cy="213749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4680" t="16698" r="25268" b="6895"/>
          <a:stretch/>
        </p:blipFill>
        <p:spPr>
          <a:xfrm>
            <a:off x="4960188" y="1338674"/>
            <a:ext cx="3644259" cy="266429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8051" t="21945" r="19072" b="15062"/>
          <a:stretch/>
        </p:blipFill>
        <p:spPr>
          <a:xfrm>
            <a:off x="5069524" y="4002969"/>
            <a:ext cx="3735238" cy="2392878"/>
          </a:xfrm>
          <a:prstGeom prst="rect">
            <a:avLst/>
          </a:prstGeom>
        </p:spPr>
      </p:pic>
      <p:pic>
        <p:nvPicPr>
          <p:cNvPr id="1026" name="Picture 2" descr="http://im0-tub-ru.yandex.net/i?id=7535e21d422e8f4e778ad19ba8e01a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4744"/>
            <a:ext cx="1212726" cy="9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a9e89c3910ac89a31f122eaa5b3dc6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77272"/>
            <a:ext cx="1428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bfb5e7e36fc7128d04cf6b1ed2af25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77022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2873792d851ba7ae42c2e51dac9cf78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3" b="26346"/>
          <a:stretch/>
        </p:blipFill>
        <p:spPr bwMode="auto">
          <a:xfrm>
            <a:off x="2771800" y="1220886"/>
            <a:ext cx="1428750" cy="5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Сроком на 12 месяцев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017183"/>
              </p:ext>
            </p:extLst>
          </p:nvPr>
        </p:nvGraphicFramePr>
        <p:xfrm>
          <a:off x="179512" y="1268760"/>
          <a:ext cx="8856985" cy="4877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35"/>
                <a:gridCol w="2030416"/>
                <a:gridCol w="2143267"/>
                <a:gridCol w="2143267"/>
              </a:tblGrid>
              <a:tr h="1327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Процентная ставка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Ежемесячный платеж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Общая сумма выплат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2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Путешествуй на 5+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2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Сбербанк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2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Банк ВТБ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2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Тинькофф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2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Клюква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140</TotalTime>
  <Words>209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 Тема «Кредит на поездку в Британию»  (6-7 классы) </vt:lpstr>
      <vt:lpstr>Цели: </vt:lpstr>
      <vt:lpstr>Задачи:</vt:lpstr>
      <vt:lpstr>Предметные образовательные результаты:</vt:lpstr>
      <vt:lpstr>Метапредметные образовательные результаты: </vt:lpstr>
      <vt:lpstr>Личностные  результаты:</vt:lpstr>
      <vt:lpstr>Проблемная ситуация</vt:lpstr>
      <vt:lpstr>Онлайн - калькуляторы</vt:lpstr>
      <vt:lpstr>Сроком на 12 месяцев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2019-12-17T09:11:17Z</dcterms:created>
  <dcterms:modified xsi:type="dcterms:W3CDTF">2019-12-20T05:21:06Z</dcterms:modified>
</cp:coreProperties>
</file>