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97" r:id="rId2"/>
    <p:sldMasterId id="2147483722" r:id="rId3"/>
    <p:sldMasterId id="2147483733" r:id="rId4"/>
  </p:sldMasterIdLst>
  <p:notesMasterIdLst>
    <p:notesMasterId r:id="rId32"/>
  </p:notesMasterIdLst>
  <p:sldIdLst>
    <p:sldId id="256" r:id="rId5"/>
    <p:sldId id="257" r:id="rId6"/>
    <p:sldId id="259" r:id="rId7"/>
    <p:sldId id="306" r:id="rId8"/>
    <p:sldId id="274" r:id="rId9"/>
    <p:sldId id="290" r:id="rId10"/>
    <p:sldId id="292" r:id="rId11"/>
    <p:sldId id="291" r:id="rId12"/>
    <p:sldId id="293" r:id="rId13"/>
    <p:sldId id="294" r:id="rId14"/>
    <p:sldId id="295" r:id="rId15"/>
    <p:sldId id="288" r:id="rId16"/>
    <p:sldId id="260" r:id="rId17"/>
    <p:sldId id="258" r:id="rId18"/>
    <p:sldId id="305" r:id="rId19"/>
    <p:sldId id="262" r:id="rId20"/>
    <p:sldId id="263" r:id="rId21"/>
    <p:sldId id="307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</p:sldIdLst>
  <p:sldSz cx="9144000" cy="5143500" type="screen16x9"/>
  <p:notesSz cx="6858000" cy="9144000"/>
  <p:embeddedFontLst>
    <p:embeddedFont>
      <p:font typeface="Lato" panose="020B0604020202020204" charset="0"/>
      <p:regular r:id="rId33"/>
      <p:bold r:id="rId34"/>
      <p:italic r:id="rId35"/>
      <p:boldItalic r:id="rId36"/>
    </p:embeddedFont>
    <p:embeddedFont>
      <p:font typeface="Roboto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 snapToGrid="0">
      <p:cViewPr>
        <p:scale>
          <a:sx n="100" d="100"/>
          <a:sy n="100" d="100"/>
        </p:scale>
        <p:origin x="-2190" y="-8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63096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7a4c3f1a2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7a4c3f1a2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7a4c3f1a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7a4c3f1a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7a4c3f1a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7a4c3f1a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7a4c3f1a2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7a4c3f1a2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7a4c3f1a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7a4c3f1a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532be7ab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532be7ab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Т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4ad41d6a6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4ad41d6a6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5489c8005_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5489c8005_3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4ad41d6a6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4ad41d6a6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5489c8005_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5489c8005_3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F26ABE-63A3-4626-8104-460096382EA9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7a4c3f1a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7a4c3f1a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7a4c3f1a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7a4c3f1a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4ad41d6a6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4ad41d6a6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7a4c3f1a2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7a4c3f1a2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7a4c3f1a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7a4c3f1a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7a4c3f1a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7a4c3f1a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7a4c3f1a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7a4c3f1a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7a4c3f1a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7a4c3f1a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1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01B7E-C719-4F3C-8215-48FFCB437D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24F8F-BB01-40B9-81E7-9097A0C07BE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B0B23-634F-45FC-A170-18D7EB14A54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CE823-5FD6-4D60-8597-A6585450726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AE647-8FFB-47F0-9CDB-D0D45021356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E5A3B-752E-4815-8FD3-80945C8B308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3DDE6-6291-45E5-BB90-C6B30C12647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734DB-741F-4428-B55C-97C4918B78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7D125-D164-45D2-A376-20151B66B53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25E98-6440-4C1C-A8CB-2F07AA607CD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685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685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A5E31-31EB-4E72-8F1B-17232C19F6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 1">
  <p:cSld name="Только заголовок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1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59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685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685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41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63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 1">
  <p:cSld name="Только заголовок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6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311700" y="1089000"/>
            <a:ext cx="402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11700" y="1932850"/>
            <a:ext cx="4023000" cy="30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36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90250" y="7549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5" name="Google Shape;45;p9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1" y="826727"/>
            <a:ext cx="2490200" cy="43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776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4572000" y="685625"/>
            <a:ext cx="4572000" cy="448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302375" y="1679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ubTitle" idx="1"/>
          </p:nvPr>
        </p:nvSpPr>
        <p:spPr>
          <a:xfrm>
            <a:off x="302375" y="324972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939500" y="10823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92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ранная штука">
  <p:cSld name="Странная штук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-10350" y="7292"/>
            <a:ext cx="9144000" cy="2571900"/>
          </a:xfrm>
          <a:prstGeom prst="rect">
            <a:avLst/>
          </a:prstGeom>
          <a:gradFill>
            <a:gsLst>
              <a:gs pos="0">
                <a:srgbClr val="A734DC"/>
              </a:gs>
              <a:gs pos="100000">
                <a:srgbClr val="1D8CF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" name="Google Shape;54;p11"/>
          <p:cNvSpPr/>
          <p:nvPr/>
        </p:nvSpPr>
        <p:spPr>
          <a:xfrm>
            <a:off x="-10350" y="7300"/>
            <a:ext cx="9164700" cy="2571900"/>
          </a:xfrm>
          <a:prstGeom prst="rect">
            <a:avLst/>
          </a:prstGeom>
          <a:solidFill>
            <a:srgbClr val="666666">
              <a:alpha val="66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83889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ato"/>
              <a:buNone/>
              <a:defRPr sz="3000" b="1">
                <a:latin typeface="Lato"/>
                <a:ea typeface="Lato"/>
                <a:cs typeface="Lato"/>
                <a:sym typeface="Lato"/>
              </a:defRPr>
            </a:lvl1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7" name="Google Shape;5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5609" y="209476"/>
            <a:ext cx="1535075" cy="2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2897" y="140975"/>
            <a:ext cx="651425" cy="3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02" y="209476"/>
            <a:ext cx="1419625" cy="25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04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 1">
  <p:cSld name="TITLE_ONLY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ctr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65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41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1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59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685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685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41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63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 1">
  <p:cSld name="Только заголовок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6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311700" y="1089000"/>
            <a:ext cx="402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11700" y="1932850"/>
            <a:ext cx="4023000" cy="30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36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90250" y="7549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5" name="Google Shape;45;p9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1" y="826727"/>
            <a:ext cx="2490200" cy="431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776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4572000" y="685625"/>
            <a:ext cx="4572000" cy="448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302375" y="1679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ubTitle" idx="1"/>
          </p:nvPr>
        </p:nvSpPr>
        <p:spPr>
          <a:xfrm>
            <a:off x="302375" y="324972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939500" y="10823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92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ранная штука">
  <p:cSld name="Странная штук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-10350" y="7292"/>
            <a:ext cx="9144000" cy="2571900"/>
          </a:xfrm>
          <a:prstGeom prst="rect">
            <a:avLst/>
          </a:prstGeom>
          <a:gradFill>
            <a:gsLst>
              <a:gs pos="0">
                <a:srgbClr val="A734DC"/>
              </a:gs>
              <a:gs pos="100000">
                <a:srgbClr val="1D8CF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" name="Google Shape;54;p11"/>
          <p:cNvSpPr/>
          <p:nvPr/>
        </p:nvSpPr>
        <p:spPr>
          <a:xfrm>
            <a:off x="-10350" y="7300"/>
            <a:ext cx="9164700" cy="2571900"/>
          </a:xfrm>
          <a:prstGeom prst="rect">
            <a:avLst/>
          </a:prstGeom>
          <a:solidFill>
            <a:srgbClr val="666666">
              <a:alpha val="66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83889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ato"/>
              <a:buNone/>
              <a:defRPr sz="3000" b="1">
                <a:latin typeface="Lato"/>
                <a:ea typeface="Lato"/>
                <a:cs typeface="Lato"/>
                <a:sym typeface="Lato"/>
              </a:defRPr>
            </a:lvl1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7" name="Google Shape;5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5609" y="209476"/>
            <a:ext cx="1535075" cy="2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2897" y="140975"/>
            <a:ext cx="651425" cy="3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02" y="209476"/>
            <a:ext cx="1419625" cy="25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04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311700" y="1089000"/>
            <a:ext cx="402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11700" y="1932850"/>
            <a:ext cx="4023000" cy="30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ctr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65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4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90250" y="7549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45" name="Google Shape;45;p9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-1" y="826727"/>
            <a:ext cx="2490200" cy="431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4572000" y="685625"/>
            <a:ext cx="4572000" cy="448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302375" y="1679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ubTitle" idx="1"/>
          </p:nvPr>
        </p:nvSpPr>
        <p:spPr>
          <a:xfrm>
            <a:off x="302375" y="324972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939500" y="10823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ранная штука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-10350" y="7292"/>
            <a:ext cx="9144000" cy="2571900"/>
          </a:xfrm>
          <a:prstGeom prst="rect">
            <a:avLst/>
          </a:prstGeom>
          <a:gradFill>
            <a:gsLst>
              <a:gs pos="0">
                <a:srgbClr val="A734DC"/>
              </a:gs>
              <a:gs pos="100000">
                <a:srgbClr val="1D8CF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/>
          <p:nvPr/>
        </p:nvSpPr>
        <p:spPr>
          <a:xfrm>
            <a:off x="-10350" y="7300"/>
            <a:ext cx="9164700" cy="2571900"/>
          </a:xfrm>
          <a:prstGeom prst="rect">
            <a:avLst/>
          </a:prstGeom>
          <a:solidFill>
            <a:srgbClr val="666666">
              <a:alpha val="66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83889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ato"/>
              <a:buNone/>
              <a:defRPr sz="3000" b="1">
                <a:latin typeface="Lato"/>
                <a:ea typeface="Lato"/>
                <a:cs typeface="Lato"/>
                <a:sym typeface="Lato"/>
              </a:defRPr>
            </a:lvl1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7" name="Google Shape;5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5609" y="209476"/>
            <a:ext cx="1535075" cy="2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2897" y="140975"/>
            <a:ext cx="651425" cy="3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02" y="209476"/>
            <a:ext cx="1419625" cy="25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ctr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0350" y="0"/>
            <a:ext cx="9144000" cy="675900"/>
          </a:xfrm>
          <a:prstGeom prst="rect">
            <a:avLst/>
          </a:prstGeom>
          <a:gradFill>
            <a:gsLst>
              <a:gs pos="0">
                <a:srgbClr val="A734DC"/>
              </a:gs>
              <a:gs pos="100000">
                <a:srgbClr val="1D8CF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-10350" y="-2600"/>
            <a:ext cx="9164700" cy="675900"/>
          </a:xfrm>
          <a:prstGeom prst="rect">
            <a:avLst/>
          </a:prstGeom>
          <a:solidFill>
            <a:srgbClr val="666666">
              <a:alpha val="66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●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○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■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●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○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■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●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○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2000"/>
              <a:buFont typeface="Calibri"/>
              <a:buChar char="■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65609" y="209476"/>
            <a:ext cx="1535075" cy="2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22897" y="140975"/>
            <a:ext cx="651425" cy="3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87602" y="209476"/>
            <a:ext cx="1419625" cy="2517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0D26847-CE25-4878-B1B3-1AA88D7DB25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0350" y="0"/>
            <a:ext cx="9144000" cy="675900"/>
          </a:xfrm>
          <a:prstGeom prst="rect">
            <a:avLst/>
          </a:prstGeom>
          <a:gradFill>
            <a:gsLst>
              <a:gs pos="0">
                <a:srgbClr val="A734DC"/>
              </a:gs>
              <a:gs pos="100000">
                <a:srgbClr val="1D8CF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-10350" y="-2600"/>
            <a:ext cx="9164700" cy="675900"/>
          </a:xfrm>
          <a:prstGeom prst="rect">
            <a:avLst/>
          </a:prstGeom>
          <a:solidFill>
            <a:srgbClr val="666666">
              <a:alpha val="66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●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○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■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●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○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■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●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○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2000"/>
              <a:buFont typeface="Calibri"/>
              <a:buChar char="■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165609" y="209476"/>
            <a:ext cx="1535075" cy="2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22897" y="140975"/>
            <a:ext cx="651425" cy="3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87602" y="209476"/>
            <a:ext cx="1419625" cy="25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3857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0350" y="0"/>
            <a:ext cx="9144000" cy="675900"/>
          </a:xfrm>
          <a:prstGeom prst="rect">
            <a:avLst/>
          </a:prstGeom>
          <a:gradFill>
            <a:gsLst>
              <a:gs pos="0">
                <a:srgbClr val="A734DC"/>
              </a:gs>
              <a:gs pos="100000">
                <a:srgbClr val="1D8CF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-10350" y="-2600"/>
            <a:ext cx="9164700" cy="675900"/>
          </a:xfrm>
          <a:prstGeom prst="rect">
            <a:avLst/>
          </a:prstGeom>
          <a:solidFill>
            <a:srgbClr val="666666">
              <a:alpha val="66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●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○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■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●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○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■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●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○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2000"/>
              <a:buFont typeface="Calibri"/>
              <a:buChar char="■"/>
              <a:defRPr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165609" y="209476"/>
            <a:ext cx="1535075" cy="2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22897" y="140975"/>
            <a:ext cx="651425" cy="3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87602" y="209476"/>
            <a:ext cx="1419625" cy="25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3857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eRUtAKkazo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youtube.com/watch?v=LNqCB-_HShc&amp;feature=emb_logo" TargetMode="External"/><Relationship Id="rId4" Type="http://schemas.openxmlformats.org/officeDocument/2006/relationships/hyperlink" Target="https://www.youtube.com/watch?v=Cpc1JZVHkt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9575" y="19125"/>
            <a:ext cx="9144000" cy="6027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19125" y="5069050"/>
            <a:ext cx="9144000" cy="95700"/>
          </a:xfrm>
          <a:prstGeom prst="rect">
            <a:avLst/>
          </a:prstGeom>
          <a:solidFill>
            <a:srgbClr val="0033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 idx="4294967295"/>
          </p:nvPr>
        </p:nvSpPr>
        <p:spPr>
          <a:xfrm>
            <a:off x="168250" y="1795450"/>
            <a:ext cx="8520600" cy="11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dirty="0">
                <a:solidFill>
                  <a:srgbClr val="003366"/>
                </a:solidFill>
              </a:rPr>
              <a:t>Банковская </a:t>
            </a:r>
            <a:r>
              <a:rPr lang="ru" sz="4200" dirty="0" smtClean="0">
                <a:solidFill>
                  <a:srgbClr val="003366"/>
                </a:solidFill>
              </a:rPr>
              <a:t>карта</a:t>
            </a:r>
            <a:br>
              <a:rPr lang="ru" sz="4200" dirty="0" smtClean="0">
                <a:solidFill>
                  <a:srgbClr val="003366"/>
                </a:solidFill>
              </a:rPr>
            </a:br>
            <a:r>
              <a:rPr lang="ru" sz="1800" b="0" dirty="0" smtClean="0">
                <a:solidFill>
                  <a:schemeClr val="tx1"/>
                </a:solidFill>
              </a:rPr>
              <a:t>Методическая разработка</a:t>
            </a:r>
            <a:endParaRPr sz="1800" b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 flipH="1">
            <a:off x="0" y="217178"/>
            <a:ext cx="1883938" cy="18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3422033" y="-44390"/>
            <a:ext cx="2304064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>
                <a:solidFill>
                  <a:srgbClr val="FFFFFF"/>
                </a:solidFill>
                <a:latin typeface="Roboto" charset="0"/>
                <a:ea typeface="Roboto" charset="0"/>
              </a:rPr>
              <a:t>Проект</a:t>
            </a:r>
            <a:endParaRPr sz="4000">
              <a:solidFill>
                <a:srgbClr val="FFFFFF"/>
              </a:solidFill>
              <a:latin typeface="Roboto" charset="0"/>
              <a:ea typeface="Robot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3517" y="3250235"/>
            <a:ext cx="403187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Roboto" charset="0"/>
                <a:ea typeface="Roboto" charset="0"/>
              </a:rPr>
              <a:t>Авторы:</a:t>
            </a:r>
          </a:p>
          <a:p>
            <a:r>
              <a:rPr lang="ru-RU" sz="1200" dirty="0" smtClean="0">
                <a:latin typeface="Roboto" charset="0"/>
                <a:ea typeface="Roboto" charset="0"/>
              </a:rPr>
              <a:t>Парашина </a:t>
            </a:r>
            <a:r>
              <a:rPr lang="ru-RU" sz="1200" dirty="0" smtClean="0">
                <a:latin typeface="Roboto" charset="0"/>
                <a:ea typeface="Roboto" charset="0"/>
              </a:rPr>
              <a:t>Е. Ю.</a:t>
            </a:r>
            <a:endParaRPr lang="ru-RU" sz="1200" dirty="0" smtClean="0">
              <a:latin typeface="Roboto" charset="0"/>
              <a:ea typeface="Roboto" charset="0"/>
            </a:endParaRPr>
          </a:p>
          <a:p>
            <a:r>
              <a:rPr lang="ru-RU" sz="1200" dirty="0" smtClean="0">
                <a:latin typeface="Roboto" charset="0"/>
                <a:ea typeface="Roboto" charset="0"/>
              </a:rPr>
              <a:t>учитель начальных классов МАОУ «Гимназия №33»</a:t>
            </a:r>
          </a:p>
          <a:p>
            <a:r>
              <a:rPr lang="ru-RU" sz="1200" dirty="0" smtClean="0">
                <a:latin typeface="Roboto" charset="0"/>
                <a:ea typeface="Roboto" charset="0"/>
              </a:rPr>
              <a:t>Логинова </a:t>
            </a:r>
            <a:r>
              <a:rPr lang="ru-RU" sz="1200" dirty="0" smtClean="0">
                <a:latin typeface="Roboto" charset="0"/>
                <a:ea typeface="Roboto" charset="0"/>
              </a:rPr>
              <a:t>Е. В.</a:t>
            </a:r>
            <a:endParaRPr lang="ru-RU" sz="1200" dirty="0" smtClean="0">
              <a:latin typeface="Roboto" charset="0"/>
              <a:ea typeface="Roboto" charset="0"/>
            </a:endParaRPr>
          </a:p>
          <a:p>
            <a:r>
              <a:rPr lang="ru-RU" sz="1200" dirty="0" smtClean="0">
                <a:latin typeface="Roboto" charset="0"/>
                <a:ea typeface="Roboto" charset="0"/>
              </a:rPr>
              <a:t>учитель начальных классов МАОУ «Гимназия №33</a:t>
            </a:r>
            <a:r>
              <a:rPr lang="ru-RU" sz="1200" dirty="0" smtClean="0">
                <a:latin typeface="Roboto" charset="0"/>
                <a:ea typeface="Roboto" charset="0"/>
              </a:rPr>
              <a:t>»</a:t>
            </a:r>
            <a:endParaRPr lang="en-US" sz="1200" dirty="0" smtClean="0">
              <a:latin typeface="Roboto" charset="0"/>
              <a:ea typeface="Roboto" charset="0"/>
            </a:endParaRPr>
          </a:p>
          <a:p>
            <a:r>
              <a:rPr lang="ru-RU" sz="1200" dirty="0" err="1" smtClean="0">
                <a:latin typeface="Roboto" charset="0"/>
                <a:ea typeface="Roboto" charset="0"/>
              </a:rPr>
              <a:t>Овчинникова</a:t>
            </a:r>
            <a:r>
              <a:rPr lang="ru-RU" sz="1200" dirty="0" smtClean="0">
                <a:latin typeface="Roboto" charset="0"/>
                <a:ea typeface="Roboto" charset="0"/>
              </a:rPr>
              <a:t> Т.Н.</a:t>
            </a:r>
          </a:p>
          <a:p>
            <a:r>
              <a:rPr lang="ru-RU" sz="1200" dirty="0" smtClean="0">
                <a:latin typeface="Roboto" charset="0"/>
                <a:ea typeface="Roboto" charset="0"/>
              </a:rPr>
              <a:t>учитель начальных классов МБОУ СОШ №1,г.Оханск</a:t>
            </a:r>
          </a:p>
          <a:p>
            <a:r>
              <a:rPr lang="ru-RU" sz="1200" dirty="0" smtClean="0">
                <a:latin typeface="Roboto" charset="0"/>
                <a:ea typeface="Roboto" charset="0"/>
              </a:rPr>
              <a:t>Касьянова Н.А.</a:t>
            </a:r>
          </a:p>
          <a:p>
            <a:r>
              <a:rPr lang="ru-RU" sz="1200" dirty="0">
                <a:latin typeface="Roboto" charset="0"/>
                <a:ea typeface="Roboto" charset="0"/>
              </a:rPr>
              <a:t>учитель </a:t>
            </a:r>
            <a:r>
              <a:rPr lang="ru-RU" sz="1200" dirty="0" smtClean="0">
                <a:latin typeface="Roboto" charset="0"/>
                <a:ea typeface="Roboto" charset="0"/>
              </a:rPr>
              <a:t>технологии </a:t>
            </a:r>
            <a:r>
              <a:rPr lang="ru-RU" sz="1200" dirty="0">
                <a:latin typeface="Roboto" charset="0"/>
                <a:ea typeface="Roboto" charset="0"/>
              </a:rPr>
              <a:t>МБОУ СОШ №1,г.Оханск</a:t>
            </a:r>
          </a:p>
          <a:p>
            <a:endParaRPr lang="ru-RU" sz="1200" dirty="0" smtClean="0">
              <a:latin typeface="Roboto" charset="0"/>
              <a:ea typeface="Roboto" charset="0"/>
            </a:endParaRPr>
          </a:p>
          <a:p>
            <a:endParaRPr lang="ru-RU" sz="1200" dirty="0">
              <a:latin typeface="Roboto" charset="0"/>
              <a:ea typeface="Robot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9575" y="19125"/>
            <a:ext cx="9144000" cy="602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sz="4000" dirty="0" smtClean="0">
                <a:solidFill>
                  <a:schemeClr val="lt1"/>
                </a:solidFill>
              </a:rPr>
              <a:t>Практическое применение знаний</a:t>
            </a:r>
            <a:endParaRPr lang="ru-RU" sz="4000" dirty="0">
              <a:solidFill>
                <a:schemeClr val="lt1"/>
              </a:solidFill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19125" y="5069050"/>
            <a:ext cx="9144000" cy="957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869" y="4093776"/>
            <a:ext cx="908401" cy="88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3" t="29533" r="2222" b="9179"/>
          <a:stretch/>
        </p:blipFill>
        <p:spPr bwMode="auto">
          <a:xfrm>
            <a:off x="5564221" y="1111307"/>
            <a:ext cx="3171218" cy="205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3099" y="1036331"/>
            <a:ext cx="493929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Roboto" panose="020B0604020202020204" charset="0"/>
                <a:ea typeface="Roboto" panose="020B0604020202020204" charset="0"/>
              </a:rPr>
              <a:t>Приём «Перемешайся класс» </a:t>
            </a:r>
            <a:r>
              <a:rPr lang="ru-RU" sz="1800" dirty="0" smtClean="0">
                <a:latin typeface="Roboto" panose="020B0604020202020204" charset="0"/>
                <a:ea typeface="Roboto" panose="020B0604020202020204" charset="0"/>
              </a:rPr>
              <a:t>(Запись мыслей-Как правильно пользоваться БК)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Roboto" panose="020B0604020202020204" charset="0"/>
                <a:ea typeface="Roboto" panose="020B0604020202020204" charset="0"/>
              </a:rPr>
              <a:t>Работа в группах –(</a:t>
            </a:r>
            <a:r>
              <a:rPr lang="ru-RU" sz="1800" dirty="0" smtClean="0">
                <a:latin typeface="Roboto" panose="020B0604020202020204" charset="0"/>
                <a:ea typeface="Roboto" panose="020B0604020202020204" charset="0"/>
              </a:rPr>
              <a:t>обсуждение ситуаций, связанных с риском использования БК)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0" y="3549086"/>
            <a:ext cx="1775542" cy="147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11" y="3538310"/>
            <a:ext cx="2536404" cy="142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93" y="3549086"/>
            <a:ext cx="2115136" cy="141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1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9575" y="19125"/>
            <a:ext cx="9144000" cy="602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sz="4000" dirty="0" smtClean="0">
                <a:solidFill>
                  <a:schemeClr val="lt1"/>
                </a:solidFill>
              </a:rPr>
              <a:t>Рефлексия</a:t>
            </a:r>
            <a:endParaRPr lang="ru-RU" sz="4000" dirty="0">
              <a:solidFill>
                <a:schemeClr val="lt1"/>
              </a:solidFill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19125" y="5069050"/>
            <a:ext cx="9144000" cy="957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869" y="4093776"/>
            <a:ext cx="908401" cy="88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44"/>
          <a:stretch/>
        </p:blipFill>
        <p:spPr bwMode="auto">
          <a:xfrm>
            <a:off x="213304" y="866775"/>
            <a:ext cx="519324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3" b="16959"/>
          <a:stretch/>
        </p:blipFill>
        <p:spPr bwMode="auto">
          <a:xfrm>
            <a:off x="5558416" y="771525"/>
            <a:ext cx="3486150" cy="193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6805" r="21498" b="56805"/>
          <a:stretch/>
        </p:blipFill>
        <p:spPr bwMode="auto">
          <a:xfrm>
            <a:off x="2047637" y="3174451"/>
            <a:ext cx="412769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01" t="15000" r="34479" b="13586"/>
          <a:stretch/>
        </p:blipFill>
        <p:spPr bwMode="auto">
          <a:xfrm>
            <a:off x="213304" y="2214562"/>
            <a:ext cx="1577396" cy="255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8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9575" y="19124"/>
            <a:ext cx="9144000" cy="1214871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19125" y="4909352"/>
            <a:ext cx="9144000" cy="255399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 idx="4294967295"/>
          </p:nvPr>
        </p:nvSpPr>
        <p:spPr>
          <a:xfrm>
            <a:off x="168250" y="1795450"/>
            <a:ext cx="8520600" cy="11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 dirty="0">
                <a:solidFill>
                  <a:srgbClr val="0000FF"/>
                </a:solidFill>
              </a:rPr>
              <a:t>Банковская карта</a:t>
            </a:r>
            <a:endParaRPr sz="4200" b="1" dirty="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/>
              <a:t>с точки  зрения разных дисциплин </a:t>
            </a:r>
            <a:endParaRPr sz="1200" dirty="0"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375" y="3031400"/>
            <a:ext cx="1875064" cy="18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673441" y="454707"/>
            <a:ext cx="6582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dirty="0" smtClean="0">
                <a:solidFill>
                  <a:schemeClr val="bg1"/>
                </a:solidFill>
              </a:rPr>
              <a:t>Интерактивные занятия практико-ориентированной направленности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9575" y="19125"/>
            <a:ext cx="9144000" cy="602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19125" y="5069050"/>
            <a:ext cx="9144000" cy="957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-86100" y="717375"/>
            <a:ext cx="9144000" cy="1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Обучающий день финансовой грамотности</a:t>
            </a:r>
            <a:endParaRPr sz="24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(тема  “Банковская карта”),</a:t>
            </a:r>
            <a:endParaRPr sz="24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встроенный в учебный процесс в школе</a:t>
            </a:r>
            <a:endParaRPr sz="24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1883925" y="-67350"/>
            <a:ext cx="51096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Формат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4956075" y="2666488"/>
            <a:ext cx="1437300" cy="1465500"/>
          </a:xfrm>
          <a:prstGeom prst="ellipse">
            <a:avLst/>
          </a:prstGeom>
          <a:solidFill>
            <a:srgbClr val="1D8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7104125" y="2704775"/>
            <a:ext cx="1437300" cy="1465500"/>
          </a:xfrm>
          <a:prstGeom prst="ellipse">
            <a:avLst/>
          </a:prstGeom>
          <a:solidFill>
            <a:srgbClr val="1D8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2808025" y="2666488"/>
            <a:ext cx="1437300" cy="1465500"/>
          </a:xfrm>
          <a:prstGeom prst="ellipse">
            <a:avLst/>
          </a:prstGeom>
          <a:solidFill>
            <a:srgbClr val="1D8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659975" y="2666488"/>
            <a:ext cx="1437300" cy="1465500"/>
          </a:xfrm>
          <a:prstGeom prst="ellipse">
            <a:avLst/>
          </a:prstGeom>
          <a:solidFill>
            <a:srgbClr val="1D8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52650" y="4552850"/>
            <a:ext cx="90387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 dirty="0">
                <a:solidFill>
                  <a:schemeClr val="dk2"/>
                </a:solidFill>
              </a:rPr>
              <a:t>Система интерактивных занятий практико-ориентированной направленности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035" y="2970625"/>
            <a:ext cx="101917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4">
            <a:alphaModFix/>
          </a:blip>
          <a:srcRect l="11878" t="70107" r="70269" b="9251"/>
          <a:stretch/>
        </p:blipFill>
        <p:spPr>
          <a:xfrm>
            <a:off x="3175447" y="2993137"/>
            <a:ext cx="702450" cy="812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 rotWithShape="1">
          <a:blip r:embed="rId4">
            <a:alphaModFix/>
          </a:blip>
          <a:srcRect l="70839" t="11985" r="13540" b="71348"/>
          <a:stretch/>
        </p:blipFill>
        <p:spPr>
          <a:xfrm>
            <a:off x="5273004" y="3020251"/>
            <a:ext cx="803451" cy="85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4">
            <a:alphaModFix/>
          </a:blip>
          <a:srcRect l="72056" t="69460" r="12323" b="13873"/>
          <a:stretch/>
        </p:blipFill>
        <p:spPr>
          <a:xfrm>
            <a:off x="5672975" y="3397375"/>
            <a:ext cx="403482" cy="43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8763" y="2984837"/>
            <a:ext cx="928075" cy="92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686725" y="896576"/>
            <a:ext cx="2250288" cy="1445256"/>
          </a:xfrm>
          <a:prstGeom prst="cloud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3539275" y="705276"/>
            <a:ext cx="2156544" cy="1445256"/>
          </a:xfrm>
          <a:prstGeom prst="cloud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6424076" y="896576"/>
            <a:ext cx="2060424" cy="1445256"/>
          </a:xfrm>
          <a:prstGeom prst="cloud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3830938" y="1070900"/>
            <a:ext cx="16992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Roboto"/>
                <a:ea typeface="Roboto"/>
                <a:cs typeface="Roboto"/>
                <a:sym typeface="Roboto"/>
              </a:rPr>
              <a:t>История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1055877" y="1303950"/>
            <a:ext cx="15120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Roboto"/>
                <a:ea typeface="Roboto"/>
                <a:cs typeface="Roboto"/>
                <a:sym typeface="Roboto"/>
              </a:rPr>
              <a:t>Математика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6667225" y="1262200"/>
            <a:ext cx="15741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Roboto"/>
                <a:ea typeface="Roboto"/>
                <a:cs typeface="Roboto"/>
                <a:sym typeface="Roboto"/>
              </a:rPr>
              <a:t>География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9575" y="19125"/>
            <a:ext cx="9144000" cy="602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19125" y="5069050"/>
            <a:ext cx="9144000" cy="957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3400" y="2475109"/>
            <a:ext cx="2422418" cy="242241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/>
          <p:nvPr/>
        </p:nvSpPr>
        <p:spPr>
          <a:xfrm>
            <a:off x="317575" y="3306301"/>
            <a:ext cx="2250288" cy="1445256"/>
          </a:xfrm>
          <a:prstGeom prst="cloud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Технология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Изо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6676275" y="3114351"/>
            <a:ext cx="2250288" cy="1445256"/>
          </a:xfrm>
          <a:prstGeom prst="cloud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Математика</a:t>
            </a:r>
            <a:endParaRPr/>
          </a:p>
        </p:txBody>
      </p:sp>
      <p:cxnSp>
        <p:nvCxnSpPr>
          <p:cNvPr id="98" name="Google Shape;98;p16"/>
          <p:cNvCxnSpPr/>
          <p:nvPr/>
        </p:nvCxnSpPr>
        <p:spPr>
          <a:xfrm>
            <a:off x="2725975" y="2132950"/>
            <a:ext cx="516600" cy="497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" name="Google Shape;99;p16"/>
          <p:cNvCxnSpPr/>
          <p:nvPr/>
        </p:nvCxnSpPr>
        <p:spPr>
          <a:xfrm rot="10800000" flipH="1">
            <a:off x="2515675" y="4141475"/>
            <a:ext cx="726900" cy="199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" name="Google Shape;100;p16"/>
          <p:cNvCxnSpPr/>
          <p:nvPr/>
        </p:nvCxnSpPr>
        <p:spPr>
          <a:xfrm flipH="1">
            <a:off x="6197775" y="2362525"/>
            <a:ext cx="478500" cy="534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1" name="Google Shape;101;p16"/>
          <p:cNvCxnSpPr/>
          <p:nvPr/>
        </p:nvCxnSpPr>
        <p:spPr>
          <a:xfrm rot="10800000">
            <a:off x="5853825" y="4017300"/>
            <a:ext cx="860700" cy="66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" name="Google Shape;102;p16"/>
          <p:cNvCxnSpPr/>
          <p:nvPr/>
        </p:nvCxnSpPr>
        <p:spPr>
          <a:xfrm flipH="1">
            <a:off x="5069475" y="2037325"/>
            <a:ext cx="133800" cy="736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" name="Google Shape;103;p16"/>
          <p:cNvSpPr txBox="1"/>
          <p:nvPr/>
        </p:nvSpPr>
        <p:spPr>
          <a:xfrm>
            <a:off x="0" y="0"/>
            <a:ext cx="8926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chemeClr val="lt1"/>
                </a:solidFill>
              </a:rPr>
              <a:t>Междисциплинарный подход</a:t>
            </a:r>
            <a:endParaRPr sz="3000" b="1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573350" y="1489750"/>
            <a:ext cx="572700" cy="5727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79700" y="1431425"/>
            <a:ext cx="1375500" cy="3135000"/>
          </a:xfrm>
          <a:prstGeom prst="roundRect">
            <a:avLst>
              <a:gd name="adj" fmla="val 11200"/>
            </a:avLst>
          </a:prstGeom>
          <a:solidFill>
            <a:srgbClr val="FFFFFF"/>
          </a:solidFill>
          <a:ln w="7620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24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до </a:t>
            </a:r>
            <a:endParaRPr sz="11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SzPts val="1100"/>
            </a:pPr>
            <a:r>
              <a:rPr lang="ru" sz="1600" b="1">
                <a:latin typeface="Roboto"/>
                <a:ea typeface="Roboto"/>
                <a:cs typeface="Roboto"/>
                <a:sym typeface="Roboto"/>
              </a:rPr>
              <a:t>Активация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ru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Учебное занятие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1591813" y="1445025"/>
            <a:ext cx="1417800" cy="3121500"/>
          </a:xfrm>
          <a:prstGeom prst="roundRect">
            <a:avLst>
              <a:gd name="adj" fmla="val 11200"/>
            </a:avLst>
          </a:prstGeom>
          <a:noFill/>
          <a:ln w="38100" cap="flat" cmpd="sng">
            <a:solidFill>
              <a:srgbClr val="1D8C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24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endParaRPr sz="24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6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ru" sz="1600" b="1">
                <a:latin typeface="Roboto"/>
                <a:ea typeface="Roboto"/>
                <a:cs typeface="Roboto"/>
                <a:sym typeface="Roboto"/>
              </a:rPr>
              <a:t>История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ru" sz="1600" b="1">
                <a:latin typeface="Roboto"/>
                <a:ea typeface="Roboto"/>
                <a:cs typeface="Roboto"/>
                <a:sym typeface="Roboto"/>
              </a:rPr>
              <a:t>География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12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- история создания БК</a:t>
            </a:r>
            <a:endParaRPr sz="12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2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12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- география использования</a:t>
            </a:r>
            <a:endParaRPr sz="12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12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Мир,Visa,</a:t>
            </a:r>
            <a:endParaRPr sz="12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12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Mastercard</a:t>
            </a:r>
            <a:endParaRPr sz="12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3109075" y="1431425"/>
            <a:ext cx="1481700" cy="3121500"/>
          </a:xfrm>
          <a:prstGeom prst="roundRect">
            <a:avLst>
              <a:gd name="adj" fmla="val 11200"/>
            </a:avLst>
          </a:prstGeom>
          <a:noFill/>
          <a:ln w="38100" cap="flat" cmpd="sng">
            <a:solidFill>
              <a:srgbClr val="1D8C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1100"/>
            </a:pPr>
            <a:r>
              <a:rPr lang="ru" sz="2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algn="ctr">
              <a:buSzPts val="1100"/>
            </a:pPr>
            <a:r>
              <a:rPr lang="ru" sz="2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SzPts val="1100"/>
            </a:pPr>
            <a:r>
              <a:rPr lang="ru" sz="1600" b="1" dirty="0">
                <a:latin typeface="Roboto"/>
                <a:ea typeface="Roboto"/>
                <a:cs typeface="Roboto"/>
                <a:sym typeface="Roboto"/>
              </a:rPr>
              <a:t>Математика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endParaRPr sz="12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12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- классы,</a:t>
            </a:r>
            <a:endParaRPr sz="12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12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разряды</a:t>
            </a:r>
            <a:endParaRPr sz="12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2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12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-величины (время)</a:t>
            </a:r>
            <a:endParaRPr sz="12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SzPts val="1100"/>
            </a:pPr>
            <a:r>
              <a:rPr lang="ru" sz="12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-арифм.действия</a:t>
            </a:r>
            <a:endParaRPr sz="12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20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7700250" y="1431425"/>
            <a:ext cx="1283700" cy="3121500"/>
          </a:xfrm>
          <a:prstGeom prst="roundRect">
            <a:avLst>
              <a:gd name="adj" fmla="val 11200"/>
            </a:avLst>
          </a:prstGeom>
          <a:noFill/>
          <a:ln w="7620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sz="24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6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100"/>
            </a:pPr>
            <a:endParaRPr sz="16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100"/>
            </a:pPr>
            <a:r>
              <a:rPr lang="ru" sz="16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Результат</a:t>
            </a:r>
            <a:endParaRPr sz="16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20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20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ru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Презентация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20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-5400" y="34125"/>
            <a:ext cx="9144000" cy="644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19125" y="5069050"/>
            <a:ext cx="9144000" cy="957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499426" y="106125"/>
            <a:ext cx="863917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180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Интерактивные занятия практико-ориентированной направленности</a:t>
            </a:r>
            <a:endParaRPr lang="ru-RU" sz="1800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4670125" y="1445025"/>
            <a:ext cx="1375500" cy="3121500"/>
          </a:xfrm>
          <a:prstGeom prst="roundRect">
            <a:avLst>
              <a:gd name="adj" fmla="val 11200"/>
            </a:avLst>
          </a:prstGeom>
          <a:noFill/>
          <a:ln w="38100" cap="flat" cmpd="sng">
            <a:solidFill>
              <a:srgbClr val="1D8C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24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6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ru" b="1">
                <a:latin typeface="Roboto"/>
                <a:ea typeface="Roboto"/>
                <a:cs typeface="Roboto"/>
                <a:sym typeface="Roboto"/>
              </a:rPr>
              <a:t>Русский /Англ.язык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ru" b="1">
                <a:latin typeface="Roboto"/>
                <a:ea typeface="Roboto"/>
                <a:cs typeface="Roboto"/>
                <a:sym typeface="Roboto"/>
              </a:rPr>
              <a:t>Литература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endParaRPr sz="1200">
              <a:latin typeface="Roboto"/>
              <a:ea typeface="Roboto"/>
              <a:cs typeface="Roboto"/>
              <a:sym typeface="Roboto"/>
            </a:endParaRPr>
          </a:p>
          <a:p>
            <a:endParaRPr sz="1200"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1200" b="1">
                <a:latin typeface="Roboto"/>
                <a:ea typeface="Roboto"/>
                <a:cs typeface="Roboto"/>
                <a:sym typeface="Roboto"/>
              </a:rPr>
              <a:t>- диалоги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1200" b="1">
                <a:latin typeface="Roboto"/>
                <a:ea typeface="Roboto"/>
                <a:cs typeface="Roboto"/>
                <a:sym typeface="Roboto"/>
              </a:rPr>
              <a:t>- составление текстов (разные стили)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endParaRPr sz="1200">
              <a:latin typeface="Roboto"/>
              <a:ea typeface="Roboto"/>
              <a:cs typeface="Roboto"/>
              <a:sym typeface="Roboto"/>
            </a:endParaRPr>
          </a:p>
          <a:p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5142650" y="1565950"/>
            <a:ext cx="572700" cy="5727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100"/>
            </a:pPr>
            <a:r>
              <a:rPr lang="ru" sz="24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7826150" y="1454650"/>
            <a:ext cx="11349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2400" b="1">
                <a:latin typeface="Calibri"/>
                <a:ea typeface="Calibri"/>
                <a:cs typeface="Calibri"/>
                <a:sym typeface="Calibri"/>
              </a:rPr>
              <a:t>после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6161550" y="1445025"/>
            <a:ext cx="1417800" cy="3121500"/>
          </a:xfrm>
          <a:prstGeom prst="roundRect">
            <a:avLst>
              <a:gd name="adj" fmla="val 11200"/>
            </a:avLst>
          </a:prstGeom>
          <a:noFill/>
          <a:ln w="38100" cap="flat" cmpd="sng">
            <a:solidFill>
              <a:srgbClr val="1D8C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24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6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1600" b="1">
                <a:latin typeface="Roboto"/>
                <a:ea typeface="Roboto"/>
                <a:cs typeface="Roboto"/>
                <a:sym typeface="Roboto"/>
              </a:rPr>
              <a:t>Технология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ru" sz="1600" b="1">
                <a:latin typeface="Roboto"/>
                <a:ea typeface="Roboto"/>
                <a:cs typeface="Roboto"/>
                <a:sym typeface="Roboto"/>
              </a:rPr>
              <a:t>Изо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1200" b="1">
                <a:latin typeface="Roboto"/>
                <a:ea typeface="Roboto"/>
                <a:cs typeface="Roboto"/>
                <a:sym typeface="Roboto"/>
              </a:rPr>
              <a:t>- изготовление макета БК (дизайн )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1200" b="1">
                <a:latin typeface="Roboto"/>
                <a:ea typeface="Roboto"/>
                <a:cs typeface="Roboto"/>
                <a:sym typeface="Roboto"/>
              </a:rPr>
              <a:t>- создание плаката/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1200" b="1">
                <a:latin typeface="Roboto"/>
                <a:ea typeface="Roboto"/>
                <a:cs typeface="Roboto"/>
                <a:sym typeface="Roboto"/>
              </a:rPr>
              <a:t>постера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6578338" y="1563125"/>
            <a:ext cx="572700" cy="5727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" sz="24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/>
          </a:p>
        </p:txBody>
      </p:sp>
      <p:sp>
        <p:nvSpPr>
          <p:cNvPr id="153" name="Google Shape;153;p19"/>
          <p:cNvSpPr/>
          <p:nvPr/>
        </p:nvSpPr>
        <p:spPr>
          <a:xfrm>
            <a:off x="3607800" y="1563125"/>
            <a:ext cx="572700" cy="5727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" sz="24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154" name="Google Shape;154;p19"/>
          <p:cNvSpPr/>
          <p:nvPr/>
        </p:nvSpPr>
        <p:spPr>
          <a:xfrm>
            <a:off x="2090563" y="1563125"/>
            <a:ext cx="572700" cy="5727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" sz="24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078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/>
          <p:nvPr/>
        </p:nvSpPr>
        <p:spPr>
          <a:xfrm>
            <a:off x="5187675" y="2224325"/>
            <a:ext cx="2970300" cy="18837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0"/>
          <p:cNvSpPr/>
          <p:nvPr/>
        </p:nvSpPr>
        <p:spPr>
          <a:xfrm>
            <a:off x="1330300" y="2307325"/>
            <a:ext cx="2970300" cy="18837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Образ результата</a:t>
            </a:r>
            <a:endParaRPr/>
          </a:p>
        </p:txBody>
      </p:sp>
      <p:sp>
        <p:nvSpPr>
          <p:cNvPr id="162" name="Google Shape;162;p20"/>
          <p:cNvSpPr/>
          <p:nvPr/>
        </p:nvSpPr>
        <p:spPr>
          <a:xfrm>
            <a:off x="986025" y="2077425"/>
            <a:ext cx="663600" cy="663600"/>
          </a:xfrm>
          <a:prstGeom prst="ellipse">
            <a:avLst/>
          </a:prstGeom>
          <a:solidFill>
            <a:srgbClr val="1D8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4801600" y="2077425"/>
            <a:ext cx="663600" cy="663600"/>
          </a:xfrm>
          <a:prstGeom prst="ellipse">
            <a:avLst/>
          </a:prstGeom>
          <a:solidFill>
            <a:srgbClr val="1D8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5465200" y="2672825"/>
            <a:ext cx="2602500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Проявлять грамотное финансовое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поведение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1727925" y="2519750"/>
            <a:ext cx="2815500" cy="1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Знать отличительные особенности БК</a:t>
            </a: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9575" y="19125"/>
            <a:ext cx="9144000" cy="602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0"/>
          <p:cNvSpPr/>
          <p:nvPr/>
        </p:nvSpPr>
        <p:spPr>
          <a:xfrm>
            <a:off x="19125" y="5069050"/>
            <a:ext cx="9144000" cy="957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/>
          <p:nvPr/>
        </p:nvSpPr>
        <p:spPr>
          <a:xfrm>
            <a:off x="3410025" y="3571275"/>
            <a:ext cx="2527500" cy="6831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3388338" y="2637300"/>
            <a:ext cx="2527500" cy="6831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1"/>
          <p:cNvSpPr/>
          <p:nvPr/>
        </p:nvSpPr>
        <p:spPr>
          <a:xfrm>
            <a:off x="3388350" y="1681500"/>
            <a:ext cx="2527500" cy="6831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3327375" y="1649025"/>
            <a:ext cx="2527500" cy="26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технологическая компетентность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коммуникативная компетентность 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креативное </a:t>
            </a:r>
            <a:br>
              <a:rPr lang="ru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мышление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6288950" y="1419450"/>
            <a:ext cx="2527500" cy="2758800"/>
          </a:xfrm>
          <a:prstGeom prst="roundRect">
            <a:avLst>
              <a:gd name="adj" fmla="val 5556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1"/>
          <p:cNvSpPr/>
          <p:nvPr/>
        </p:nvSpPr>
        <p:spPr>
          <a:xfrm>
            <a:off x="487750" y="1419450"/>
            <a:ext cx="2527500" cy="2758800"/>
          </a:xfrm>
          <a:prstGeom prst="roundRect">
            <a:avLst>
              <a:gd name="adj" fmla="val 5556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1"/>
          <p:cNvSpPr txBox="1"/>
          <p:nvPr/>
        </p:nvSpPr>
        <p:spPr>
          <a:xfrm>
            <a:off x="478675" y="2277150"/>
            <a:ext cx="2475900" cy="2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финансовая грамотность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9" name="Google Shape;179;p21"/>
          <p:cNvSpPr/>
          <p:nvPr/>
        </p:nvSpPr>
        <p:spPr>
          <a:xfrm>
            <a:off x="9575" y="19125"/>
            <a:ext cx="9144000" cy="602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1"/>
          <p:cNvSpPr/>
          <p:nvPr/>
        </p:nvSpPr>
        <p:spPr>
          <a:xfrm>
            <a:off x="19125" y="5069050"/>
            <a:ext cx="9144000" cy="957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1018925" y="34125"/>
            <a:ext cx="712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Формируемые навыки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82" name="Google Shape;1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3500" y="1936288"/>
            <a:ext cx="1875064" cy="18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Спасибо за внимание!</a:t>
            </a:r>
            <a:endParaRPr dirty="0"/>
          </a:p>
        </p:txBody>
      </p:sp>
      <p:sp>
        <p:nvSpPr>
          <p:cNvPr id="165" name="Google Shape;165;p20"/>
          <p:cNvSpPr txBox="1"/>
          <p:nvPr/>
        </p:nvSpPr>
        <p:spPr>
          <a:xfrm>
            <a:off x="1727925" y="2519750"/>
            <a:ext cx="2815500" cy="1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20"/>
          <p:cNvSpPr/>
          <p:nvPr/>
        </p:nvSpPr>
        <p:spPr>
          <a:xfrm>
            <a:off x="9575" y="19125"/>
            <a:ext cx="9144000" cy="602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0"/>
          <p:cNvSpPr/>
          <p:nvPr/>
        </p:nvSpPr>
        <p:spPr>
          <a:xfrm>
            <a:off x="19125" y="5069050"/>
            <a:ext cx="9144000" cy="957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337" y="2242313"/>
            <a:ext cx="2530475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5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1685"/>
            <a:ext cx="8229600" cy="735806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  <a:latin typeface="Roboto" charset="0"/>
                <a:ea typeface="Roboto" charset="0"/>
              </a:rPr>
              <a:t>Цель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604" y="1409599"/>
            <a:ext cx="7568214" cy="339447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/>
              <a:t>   </a:t>
            </a:r>
            <a:r>
              <a:rPr lang="ru-RU" sz="2800" dirty="0" smtClean="0">
                <a:latin typeface="Roboto" charset="0"/>
                <a:ea typeface="Roboto" charset="0"/>
              </a:rPr>
              <a:t>создать условия для формирования начальных  представлений  </a:t>
            </a:r>
          </a:p>
          <a:p>
            <a:pPr algn="ctr" eaLnBrk="1" hangingPunct="1">
              <a:buFontTx/>
              <a:buNone/>
            </a:pPr>
            <a:r>
              <a:rPr lang="ru-RU" sz="2800" dirty="0" smtClean="0">
                <a:latin typeface="Roboto" charset="0"/>
                <a:ea typeface="Roboto" charset="0"/>
              </a:rPr>
              <a:t>у обучающихся  </a:t>
            </a:r>
          </a:p>
          <a:p>
            <a:pPr algn="ctr" eaLnBrk="1" hangingPunct="1">
              <a:buFontTx/>
              <a:buNone/>
            </a:pPr>
            <a:r>
              <a:rPr lang="ru-RU" sz="2800" dirty="0" smtClean="0">
                <a:latin typeface="Roboto" charset="0"/>
                <a:ea typeface="Roboto" charset="0"/>
              </a:rPr>
              <a:t>о банковской карте, </a:t>
            </a:r>
          </a:p>
          <a:p>
            <a:pPr algn="ctr" eaLnBrk="1" hangingPunct="1">
              <a:buFontTx/>
              <a:buNone/>
            </a:pPr>
            <a:r>
              <a:rPr lang="ru-RU" sz="2800" dirty="0" smtClean="0">
                <a:latin typeface="Roboto" charset="0"/>
                <a:ea typeface="Roboto" charset="0"/>
              </a:rPr>
              <a:t>её особенностях, </a:t>
            </a:r>
          </a:p>
          <a:p>
            <a:pPr algn="ctr" eaLnBrk="1" hangingPunct="1">
              <a:buFontTx/>
              <a:buNone/>
            </a:pPr>
            <a:r>
              <a:rPr lang="ru-RU" sz="2800" dirty="0" smtClean="0">
                <a:latin typeface="Roboto" charset="0"/>
                <a:ea typeface="Roboto" charset="0"/>
              </a:rPr>
              <a:t>правилах безопасного использования </a:t>
            </a:r>
          </a:p>
          <a:p>
            <a:pPr algn="ctr" eaLnBrk="1" hangingPunct="1"/>
            <a:endParaRPr lang="ru-RU" dirty="0" smtClean="0"/>
          </a:p>
        </p:txBody>
      </p:sp>
      <p:pic>
        <p:nvPicPr>
          <p:cNvPr id="3076" name="Рисунок 6" descr="кредит-карточки-1960702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15" t="5208" r="7434" b="8855"/>
          <a:stretch>
            <a:fillRect/>
          </a:stretch>
        </p:blipFill>
        <p:spPr bwMode="auto">
          <a:xfrm>
            <a:off x="7895489" y="3044790"/>
            <a:ext cx="1008863" cy="176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929213"/>
            <a:ext cx="9144000" cy="214313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9575" y="19125"/>
            <a:ext cx="9144000" cy="602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 dirty="0">
                <a:solidFill>
                  <a:schemeClr val="lt1"/>
                </a:solidFill>
              </a:rPr>
              <a:t>Цель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19125" y="5069050"/>
            <a:ext cx="9144000" cy="957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148200" y="1700958"/>
            <a:ext cx="8847600" cy="11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Создание условий для усвоения понятия банковская карта и формирования грамотного поведения , связанного с её использованием</a:t>
            </a:r>
            <a:endParaRPr sz="280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869" y="4093776"/>
            <a:ext cx="908401" cy="8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-214313" y="267891"/>
            <a:ext cx="9115426" cy="85725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  <a:latin typeface="Roboto" charset="0"/>
                <a:ea typeface="Roboto" charset="0"/>
              </a:rPr>
              <a:t>Планируемые образовательные результаты</a:t>
            </a: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14360" y="1200151"/>
            <a:ext cx="8472487" cy="339447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b="1" dirty="0" smtClean="0"/>
              <a:t>    </a:t>
            </a:r>
          </a:p>
          <a:p>
            <a:pPr eaLnBrk="1" hangingPunct="1">
              <a:buFontTx/>
              <a:buNone/>
            </a:pPr>
            <a:r>
              <a:rPr lang="ru-RU" sz="1800" b="1" dirty="0" smtClean="0"/>
              <a:t> </a:t>
            </a:r>
            <a:r>
              <a:rPr lang="ru-RU" sz="1800" b="1" dirty="0" smtClean="0">
                <a:latin typeface="Roboto" charset="0"/>
                <a:ea typeface="Roboto" charset="0"/>
              </a:rPr>
              <a:t>Предметные: </a:t>
            </a:r>
          </a:p>
          <a:p>
            <a:pPr eaLnBrk="1" hangingPunct="1">
              <a:buFontTx/>
              <a:buNone/>
            </a:pPr>
            <a:endParaRPr lang="ru-RU" sz="1800" dirty="0" smtClean="0">
              <a:latin typeface="Roboto" charset="0"/>
              <a:ea typeface="Roboto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dirty="0" smtClean="0">
                <a:latin typeface="Roboto" charset="0"/>
                <a:ea typeface="Roboto" charset="0"/>
              </a:rPr>
              <a:t>знать и понимать термины  «Банковская карта», «</a:t>
            </a:r>
            <a:r>
              <a:rPr lang="ru-RU" sz="1800" dirty="0" err="1" smtClean="0">
                <a:latin typeface="Roboto" charset="0"/>
                <a:ea typeface="Roboto" charset="0"/>
              </a:rPr>
              <a:t>пин-код</a:t>
            </a:r>
            <a:r>
              <a:rPr lang="ru-RU" sz="1800" dirty="0" smtClean="0">
                <a:latin typeface="Roboto" charset="0"/>
                <a:ea typeface="Roboto" charset="0"/>
              </a:rPr>
              <a:t>»;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800" dirty="0" smtClean="0">
                <a:latin typeface="Roboto" charset="0"/>
                <a:ea typeface="Roboto" charset="0"/>
              </a:rPr>
              <a:t>уметь называть  элементы  банковской карты и их предназначение (наименование банка, номер, чип, срок действия, имя держателя карты, логотип банка,  магнитная полоса, код проверки подлинности, голограмма платёжной системы, полоса для подписи)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800" dirty="0" smtClean="0">
                <a:latin typeface="Roboto" charset="0"/>
                <a:ea typeface="Roboto" charset="0"/>
              </a:rPr>
              <a:t>знать правила пользования банковской картой;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800" dirty="0" smtClean="0">
                <a:latin typeface="Roboto" charset="0"/>
                <a:ea typeface="Roboto" charset="0"/>
              </a:rPr>
              <a:t>приводить примеры рисков, связанных с использованием банковской карты</a:t>
            </a:r>
          </a:p>
        </p:txBody>
      </p:sp>
      <p:pic>
        <p:nvPicPr>
          <p:cNvPr id="4100" name="Рисунок 3" descr="0d8239e232840ae5da5d3c5616389b5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8164" y="1418926"/>
            <a:ext cx="1393794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929210"/>
            <a:ext cx="9144000" cy="214313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bg1"/>
                </a:solidFill>
                <a:latin typeface="Roboto" charset="0"/>
                <a:ea typeface="Roboto" charset="0"/>
              </a:rPr>
              <a:t>Планируемые образовательные результаты</a:t>
            </a:r>
            <a:endParaRPr lang="ru-RU" sz="2800" dirty="0" smtClean="0">
              <a:latin typeface="Roboto" charset="0"/>
              <a:ea typeface="Roboto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42875" y="1232299"/>
            <a:ext cx="7358756" cy="339447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400" b="1" dirty="0" smtClean="0"/>
          </a:p>
          <a:p>
            <a:pPr eaLnBrk="1" hangingPunct="1">
              <a:buFontTx/>
              <a:buNone/>
            </a:pPr>
            <a:r>
              <a:rPr lang="ru-RU" sz="1800" b="1" dirty="0" smtClean="0"/>
              <a:t>    </a:t>
            </a:r>
            <a:r>
              <a:rPr lang="ru-RU" sz="1800" b="1" dirty="0" smtClean="0">
                <a:latin typeface="Roboto" charset="0"/>
                <a:ea typeface="Roboto" charset="0"/>
              </a:rPr>
              <a:t>Личностные:</a:t>
            </a:r>
          </a:p>
          <a:p>
            <a:pPr eaLnBrk="1" hangingPunct="1">
              <a:buFontTx/>
              <a:buNone/>
            </a:pPr>
            <a:endParaRPr lang="ru-RU" sz="1800" b="1" dirty="0" smtClean="0">
              <a:latin typeface="Roboto" charset="0"/>
              <a:ea typeface="Roboto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dirty="0" smtClean="0">
                <a:latin typeface="Roboto" charset="0"/>
                <a:ea typeface="Roboto" charset="0"/>
              </a:rPr>
              <a:t>осознавать личную ответственность при использовании банковской карты;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1800" dirty="0" smtClean="0">
              <a:latin typeface="Roboto" charset="0"/>
              <a:ea typeface="Roboto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dirty="0" smtClean="0">
                <a:latin typeface="Roboto" charset="0"/>
                <a:ea typeface="Roboto" charset="0"/>
              </a:rPr>
              <a:t> готовность пользоваться своими правами  и исполнять обязанности в финансовых ситуациях </a:t>
            </a:r>
          </a:p>
          <a:p>
            <a:pPr eaLnBrk="1" hangingPunct="1">
              <a:buNone/>
            </a:pPr>
            <a:r>
              <a:rPr lang="ru-RU" sz="1800" dirty="0" smtClean="0">
                <a:latin typeface="Roboto" charset="0"/>
                <a:ea typeface="Roboto" charset="0"/>
              </a:rPr>
              <a:t>      (связанных с использованием банковских карт);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5124" name="Рисунок 3" descr="человек-3d-с-кредитной-карточкой-1793981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5121" y="3062831"/>
            <a:ext cx="189982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929200"/>
            <a:ext cx="9144000" cy="214313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bg1"/>
                </a:solidFill>
                <a:latin typeface="Roboto" charset="0"/>
                <a:ea typeface="Roboto" charset="0"/>
              </a:rPr>
              <a:t>Планируемые образовательные результаты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14340" y="1200151"/>
            <a:ext cx="7286625" cy="339447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b="1" dirty="0" smtClean="0"/>
              <a:t>    </a:t>
            </a:r>
            <a:r>
              <a:rPr lang="ru-RU" sz="1800" b="1" dirty="0" smtClean="0">
                <a:latin typeface="Roboto" charset="0"/>
                <a:ea typeface="Roboto" charset="0"/>
              </a:rPr>
              <a:t>Познавательные:</a:t>
            </a:r>
          </a:p>
          <a:p>
            <a:pPr eaLnBrk="1" hangingPunct="1">
              <a:buFontTx/>
              <a:buNone/>
            </a:pPr>
            <a:endParaRPr lang="ru-RU" sz="1800" b="1" dirty="0" smtClean="0">
              <a:latin typeface="Roboto" charset="0"/>
              <a:ea typeface="Roboto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dirty="0" smtClean="0">
                <a:latin typeface="Roboto" charset="0"/>
                <a:ea typeface="Roboto" charset="0"/>
              </a:rPr>
              <a:t>умение осваивать способы решения проблем творческого и поискового характера;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1800" dirty="0" smtClean="0">
              <a:latin typeface="Roboto" charset="0"/>
              <a:ea typeface="Roboto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dirty="0" smtClean="0">
                <a:latin typeface="Roboto" charset="0"/>
                <a:ea typeface="Roboto" charset="0"/>
              </a:rPr>
              <a:t>умение работать с источниками информации, текстом; </a:t>
            </a:r>
          </a:p>
          <a:p>
            <a:pPr eaLnBrk="1" hangingPunct="1">
              <a:buNone/>
            </a:pPr>
            <a:endParaRPr lang="ru-RU" sz="1800" dirty="0" smtClean="0">
              <a:latin typeface="Roboto" charset="0"/>
              <a:ea typeface="Roboto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dirty="0" smtClean="0">
                <a:latin typeface="Roboto" charset="0"/>
                <a:ea typeface="Roboto" charset="0"/>
              </a:rPr>
              <a:t>развитие логического мышления, умения сравнивать,  анализировать и делать выводы определять границы своего знания/незнания.</a:t>
            </a:r>
          </a:p>
          <a:p>
            <a:pPr eaLnBrk="1" hangingPunct="1"/>
            <a:endParaRPr lang="ru-RU" dirty="0" smtClean="0">
              <a:latin typeface="Roboto" charset="0"/>
              <a:ea typeface="Roboto" charset="0"/>
            </a:endParaRPr>
          </a:p>
        </p:txBody>
      </p:sp>
      <p:pic>
        <p:nvPicPr>
          <p:cNvPr id="6148" name="Рисунок 4" descr="depositphotos_1057850-stock-photo-travele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0711" y="3161123"/>
            <a:ext cx="1671054" cy="172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929195"/>
            <a:ext cx="9144000" cy="214313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FFFF"/>
                </a:solidFill>
                <a:latin typeface="Roboto" charset="0"/>
                <a:ea typeface="Roboto" charset="0"/>
              </a:rPr>
              <a:t>Планируемые образовательные результаты</a:t>
            </a:r>
            <a:endParaRPr lang="ru-RU" sz="2800" dirty="0" smtClean="0">
              <a:latin typeface="Roboto" charset="0"/>
              <a:ea typeface="Roboto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42880" y="1232299"/>
            <a:ext cx="8258175" cy="339447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b="1" dirty="0" smtClean="0">
                <a:latin typeface="Roboto" charset="0"/>
                <a:ea typeface="Roboto" charset="0"/>
              </a:rPr>
              <a:t>Коммуникативные:</a:t>
            </a:r>
            <a:endParaRPr lang="ru-RU" sz="1800" dirty="0" smtClean="0">
              <a:latin typeface="Roboto" charset="0"/>
              <a:ea typeface="Roboto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dirty="0" smtClean="0">
                <a:latin typeface="Roboto" charset="0"/>
                <a:ea typeface="Roboto" charset="0"/>
              </a:rPr>
              <a:t>  умение строить речевое высказывание в </a:t>
            </a:r>
            <a:r>
              <a:rPr lang="ru-RU" sz="1800" dirty="0" err="1" smtClean="0">
                <a:latin typeface="Roboto" charset="0"/>
                <a:ea typeface="Roboto" charset="0"/>
              </a:rPr>
              <a:t>устнойформе</a:t>
            </a:r>
            <a:r>
              <a:rPr lang="ru-RU" sz="1800" dirty="0" smtClean="0">
                <a:latin typeface="Roboto" charset="0"/>
                <a:ea typeface="Roboto" charset="0"/>
              </a:rPr>
              <a:t>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800" dirty="0" smtClean="0">
                <a:latin typeface="Roboto" charset="0"/>
                <a:ea typeface="Roboto" charset="0"/>
              </a:rPr>
              <a:t>  получение навыков работы в группе;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800" dirty="0" smtClean="0">
                <a:latin typeface="Roboto" charset="0"/>
                <a:ea typeface="Roboto" charset="0"/>
              </a:rPr>
              <a:t>  умение формулировать, аргументировать и       отстаивать своё мнение.</a:t>
            </a:r>
          </a:p>
          <a:p>
            <a:pPr eaLnBrk="1" hangingPunct="1">
              <a:buFontTx/>
              <a:buNone/>
            </a:pPr>
            <a:endParaRPr lang="ru-RU" sz="1800" b="1" dirty="0" smtClean="0">
              <a:latin typeface="Roboto" charset="0"/>
              <a:ea typeface="Roboto" charset="0"/>
            </a:endParaRPr>
          </a:p>
          <a:p>
            <a:pPr eaLnBrk="1" hangingPunct="1">
              <a:buFontTx/>
              <a:buNone/>
            </a:pPr>
            <a:r>
              <a:rPr lang="ru-RU" sz="1800" b="1" dirty="0" smtClean="0">
                <a:latin typeface="Roboto" charset="0"/>
                <a:ea typeface="Roboto" charset="0"/>
              </a:rPr>
              <a:t>Регулятивные: </a:t>
            </a:r>
            <a:endParaRPr lang="ru-RU" sz="1800" dirty="0" smtClean="0">
              <a:latin typeface="Roboto" charset="0"/>
              <a:ea typeface="Roboto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dirty="0" smtClean="0">
                <a:latin typeface="Roboto" charset="0"/>
                <a:ea typeface="Roboto" charset="0"/>
              </a:rPr>
              <a:t>  приобретение учениками навыков </a:t>
            </a:r>
            <a:r>
              <a:rPr lang="ru-RU" sz="1800" dirty="0" err="1" smtClean="0">
                <a:latin typeface="Roboto" charset="0"/>
                <a:ea typeface="Roboto" charset="0"/>
              </a:rPr>
              <a:t>целеполагания</a:t>
            </a:r>
            <a:r>
              <a:rPr lang="ru-RU" sz="1800" dirty="0" smtClean="0">
                <a:latin typeface="Roboto" charset="0"/>
                <a:ea typeface="Roboto" charset="0"/>
              </a:rPr>
              <a:t>,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800" dirty="0" smtClean="0">
                <a:latin typeface="Roboto" charset="0"/>
                <a:ea typeface="Roboto" charset="0"/>
              </a:rPr>
              <a:t>  планирования, рефлексии собственных действий</a:t>
            </a:r>
            <a:r>
              <a:rPr lang="ru-RU" sz="2400" dirty="0" smtClean="0">
                <a:latin typeface="Roboto" charset="0"/>
                <a:ea typeface="Roboto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ru-RU" dirty="0" smtClean="0">
                <a:latin typeface="Roboto" charset="0"/>
                <a:ea typeface="Roboto" charset="0"/>
              </a:rPr>
              <a:t> 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7172" name="Рисунок 3" descr="bezna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2390" y="3575242"/>
            <a:ext cx="1957527" cy="120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929189"/>
            <a:ext cx="9144000" cy="214313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bg1"/>
                </a:solidFill>
                <a:latin typeface="Roboto" charset="0"/>
                <a:ea typeface="Roboto" charset="0"/>
              </a:rPr>
              <a:t>Технологическая карта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1285877"/>
          <a:ext cx="8859083" cy="3771900"/>
        </p:xfrm>
        <a:graphic>
          <a:graphicData uri="http://schemas.openxmlformats.org/drawingml/2006/table">
            <a:tbl>
              <a:tblPr/>
              <a:tblGrid>
                <a:gridCol w="1174095"/>
                <a:gridCol w="3326051"/>
                <a:gridCol w="2787589"/>
                <a:gridCol w="1571348"/>
              </a:tblGrid>
              <a:tr h="149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1" dirty="0">
                          <a:latin typeface="Roboto" charset="0"/>
                          <a:ea typeface="Roboto" charset="0"/>
                          <a:cs typeface="Times New Roman"/>
                        </a:rPr>
                        <a:t>Этап урока</a:t>
                      </a:r>
                    </a:p>
                  </a:txBody>
                  <a:tcPr marL="36886" marR="3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1" dirty="0">
                          <a:latin typeface="Roboto" charset="0"/>
                          <a:ea typeface="Roboto" charset="0"/>
                          <a:cs typeface="Times New Roman"/>
                        </a:rPr>
                        <a:t>Деятельность учителя</a:t>
                      </a:r>
                    </a:p>
                  </a:txBody>
                  <a:tcPr marL="36886" marR="3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1">
                          <a:latin typeface="Roboto" charset="0"/>
                          <a:ea typeface="Roboto" charset="0"/>
                          <a:cs typeface="Times New Roman"/>
                        </a:rPr>
                        <a:t>Деятельность  обучающихся</a:t>
                      </a:r>
                    </a:p>
                  </a:txBody>
                  <a:tcPr marL="36886" marR="3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1" dirty="0" smtClean="0">
                          <a:latin typeface="Roboto" charset="0"/>
                          <a:ea typeface="Roboto" charset="0"/>
                          <a:cs typeface="Times New Roman"/>
                        </a:rPr>
                        <a:t>Планируемый результат</a:t>
                      </a:r>
                      <a:endParaRPr lang="ru-RU" sz="900" b="1" dirty="0"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36886" marR="3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1. Организационный</a:t>
                      </a:r>
                    </a:p>
                  </a:txBody>
                  <a:tcPr marL="36886" marR="3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>
                          <a:latin typeface="Roboto" charset="0"/>
                          <a:ea typeface="Roboto" charset="0"/>
                          <a:cs typeface="Times New Roman"/>
                        </a:rPr>
                        <a:t>Приветствие, проверка готовности к уроку</a:t>
                      </a:r>
                    </a:p>
                  </a:txBody>
                  <a:tcPr marL="36886" marR="3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>
                          <a:latin typeface="Roboto" charset="0"/>
                          <a:ea typeface="Roboto" charset="0"/>
                          <a:cs typeface="Times New Roman"/>
                        </a:rPr>
                        <a:t>Приветствие, проявление готовности к уроку</a:t>
                      </a:r>
                    </a:p>
                  </a:txBody>
                  <a:tcPr marL="36886" marR="3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900" b="1"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36886" marR="3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7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latin typeface="Roboto" charset="0"/>
                          <a:ea typeface="Roboto" charset="0"/>
                          <a:cs typeface="Times New Roman"/>
                        </a:rPr>
                        <a:t>2. Мотивационный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latin typeface="Roboto" charset="0"/>
                          <a:ea typeface="Roboto" charset="0"/>
                          <a:cs typeface="Times New Roman"/>
                        </a:rPr>
                        <a:t>Формулировка темы урока</a:t>
                      </a:r>
                    </a:p>
                  </a:txBody>
                  <a:tcPr marL="36886" marR="3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Предлагает ученикам посмотреть видеофрагмент (отрывок  из передачи «Галилео» о банковской карте).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Организует беседу с целью формулирования темы: «О чём идёт речь в видеофрагменте? Что придумали люди?»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Выслушивает ответы детей (при отсутствии правильных ответов, предлагает правильный ответ из продолжения видеофрагмента)</a:t>
                      </a:r>
                    </a:p>
                  </a:txBody>
                  <a:tcPr marL="36886" marR="3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Смотрят фрагмент видеоролика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 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Обсуждают увиденное в видеофрагменте,  отвечают на вопросы учителя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 Формулируют тему урока </a:t>
                      </a:r>
                      <a:r>
                        <a:rPr lang="ru-RU" sz="900" b="0" dirty="0" smtClean="0">
                          <a:latin typeface="Roboto" charset="0"/>
                          <a:ea typeface="Roboto" charset="0"/>
                          <a:cs typeface="Times New Roman"/>
                        </a:rPr>
                        <a:t> </a:t>
                      </a:r>
                      <a:endParaRPr lang="ru-RU" sz="900" b="0" dirty="0"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36886" marR="3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Roboto" charset="0"/>
                          <a:ea typeface="Roboto" charset="0"/>
                          <a:cs typeface="Times New Roman"/>
                        </a:rPr>
                        <a:t>Сформулированная тема урока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Roboto" charset="0"/>
                          <a:ea typeface="Roboto" charset="0"/>
                          <a:cs typeface="Times New Roman"/>
                        </a:rPr>
                        <a:t>«Банковская карта».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Roboto" charset="0"/>
                          <a:ea typeface="Roboto" charset="0"/>
                          <a:cs typeface="Times New Roman"/>
                        </a:rPr>
                        <a:t> 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>
                        <a:latin typeface="Roboto" charset="0"/>
                        <a:ea typeface="Roboto" charset="0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latin typeface="Roboto" charset="0"/>
                          <a:ea typeface="Roboto" charset="0"/>
                          <a:cs typeface="Times New Roman"/>
                        </a:rPr>
                        <a:t>3. Актуализация знаний</a:t>
                      </a:r>
                    </a:p>
                  </a:txBody>
                  <a:tcPr marL="36886" marR="3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Выясняет, что дети знают о банковской карте.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Предлагает заполнить таблицу, использует приём сингапурской методики Эй Ар </a:t>
                      </a:r>
                      <a:r>
                        <a:rPr lang="ru-RU" sz="900" b="0" dirty="0" err="1">
                          <a:latin typeface="Roboto" charset="0"/>
                          <a:ea typeface="Roboto" charset="0"/>
                          <a:cs typeface="Times New Roman"/>
                        </a:rPr>
                        <a:t>Гайд</a:t>
                      </a: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 (До/после)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Инструкция: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1. Прочитайте утверждения в таблице.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2.Напротив каждого утверждения в столбике «до» поставьте + или -.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3. Посмотрите видеоролик.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4.Заполните в таблице столбик «после».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Сравните ваше мнение до и после просмотренного фрагмента.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Что вы знали? Что не знали?</a:t>
                      </a:r>
                    </a:p>
                  </a:txBody>
                  <a:tcPr marL="36886" marR="3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Отвечают на вопросы учителя.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Заполняют таблицу: читают утверждения, ставят +,- в столбике «до».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Смотрят видеоролик.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Повторно заполняют таблицу - ставят +,- в столбике «после»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Обсуждают </a:t>
                      </a:r>
                      <a:r>
                        <a:rPr lang="ru-RU" sz="900" b="0" dirty="0" err="1" smtClean="0">
                          <a:latin typeface="Roboto" charset="0"/>
                          <a:ea typeface="Roboto" charset="0"/>
                          <a:cs typeface="Times New Roman"/>
                        </a:rPr>
                        <a:t>результаты.Сравнивают</a:t>
                      </a:r>
                      <a:r>
                        <a:rPr lang="ru-RU" sz="900" b="0" dirty="0" smtClean="0">
                          <a:latin typeface="Roboto" charset="0"/>
                          <a:ea typeface="Roboto" charset="0"/>
                          <a:cs typeface="Times New Roman"/>
                        </a:rPr>
                        <a:t> </a:t>
                      </a: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знания и точки зрения учеников </a:t>
                      </a:r>
                      <a:r>
                        <a:rPr lang="ru-RU" sz="900" b="0" dirty="0" smtClean="0">
                          <a:latin typeface="Roboto" charset="0"/>
                          <a:ea typeface="Roboto" charset="0"/>
                          <a:cs typeface="Times New Roman"/>
                        </a:rPr>
                        <a:t>до </a:t>
                      </a: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и после посмотренного видеофрагмента.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Определяют, что знают/не знают по данной теме.</a:t>
                      </a:r>
                    </a:p>
                  </a:txBody>
                  <a:tcPr marL="36886" marR="3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Roboto" charset="0"/>
                          <a:ea typeface="Roboto" charset="0"/>
                          <a:cs typeface="Times New Roman"/>
                        </a:rPr>
                        <a:t>Заполненная таблица.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Roboto" charset="0"/>
                          <a:ea typeface="Roboto" charset="0"/>
                          <a:cs typeface="Times New Roman"/>
                        </a:rPr>
                        <a:t>Определена граница знания/незнания по данной теме.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217" name="Содержимое 3" descr="istockphoto-164459631-1024x102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01000" y="267893"/>
            <a:ext cx="903288" cy="657225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929195"/>
            <a:ext cx="9144000" cy="214313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bg1"/>
                </a:solidFill>
                <a:latin typeface="Roboto" charset="0"/>
                <a:ea typeface="Roboto" charset="0"/>
              </a:rPr>
              <a:t>Технологическая карта</a:t>
            </a:r>
            <a:endParaRPr lang="ru-RU" sz="2800" dirty="0" smtClean="0">
              <a:latin typeface="Roboto" charset="0"/>
              <a:ea typeface="Roboto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60" y="1285874"/>
          <a:ext cx="9027773" cy="3628955"/>
        </p:xfrm>
        <a:graphic>
          <a:graphicData uri="http://schemas.openxmlformats.org/drawingml/2006/table">
            <a:tbl>
              <a:tblPr/>
              <a:tblGrid>
                <a:gridCol w="1339015"/>
                <a:gridCol w="2678030"/>
                <a:gridCol w="2678030"/>
                <a:gridCol w="2332698"/>
              </a:tblGrid>
              <a:tr h="630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4. </a:t>
                      </a:r>
                      <a:r>
                        <a:rPr lang="ru-RU" sz="900" b="0" dirty="0" err="1">
                          <a:latin typeface="Roboto" charset="0"/>
                          <a:ea typeface="Roboto" charset="0"/>
                          <a:cs typeface="Times New Roman"/>
                        </a:rPr>
                        <a:t>Целеполагание</a:t>
                      </a:r>
                      <a:endParaRPr lang="ru-RU" sz="900" b="0" dirty="0"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Помогает сформулировать цель урока: узнать об устройстве банковской карты и правилах её использования.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>
                          <a:latin typeface="Roboto" charset="0"/>
                          <a:ea typeface="Roboto" charset="0"/>
                          <a:cs typeface="Times New Roman"/>
                        </a:rPr>
                        <a:t>Совместно с учителем формулируют цель.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>
                          <a:latin typeface="Roboto" charset="0"/>
                          <a:ea typeface="Roboto" charset="0"/>
                          <a:cs typeface="Times New Roman"/>
                        </a:rPr>
                        <a:t>Сформулированная цель урока.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2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5. Планирование деятельности.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Предлагает определить шаги для достижения цели.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Совместно с учителем составляют план действий.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Составленный план действий</a:t>
                      </a:r>
                      <a:r>
                        <a:rPr lang="ru-RU" sz="900" b="0" dirty="0" smtClean="0">
                          <a:latin typeface="Roboto" charset="0"/>
                          <a:ea typeface="Roboto" charset="0"/>
                          <a:cs typeface="Times New Roman"/>
                        </a:rPr>
                        <a:t>.</a:t>
                      </a:r>
                      <a:endParaRPr lang="ru-RU" sz="900" b="0" dirty="0"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7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6. Освоение новых знаний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Предлагает ученикам объединиться в группы и выполнить задание «Восстановить карту по описанию»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Каждой группе выдаёт текст с описанием банковской карты и её макет  с недостающими элементами.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Ставит задачу - подчеркнуть (выделить) в тексте все элементы банковской карты и восстановить недостающие элементы на макете.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Организует обсуждение результатов групповой работы и просмотр видеофрагмента для сравнения с образцом. </a:t>
                      </a:r>
                      <a:r>
                        <a:rPr lang="ru-RU" sz="900" b="0" dirty="0" smtClean="0">
                          <a:latin typeface="Roboto" charset="0"/>
                          <a:ea typeface="Roboto" charset="0"/>
                          <a:cs typeface="Times New Roman"/>
                        </a:rPr>
                        <a:t>Предлагает </a:t>
                      </a: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сформулировать определение «банковская карта – это…»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Работают с текстом, выделяют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характеристики карты, восстанавливают отсутствующие элементы карты.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Представляют результаты работы.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Смотрят видеофрагмент «Как устроена банковская карта» и сравнивают с образцом.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Совместно с учителем формулируют определение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Восстановленный макет банковской карты.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Выяснены все элементы и особенности банковской каты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Сформулированное определение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highlight>
                            <a:srgbClr val="FFFF00"/>
                          </a:highlight>
                          <a:latin typeface="Roboto" charset="0"/>
                          <a:ea typeface="Roboto" charset="0"/>
                          <a:cs typeface="Times New Roman"/>
                        </a:rPr>
                        <a:t>«банковская карта – это пластиковая карта, с помощью которой можно  распоряжаться своим счётом в банке.</a:t>
                      </a:r>
                      <a:endParaRPr lang="ru-RU" sz="900" b="0" dirty="0"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20" name="Содержимое 3" descr="istockphoto-164459631-1024x102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01000" y="267893"/>
            <a:ext cx="903288" cy="657225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929195"/>
            <a:ext cx="9144000" cy="214313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bg1"/>
                </a:solidFill>
                <a:latin typeface="Roboto" charset="0"/>
                <a:ea typeface="Roboto" charset="0"/>
              </a:rPr>
              <a:t>Технологическая карта</a:t>
            </a:r>
            <a:endParaRPr lang="ru-RU" sz="2800" dirty="0" smtClean="0">
              <a:latin typeface="Roboto" charset="0"/>
              <a:ea typeface="Roboto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82" y="1351360"/>
          <a:ext cx="8858313" cy="3540712"/>
        </p:xfrm>
        <a:graphic>
          <a:graphicData uri="http://schemas.openxmlformats.org/drawingml/2006/table">
            <a:tbl>
              <a:tblPr/>
              <a:tblGrid>
                <a:gridCol w="1827881"/>
                <a:gridCol w="3515216"/>
                <a:gridCol w="2038825"/>
                <a:gridCol w="1476391"/>
              </a:tblGrid>
              <a:tr h="2803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7. Применение знаний для решения практических задач.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1) Предлагает выяснить –как правильно пользоваться банковской картой.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Использует приём сингапурской методики «перемешайся класс»:  даёт ученикам 5 секунд чтобы они подумали и в течении 30 секунд просит их записать все возможные варианты, которые могут прийти в голову на листочек бумаги или в тетради.   Затем предлагает прочертить линию после написанных ответов, взять листочки(тетради), встать из-за  парт, найти партнёра(любого ученика) и по очереди прочитать свои ответы, отметить галочкой совпадающие, записать новый вариант ответа. Повторить с несколькими учениками.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Просит зачитать получившиеся ответы и дополнить недостающими.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2)  Предлагает каждой группе практическую ситуацию, которая приводит к выяснению рисков, связанных с использованием банковской карты.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Записывают ответы на листочках или в тетрадях.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Обмениваются с одноклассниками своими ответами, дополняют свой список.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Обсуждают полученные результаты.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Обсуждают ситуации в группах. Представляют свои решения, предлагают способы выхода из проблемной ситуации.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 dirty="0">
                          <a:latin typeface="Times New Roman"/>
                          <a:ea typeface="Calibri"/>
                          <a:cs typeface="Times New Roman"/>
                        </a:rPr>
                        <a:t>Выделены правила пользования банковской картой.</a:t>
                      </a:r>
                      <a:endParaRPr lang="ru-RU" sz="9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 dirty="0">
                          <a:latin typeface="Times New Roman"/>
                          <a:ea typeface="Calibri"/>
                          <a:cs typeface="Times New Roman"/>
                        </a:rPr>
                        <a:t>Выделены риски при использовании банковских карт и пути их преодоления.</a:t>
                      </a:r>
                      <a:endParaRPr lang="ru-RU" sz="9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8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latin typeface="Roboto" charset="0"/>
                          <a:ea typeface="Roboto" charset="0"/>
                          <a:cs typeface="Times New Roman"/>
                        </a:rPr>
                        <a:t>8. </a:t>
                      </a: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Рефлексивный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 dirty="0" smtClean="0">
                          <a:latin typeface="Roboto" charset="0"/>
                          <a:ea typeface="Roboto" charset="0"/>
                          <a:cs typeface="Times New Roman"/>
                        </a:rPr>
                        <a:t>Проводит </a:t>
                      </a: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рефлексию деятельности </a:t>
                      </a:r>
                      <a:r>
                        <a:rPr lang="ru-RU" sz="900" b="0" dirty="0" smtClean="0">
                          <a:latin typeface="Roboto" charset="0"/>
                          <a:ea typeface="Roboto" charset="0"/>
                          <a:cs typeface="Times New Roman"/>
                        </a:rPr>
                        <a:t>учащихся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 dirty="0" smtClean="0">
                          <a:latin typeface="Roboto" charset="0"/>
                          <a:ea typeface="Roboto" charset="0"/>
                          <a:cs typeface="Times New Roman"/>
                        </a:rPr>
                        <a:t>Билетик на выход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900" b="0" dirty="0">
                        <a:latin typeface="Roboto" charset="0"/>
                        <a:ea typeface="Roboto" charset="0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0" dirty="0" smtClean="0">
                          <a:latin typeface="Roboto" charset="0"/>
                          <a:ea typeface="Roboto" charset="0"/>
                          <a:cs typeface="Times New Roman"/>
                        </a:rPr>
                        <a:t>Осуществляют </a:t>
                      </a:r>
                      <a:r>
                        <a:rPr lang="ru-RU" sz="900" b="0" dirty="0">
                          <a:latin typeface="Roboto" charset="0"/>
                          <a:ea typeface="Roboto" charset="0"/>
                          <a:cs typeface="Times New Roman"/>
                        </a:rPr>
                        <a:t>рефлексию деятельности 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9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0" name="Rectangle 1"/>
          <p:cNvSpPr>
            <a:spLocks noChangeArrowheads="1"/>
          </p:cNvSpPr>
          <p:nvPr/>
        </p:nvSpPr>
        <p:spPr bwMode="auto">
          <a:xfrm>
            <a:off x="0" y="8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 </a:t>
            </a:r>
            <a:endParaRPr lang="ru-RU"/>
          </a:p>
        </p:txBody>
      </p:sp>
      <p:pic>
        <p:nvPicPr>
          <p:cNvPr id="10261" name="Содержимое 3" descr="istockphoto-164459631-1024x102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001000" y="267893"/>
            <a:ext cx="903288" cy="657225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4875618"/>
            <a:ext cx="9144000" cy="214313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istockphoto-164459631-1024x1024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175849" y="2375817"/>
            <a:ext cx="2532493" cy="2270522"/>
          </a:xfrm>
        </p:spPr>
      </p:pic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142875" y="1393031"/>
            <a:ext cx="86439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https://www.youtube.com/watch?v=yeRUtAKkazo</a:t>
            </a:r>
            <a:r>
              <a:rPr lang="ru-RU"/>
              <a:t> –  Галилео «Пластиковые карты» ч. 1</a:t>
            </a:r>
          </a:p>
          <a:p>
            <a:r>
              <a:rPr lang="en-US">
                <a:hlinkClick r:id="rId4"/>
              </a:rPr>
              <a:t>https://www.youtube.com/watch?v=Cpc1JZVHkto</a:t>
            </a:r>
            <a:r>
              <a:rPr lang="ru-RU"/>
              <a:t>  -  уроки тётушки Совы</a:t>
            </a:r>
          </a:p>
          <a:p>
            <a:r>
              <a:rPr lang="en-US">
                <a:hlinkClick r:id="rId5"/>
              </a:rPr>
              <a:t>https://www.youtube.com/watch?v=LNqCB-_HShc&amp;feature=emb_logo</a:t>
            </a:r>
            <a:r>
              <a:rPr lang="ru-RU"/>
              <a:t> – как устроена банковская карта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875610"/>
            <a:ext cx="9144000" cy="214313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2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3600" smtClean="0">
                <a:solidFill>
                  <a:schemeClr val="bg1"/>
                </a:solidFill>
                <a:latin typeface="Times New Roman" pitchFamily="18" charset="0"/>
              </a:rPr>
              <a:t>Ссылки:</a:t>
            </a:r>
            <a:endParaRPr lang="ru-RU" sz="3600" smtClean="0"/>
          </a:p>
        </p:txBody>
      </p:sp>
    </p:spTree>
    <p:extLst>
      <p:ext uri="{BB962C8B-B14F-4D97-AF65-F5344CB8AC3E}">
        <p14:creationId xmlns:p14="http://schemas.microsoft.com/office/powerpoint/2010/main" val="29586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>
            <a:off x="9575" y="19125"/>
            <a:ext cx="9144000" cy="602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chemeClr val="lt1"/>
                </a:solidFill>
                <a:latin typeface="Roboto" charset="0"/>
                <a:ea typeface="Roboto" charset="0"/>
              </a:rPr>
              <a:t>Организационная</a:t>
            </a:r>
            <a:r>
              <a:rPr lang="ru" sz="3000" b="1" dirty="0">
                <a:solidFill>
                  <a:schemeClr val="lt1"/>
                </a:solidFill>
              </a:rPr>
              <a:t> структура</a:t>
            </a:r>
            <a:endParaRPr sz="3000" b="1">
              <a:solidFill>
                <a:schemeClr val="lt1"/>
              </a:solidFill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19125" y="5069050"/>
            <a:ext cx="9144000" cy="957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181725" y="1071750"/>
            <a:ext cx="884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441200" y="1788525"/>
            <a:ext cx="1944600" cy="1884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latin typeface="Roboto" charset="0"/>
                <a:ea typeface="Roboto" charset="0"/>
              </a:rPr>
              <a:t>Ативация</a:t>
            </a:r>
            <a:endParaRPr sz="1800" b="1">
              <a:latin typeface="Roboto" charset="0"/>
              <a:ea typeface="Roboto" charset="0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6566650" y="1788525"/>
            <a:ext cx="1891200" cy="1884600"/>
          </a:xfrm>
          <a:prstGeom prst="ellipse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latin typeface="Roboto" charset="0"/>
                <a:ea typeface="Roboto" charset="0"/>
              </a:rPr>
              <a:t>Эффект </a:t>
            </a:r>
            <a:endParaRPr sz="1800" b="1">
              <a:latin typeface="Roboto" charset="0"/>
              <a:ea typeface="Roboto" charset="0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3530500" y="3266950"/>
            <a:ext cx="1891200" cy="12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lt1"/>
                </a:solidFill>
              </a:rPr>
              <a:t>Неделя толерантности</a:t>
            </a:r>
            <a:endParaRPr sz="1800" b="1">
              <a:solidFill>
                <a:schemeClr val="lt1"/>
              </a:solidFill>
            </a:endParaRPr>
          </a:p>
        </p:txBody>
      </p:sp>
      <p:cxnSp>
        <p:nvCxnSpPr>
          <p:cNvPr id="114" name="Google Shape;114;p17"/>
          <p:cNvCxnSpPr/>
          <p:nvPr/>
        </p:nvCxnSpPr>
        <p:spPr>
          <a:xfrm>
            <a:off x="2385700" y="2730850"/>
            <a:ext cx="1144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" name="Google Shape;115;p17"/>
          <p:cNvCxnSpPr>
            <a:endCxn id="112" idx="2"/>
          </p:cNvCxnSpPr>
          <p:nvPr/>
        </p:nvCxnSpPr>
        <p:spPr>
          <a:xfrm>
            <a:off x="5421550" y="2730825"/>
            <a:ext cx="1145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" name="Google Shape;116;p17"/>
          <p:cNvSpPr/>
          <p:nvPr/>
        </p:nvSpPr>
        <p:spPr>
          <a:xfrm>
            <a:off x="3503913" y="1788525"/>
            <a:ext cx="1944600" cy="18846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Roboto" charset="0"/>
                <a:ea typeface="Roboto" charset="0"/>
              </a:rPr>
              <a:t>Рассмотре</a:t>
            </a:r>
            <a:endParaRPr b="1">
              <a:latin typeface="Roboto" charset="0"/>
              <a:ea typeface="Roboto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Roboto" charset="0"/>
                <a:ea typeface="Roboto" charset="0"/>
              </a:rPr>
              <a:t>ние с точки зрения разных дисциплин</a:t>
            </a:r>
            <a:endParaRPr b="1">
              <a:latin typeface="Roboto" charset="0"/>
              <a:ea typeface="Roboto" charset="0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869" y="4093776"/>
            <a:ext cx="908401" cy="8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573350" y="1489750"/>
            <a:ext cx="572700" cy="5727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79700" y="1431425"/>
            <a:ext cx="1375500" cy="3135000"/>
          </a:xfrm>
          <a:prstGeom prst="roundRect">
            <a:avLst>
              <a:gd name="adj" fmla="val 11200"/>
            </a:avLst>
          </a:prstGeom>
          <a:solidFill>
            <a:srgbClr val="FFFFFF"/>
          </a:solidFill>
          <a:ln w="7620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24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до </a:t>
            </a:r>
            <a:endParaRPr sz="11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SzPts val="1100"/>
            </a:pPr>
            <a:r>
              <a:rPr lang="ru" sz="1600" b="1">
                <a:latin typeface="Roboto"/>
                <a:ea typeface="Roboto"/>
                <a:cs typeface="Roboto"/>
                <a:sym typeface="Roboto"/>
              </a:rPr>
              <a:t>Активация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ru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Учебное занятие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1591813" y="1445025"/>
            <a:ext cx="1417800" cy="3121500"/>
          </a:xfrm>
          <a:prstGeom prst="roundRect">
            <a:avLst>
              <a:gd name="adj" fmla="val 11200"/>
            </a:avLst>
          </a:prstGeom>
          <a:noFill/>
          <a:ln w="38100" cap="flat" cmpd="sng">
            <a:solidFill>
              <a:srgbClr val="1D8C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2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endParaRPr sz="24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6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ru" sz="1600" b="1" dirty="0">
                <a:latin typeface="Roboto"/>
                <a:ea typeface="Roboto"/>
                <a:cs typeface="Roboto"/>
                <a:sym typeface="Roboto"/>
              </a:rPr>
              <a:t>История</a:t>
            </a:r>
            <a:endParaRPr sz="1600" b="1" dirty="0"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ru" sz="1600" b="1" dirty="0">
                <a:latin typeface="Roboto"/>
                <a:ea typeface="Roboto"/>
                <a:cs typeface="Roboto"/>
                <a:sym typeface="Roboto"/>
              </a:rPr>
              <a:t>География</a:t>
            </a:r>
            <a:endParaRPr sz="1600" b="1" dirty="0">
              <a:latin typeface="Roboto"/>
              <a:ea typeface="Roboto"/>
              <a:cs typeface="Roboto"/>
              <a:sym typeface="Roboto"/>
            </a:endParaRPr>
          </a:p>
          <a:p>
            <a:endParaRPr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3109075" y="1431425"/>
            <a:ext cx="1481700" cy="3121500"/>
          </a:xfrm>
          <a:prstGeom prst="roundRect">
            <a:avLst>
              <a:gd name="adj" fmla="val 11200"/>
            </a:avLst>
          </a:prstGeom>
          <a:noFill/>
          <a:ln w="38100" cap="flat" cmpd="sng">
            <a:solidFill>
              <a:srgbClr val="1D8C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1100"/>
            </a:pPr>
            <a:r>
              <a:rPr lang="ru" sz="2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algn="ctr">
              <a:buSzPts val="1100"/>
            </a:pPr>
            <a:r>
              <a:rPr lang="ru" sz="2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SzPts val="1100"/>
            </a:pPr>
            <a:r>
              <a:rPr lang="ru" sz="1600" b="1" dirty="0">
                <a:latin typeface="Roboto"/>
                <a:ea typeface="Roboto"/>
                <a:cs typeface="Roboto"/>
                <a:sym typeface="Roboto"/>
              </a:rPr>
              <a:t>Математика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  <a:p>
            <a:endParaRPr sz="12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20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7700250" y="1431425"/>
            <a:ext cx="1283700" cy="3121500"/>
          </a:xfrm>
          <a:prstGeom prst="roundRect">
            <a:avLst>
              <a:gd name="adj" fmla="val 11200"/>
            </a:avLst>
          </a:prstGeom>
          <a:noFill/>
          <a:ln w="7620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sz="24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6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100"/>
            </a:pPr>
            <a:endParaRPr sz="16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100"/>
            </a:pPr>
            <a:r>
              <a:rPr lang="ru" sz="16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Результат</a:t>
            </a:r>
            <a:endParaRPr sz="16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20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20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ru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Презентация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20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-5400" y="34125"/>
            <a:ext cx="9144000" cy="644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19125" y="5069050"/>
            <a:ext cx="9144000" cy="957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3066750" y="34125"/>
            <a:ext cx="301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План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4670125" y="1445025"/>
            <a:ext cx="1375500" cy="3121500"/>
          </a:xfrm>
          <a:prstGeom prst="roundRect">
            <a:avLst>
              <a:gd name="adj" fmla="val 11200"/>
            </a:avLst>
          </a:prstGeom>
          <a:noFill/>
          <a:ln w="38100" cap="flat" cmpd="sng">
            <a:solidFill>
              <a:srgbClr val="1D8C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2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6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ru" b="1" dirty="0">
                <a:latin typeface="Roboto"/>
                <a:ea typeface="Roboto"/>
                <a:cs typeface="Roboto"/>
                <a:sym typeface="Roboto"/>
              </a:rPr>
              <a:t>Русский /Англ.язык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ru" b="1" dirty="0">
                <a:latin typeface="Roboto"/>
                <a:ea typeface="Roboto"/>
                <a:cs typeface="Roboto"/>
                <a:sym typeface="Roboto"/>
              </a:rPr>
              <a:t>Литература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  <a:p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endParaRPr sz="1200" b="1" dirty="0">
              <a:latin typeface="Roboto"/>
              <a:ea typeface="Roboto"/>
              <a:cs typeface="Roboto"/>
              <a:sym typeface="Roboto"/>
            </a:endParaRPr>
          </a:p>
          <a:p>
            <a:endParaRPr sz="1200" b="1" dirty="0">
              <a:latin typeface="Roboto"/>
              <a:ea typeface="Roboto"/>
              <a:cs typeface="Roboto"/>
              <a:sym typeface="Roboto"/>
            </a:endParaRPr>
          </a:p>
          <a:p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5142650" y="1565950"/>
            <a:ext cx="572700" cy="5727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100"/>
            </a:pPr>
            <a:r>
              <a:rPr lang="ru" sz="24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7826150" y="1454650"/>
            <a:ext cx="11349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2400" b="1">
                <a:latin typeface="Calibri"/>
                <a:ea typeface="Calibri"/>
                <a:cs typeface="Calibri"/>
                <a:sym typeface="Calibri"/>
              </a:rPr>
              <a:t>после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6161550" y="1445025"/>
            <a:ext cx="1417800" cy="3121500"/>
          </a:xfrm>
          <a:prstGeom prst="roundRect">
            <a:avLst>
              <a:gd name="adj" fmla="val 11200"/>
            </a:avLst>
          </a:prstGeom>
          <a:noFill/>
          <a:ln w="38100" cap="flat" cmpd="sng">
            <a:solidFill>
              <a:srgbClr val="1D8C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2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6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1600" b="1" dirty="0">
                <a:latin typeface="Roboto"/>
                <a:ea typeface="Roboto"/>
                <a:cs typeface="Roboto"/>
                <a:sym typeface="Roboto"/>
              </a:rPr>
              <a:t>Технология</a:t>
            </a:r>
            <a:endParaRPr sz="1600" b="1" dirty="0"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ru" sz="1600" b="1" dirty="0">
                <a:latin typeface="Roboto"/>
                <a:ea typeface="Roboto"/>
                <a:cs typeface="Roboto"/>
                <a:sym typeface="Roboto"/>
              </a:rPr>
              <a:t>Изо</a:t>
            </a:r>
            <a:endParaRPr sz="1600" b="1" dirty="0"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600" b="1" dirty="0">
              <a:latin typeface="Roboto"/>
              <a:ea typeface="Roboto"/>
              <a:cs typeface="Roboto"/>
              <a:sym typeface="Roboto"/>
            </a:endParaRPr>
          </a:p>
          <a:p>
            <a:endParaRPr sz="1600" b="1" dirty="0"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600" b="1" dirty="0">
              <a:latin typeface="Roboto"/>
              <a:ea typeface="Roboto"/>
              <a:cs typeface="Roboto"/>
              <a:sym typeface="Roboto"/>
            </a:endParaRPr>
          </a:p>
          <a:p>
            <a:endParaRPr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6578338" y="1563125"/>
            <a:ext cx="572700" cy="5727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" sz="24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/>
          </a:p>
        </p:txBody>
      </p:sp>
      <p:sp>
        <p:nvSpPr>
          <p:cNvPr id="153" name="Google Shape;153;p19"/>
          <p:cNvSpPr/>
          <p:nvPr/>
        </p:nvSpPr>
        <p:spPr>
          <a:xfrm>
            <a:off x="3607800" y="1563125"/>
            <a:ext cx="572700" cy="5727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" sz="24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154" name="Google Shape;154;p19"/>
          <p:cNvSpPr/>
          <p:nvPr/>
        </p:nvSpPr>
        <p:spPr>
          <a:xfrm>
            <a:off x="2090563" y="1563125"/>
            <a:ext cx="572700" cy="5727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" sz="24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17" name="Прямоугольник 16"/>
          <p:cNvSpPr/>
          <p:nvPr/>
        </p:nvSpPr>
        <p:spPr>
          <a:xfrm>
            <a:off x="573350" y="850121"/>
            <a:ext cx="8275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18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Интерактивные занятия практико-ориентированной направленности</a:t>
            </a:r>
            <a:endParaRPr lang="ru-RU" sz="18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8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9575" y="19125"/>
            <a:ext cx="9144000" cy="602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0" y="5047800"/>
            <a:ext cx="9144000" cy="957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Рисунок 8" descr="pic-card2x_34036.png"/>
          <p:cNvPicPr>
            <a:picLocks noChangeAspect="1"/>
          </p:cNvPicPr>
          <p:nvPr/>
        </p:nvPicPr>
        <p:blipFill>
          <a:blip r:embed="rId3"/>
          <a:srcRect l="11719" t="7516" r="11719" b="24947"/>
          <a:stretch>
            <a:fillRect/>
          </a:stretch>
        </p:blipFill>
        <p:spPr bwMode="auto">
          <a:xfrm rot="680411">
            <a:off x="3469777" y="2718657"/>
            <a:ext cx="2602161" cy="1646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10"/>
          <p:cNvSpPr txBox="1">
            <a:spLocks noChangeArrowheads="1"/>
          </p:cNvSpPr>
          <p:nvPr/>
        </p:nvSpPr>
        <p:spPr>
          <a:xfrm>
            <a:off x="2223722" y="917375"/>
            <a:ext cx="5248275" cy="5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Банковская карта</a:t>
            </a:r>
            <a:endParaRPr kumimoji="0" lang="es-ES" sz="40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74;p14"/>
          <p:cNvSpPr txBox="1"/>
          <p:nvPr/>
        </p:nvSpPr>
        <p:spPr>
          <a:xfrm>
            <a:off x="3146826" y="-47175"/>
            <a:ext cx="4594503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FFFFFF"/>
                </a:solidFill>
                <a:latin typeface="Roboto" charset="0"/>
                <a:ea typeface="Roboto" charset="0"/>
              </a:rPr>
              <a:t>Учебное занятие</a:t>
            </a:r>
            <a:endParaRPr sz="2800">
              <a:solidFill>
                <a:srgbClr val="FFFFFF"/>
              </a:solidFill>
              <a:latin typeface="Roboto" charset="0"/>
              <a:ea typeface="Roboto" charset="0"/>
            </a:endParaRPr>
          </a:p>
        </p:txBody>
      </p:sp>
      <p:pic>
        <p:nvPicPr>
          <p:cNvPr id="10" name="Рисунок 9" descr="7779731_stock-photo-credit-card.jpg"/>
          <p:cNvPicPr>
            <a:picLocks noChangeAspect="1"/>
          </p:cNvPicPr>
          <p:nvPr/>
        </p:nvPicPr>
        <p:blipFill>
          <a:blip r:embed="rId4"/>
          <a:srcRect l="16788" r="31387" b="8732"/>
          <a:stretch>
            <a:fillRect/>
          </a:stretch>
        </p:blipFill>
        <p:spPr>
          <a:xfrm>
            <a:off x="0" y="684868"/>
            <a:ext cx="1890944" cy="3097020"/>
          </a:xfrm>
          <a:prstGeom prst="rect">
            <a:avLst/>
          </a:prstGeom>
        </p:spPr>
      </p:pic>
      <p:pic>
        <p:nvPicPr>
          <p:cNvPr id="4" name="Picture 119"/>
          <p:cNvPicPr>
            <a:picLocks noChangeAspect="1" noChangeArrowheads="1"/>
          </p:cNvPicPr>
          <p:nvPr/>
        </p:nvPicPr>
        <p:blipFill>
          <a:blip r:embed="rId5"/>
          <a:srcRect l="3516" t="17578" r="35545" b="33350"/>
          <a:stretch>
            <a:fillRect/>
          </a:stretch>
        </p:blipFill>
        <p:spPr bwMode="auto">
          <a:xfrm rot="21197983">
            <a:off x="3082025" y="2117929"/>
            <a:ext cx="2347537" cy="151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7779733_stock-photo-credit-card.jpg"/>
          <p:cNvPicPr>
            <a:picLocks noChangeAspect="1"/>
          </p:cNvPicPr>
          <p:nvPr/>
        </p:nvPicPr>
        <p:blipFill>
          <a:blip r:embed="rId6"/>
          <a:srcRect l="13447" r="19201"/>
          <a:stretch>
            <a:fillRect/>
          </a:stretch>
        </p:blipFill>
        <p:spPr>
          <a:xfrm>
            <a:off x="6977848" y="2609095"/>
            <a:ext cx="2024109" cy="2339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9575" y="19125"/>
            <a:ext cx="9144000" cy="602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 dirty="0" smtClean="0">
                <a:solidFill>
                  <a:schemeClr val="lt1"/>
                </a:solidFill>
              </a:rPr>
              <a:t> Мотивационный этап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19125" y="5069050"/>
            <a:ext cx="9144000" cy="957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869" y="4093776"/>
            <a:ext cx="908401" cy="8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4256" y="870971"/>
            <a:ext cx="832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Roboto" panose="020B0604020202020204" charset="0"/>
                <a:ea typeface="Roboto" panose="020B0604020202020204" charset="0"/>
              </a:rPr>
              <a:t>Просмотр фрагмента видеоролика «Галилео» Пластиковые карты. </a:t>
            </a:r>
            <a:endParaRPr lang="ru-RU" sz="20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13150" y="3834371"/>
            <a:ext cx="285345" cy="518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78683" y="4376525"/>
            <a:ext cx="5424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Roboto" panose="020B0604020202020204" charset="0"/>
                <a:ea typeface="Roboto" panose="020B0604020202020204" charset="0"/>
              </a:rPr>
              <a:t>Тема урока : Банковская карта</a:t>
            </a:r>
            <a:endParaRPr lang="ru-RU" sz="2800" dirty="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18685" r="42857" b="22177"/>
          <a:stretch/>
        </p:blipFill>
        <p:spPr bwMode="auto">
          <a:xfrm>
            <a:off x="2691583" y="1322932"/>
            <a:ext cx="3213826" cy="24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9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13999" r="3333" b="15662"/>
          <a:stretch/>
        </p:blipFill>
        <p:spPr bwMode="auto">
          <a:xfrm>
            <a:off x="6528643" y="1971676"/>
            <a:ext cx="1991255" cy="147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Google Shape;79;p15"/>
          <p:cNvSpPr/>
          <p:nvPr/>
        </p:nvSpPr>
        <p:spPr>
          <a:xfrm>
            <a:off x="9575" y="19125"/>
            <a:ext cx="9144000" cy="602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sz="4000" dirty="0" smtClean="0">
                <a:solidFill>
                  <a:schemeClr val="lt1"/>
                </a:solidFill>
              </a:rPr>
              <a:t>А</a:t>
            </a:r>
            <a:r>
              <a:rPr lang="ru" sz="4000" dirty="0" smtClean="0">
                <a:solidFill>
                  <a:schemeClr val="lt1"/>
                </a:solidFill>
              </a:rPr>
              <a:t>ктуализация знаний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19125" y="5069050"/>
            <a:ext cx="9144000" cy="957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8869" y="4093776"/>
            <a:ext cx="908401" cy="880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09636"/>
              </p:ext>
            </p:extLst>
          </p:nvPr>
        </p:nvGraphicFramePr>
        <p:xfrm>
          <a:off x="282998" y="815352"/>
          <a:ext cx="5889201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084"/>
                <a:gridCol w="4356179"/>
                <a:gridCol w="8209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Утверждения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После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Банковской картой могут пользоваться только взрослые люди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Банковской картой можно расплачиваться,</a:t>
                      </a:r>
                      <a:r>
                        <a:rPr lang="ru-RU" baseline="0" dirty="0" smtClean="0"/>
                        <a:t> не имея с собой денег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Каждая карта имеет кодовое слово, которое нужно вводить при оплате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Карту можно дать однокласснику, если у того не оказалось денег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Если вы потеряли карту, нужно обратиться в полицию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Карту можно использовать, даже если на ней нет денежных средств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Если карту «съел» банкомат, нужно срочно звонить родителям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3" t="43537" r="70408" b="34513"/>
          <a:stretch/>
        </p:blipFill>
        <p:spPr bwMode="auto">
          <a:xfrm>
            <a:off x="7074469" y="809462"/>
            <a:ext cx="671805" cy="9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7" t="50000" r="34480" b="11719"/>
          <a:stretch/>
        </p:blipFill>
        <p:spPr bwMode="auto">
          <a:xfrm>
            <a:off x="6759652" y="1971676"/>
            <a:ext cx="1604114" cy="10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7" t="16146" r="2889" b="24740"/>
          <a:stretch/>
        </p:blipFill>
        <p:spPr bwMode="auto">
          <a:xfrm>
            <a:off x="6943439" y="3729363"/>
            <a:ext cx="80283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17" y="2211574"/>
            <a:ext cx="1413306" cy="99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9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9575" y="19125"/>
            <a:ext cx="9144000" cy="602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sz="4000" dirty="0" smtClean="0">
                <a:solidFill>
                  <a:schemeClr val="lt1"/>
                </a:solidFill>
              </a:rPr>
              <a:t>Целеполагание/Планирование</a:t>
            </a:r>
            <a:endParaRPr lang="ru-RU" sz="4000" dirty="0">
              <a:solidFill>
                <a:schemeClr val="lt1"/>
              </a:solidFill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19125" y="5069050"/>
            <a:ext cx="9144000" cy="957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148200" y="1700958"/>
            <a:ext cx="8847600" cy="152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Формулировка цели урока: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Узнать об устройстве банковской карты и правилах её использования.</a:t>
            </a:r>
            <a:endParaRPr sz="2800" u="sng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869" y="4093776"/>
            <a:ext cx="908401" cy="880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9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9575" y="19125"/>
            <a:ext cx="9144000" cy="602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sz="4000" dirty="0" smtClean="0">
                <a:solidFill>
                  <a:schemeClr val="lt1"/>
                </a:solidFill>
              </a:rPr>
              <a:t>Освоение новых знаний</a:t>
            </a:r>
            <a:endParaRPr lang="ru-RU" sz="4000" dirty="0">
              <a:solidFill>
                <a:schemeClr val="lt1"/>
              </a:solidFill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19125" y="5069050"/>
            <a:ext cx="9144000" cy="957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869" y="4093776"/>
            <a:ext cx="908401" cy="8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17407" y="1743411"/>
            <a:ext cx="692529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Roboto" panose="020B0604020202020204" charset="0"/>
                <a:ea typeface="Roboto" panose="020B0604020202020204" charset="0"/>
              </a:rPr>
              <a:t>Работа с текстом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Roboto" panose="020B0604020202020204" charset="0"/>
                <a:ea typeface="Roboto" panose="020B0604020202020204" charset="0"/>
              </a:rPr>
              <a:t>Восстановление карты по описанию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Roboto" panose="020B0604020202020204" charset="0"/>
                <a:ea typeface="Roboto" panose="020B0604020202020204" charset="0"/>
              </a:rPr>
              <a:t>Сравнение с образцом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7407" y="919802"/>
            <a:ext cx="7000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Задание: Восстанови карту </a:t>
            </a:r>
            <a:r>
              <a:rPr lang="ru-RU" sz="1800" dirty="0" smtClean="0"/>
              <a:t>(групповая работа)</a:t>
            </a:r>
            <a:endParaRPr lang="ru-RU" sz="1800" dirty="0"/>
          </a:p>
        </p:txBody>
      </p:sp>
      <p:pic>
        <p:nvPicPr>
          <p:cNvPr id="10" name="Picture 119"/>
          <p:cNvPicPr>
            <a:picLocks noChangeAspect="1" noChangeArrowheads="1"/>
          </p:cNvPicPr>
          <p:nvPr/>
        </p:nvPicPr>
        <p:blipFill>
          <a:blip r:embed="rId4"/>
          <a:srcRect l="3516" t="17578" r="35545" b="33350"/>
          <a:stretch>
            <a:fillRect/>
          </a:stretch>
        </p:blipFill>
        <p:spPr bwMode="auto">
          <a:xfrm>
            <a:off x="734488" y="3246337"/>
            <a:ext cx="2347537" cy="151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9251" y="4604426"/>
            <a:ext cx="869004" cy="90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8" descr="pic-card2x_34036.png"/>
          <p:cNvPicPr>
            <a:picLocks noChangeAspect="1"/>
          </p:cNvPicPr>
          <p:nvPr/>
        </p:nvPicPr>
        <p:blipFill>
          <a:blip r:embed="rId5"/>
          <a:srcRect l="11719" t="7516" r="11719" b="24947"/>
          <a:stretch>
            <a:fillRect/>
          </a:stretch>
        </p:blipFill>
        <p:spPr bwMode="auto">
          <a:xfrm>
            <a:off x="3793567" y="3179651"/>
            <a:ext cx="2602161" cy="1646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737370" y="4361235"/>
            <a:ext cx="869004" cy="17299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1282</Words>
  <Application>Microsoft Office PowerPoint</Application>
  <PresentationFormat>Экран (16:9)</PresentationFormat>
  <Paragraphs>311</Paragraphs>
  <Slides>27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Lato</vt:lpstr>
      <vt:lpstr>Roboto</vt:lpstr>
      <vt:lpstr>Wingdings</vt:lpstr>
      <vt:lpstr>Times New Roman</vt:lpstr>
      <vt:lpstr>Calibri</vt:lpstr>
      <vt:lpstr>Simple Light</vt:lpstr>
      <vt:lpstr>3_Diseño predeterminado</vt:lpstr>
      <vt:lpstr>1_Simple Light</vt:lpstr>
      <vt:lpstr>2_Simple Light</vt:lpstr>
      <vt:lpstr>Банковская карта Методическая разработка </vt:lpstr>
      <vt:lpstr>Презентация PowerPoint</vt:lpstr>
      <vt:lpstr>Презентация PowerPoint</vt:lpstr>
      <vt:lpstr>План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Банковская карта  с точки  зрения разных дисциплин </vt:lpstr>
      <vt:lpstr>Презентация PowerPoint</vt:lpstr>
      <vt:lpstr>Презентация PowerPoint</vt:lpstr>
      <vt:lpstr>Интерактивные занятия практико-ориентированной направленности</vt:lpstr>
      <vt:lpstr>Образ результата</vt:lpstr>
      <vt:lpstr>Формируемые навыки </vt:lpstr>
      <vt:lpstr>Спасибо за внимание!</vt:lpstr>
      <vt:lpstr>Цель</vt:lpstr>
      <vt:lpstr> Планируемые образовательные результаты </vt:lpstr>
      <vt:lpstr>Планируемые образовательные результаты</vt:lpstr>
      <vt:lpstr>Планируемые образовательные результаты</vt:lpstr>
      <vt:lpstr>Планируемые образовательные результаты</vt:lpstr>
      <vt:lpstr>Технологическая карта</vt:lpstr>
      <vt:lpstr>Технологическая карта</vt:lpstr>
      <vt:lpstr>Технологическая карта</vt:lpstr>
      <vt:lpstr>Ссылки: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modified xsi:type="dcterms:W3CDTF">2019-12-20T06:46:31Z</dcterms:modified>
</cp:coreProperties>
</file>