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78" r:id="rId3"/>
    <p:sldId id="279" r:id="rId4"/>
    <p:sldId id="284" r:id="rId5"/>
    <p:sldId id="287" r:id="rId6"/>
    <p:sldId id="298" r:id="rId7"/>
    <p:sldId id="288" r:id="rId8"/>
    <p:sldId id="285" r:id="rId9"/>
    <p:sldId id="280" r:id="rId10"/>
    <p:sldId id="286" r:id="rId11"/>
    <p:sldId id="289" r:id="rId12"/>
    <p:sldId id="297" r:id="rId13"/>
    <p:sldId id="29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81034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7564B6-A73D-462F-AF4F-4E3DDA6DB0F5}" type="datetimeFigureOut">
              <a:rPr lang="be-BY"/>
              <a:pPr>
                <a:defRPr/>
              </a:pPr>
              <a:t>30.06.20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33899F-8098-49FE-AB83-B081612C7E5B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6974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79F0380-5FD7-4BD0-894B-0AE2BBA37269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C6B06CD-5EE8-46B5-94FA-9188C5DDB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41BA-ECD0-45DB-AA86-FFAB13228A49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5BCA-E70B-4E27-9103-C1EE5D11E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8C07-A27A-445F-B71C-E76AE33A329D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38B-5033-4554-96B5-3502EC871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9E73-52BB-4274-8BDF-0BCAA7DC5D66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6AF2-EE74-4C6C-AF0E-3D18F180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0874-993A-48FC-97DF-BA69176C55F2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EFDF-7682-4A9B-B644-ADB2E69FC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A644-F4CF-4B77-9BE2-C36718D0B1B6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52BE-1F39-4B51-9BEF-2D0DDBB6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C456-44E6-48A8-9F32-F44203C5E26C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3B8E-F576-4781-A10E-765EDB81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608D-35C4-4903-A0B0-B820E675533C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064E-E036-4AAE-A7AC-42160339D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30C3-9C43-42D6-8D86-DBC9A816B313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0DC4-DCC5-4CAE-AB95-A241F85C2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3E44-6504-41EB-A314-A22800956B6C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D393-F542-4FAC-A873-0642D88FF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CF9D-185F-42E6-BD16-5485A0C475FC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94C9-5286-4058-B383-FDE2ABE69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1540-03BF-4E8C-B0AD-75ACD0C44A73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2B25-A4AF-43D4-906F-C0520DBD0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7DAFF3-C085-439C-9964-EF676E464836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B0849-00DB-49B9-A476-75289BB94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2929" y="2186548"/>
            <a:ext cx="8643937" cy="18019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Банковские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карты.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Польза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риски.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88DB7-1E62-44E5-89B4-691961F2D08E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I:\ВШЭ\ПРОЕКТ\500_F_46455397_h7IYJ7mLI5XyvA8cqy08MRqzE5hnOuq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02"/>
          <a:stretch>
            <a:fillRect/>
          </a:stretch>
        </p:blipFill>
        <p:spPr bwMode="auto">
          <a:xfrm>
            <a:off x="-134232" y="2496503"/>
            <a:ext cx="3459405" cy="42275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78893" y="6245604"/>
            <a:ext cx="4500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Пермь,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69269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Потерялась карта</a:t>
            </a:r>
          </a:p>
          <a:p>
            <a:pPr algn="just"/>
            <a:endParaRPr lang="ru-RU" sz="2400" u="sng" dirty="0"/>
          </a:p>
          <a:p>
            <a:pPr algn="just"/>
            <a:r>
              <a:rPr lang="ru-RU" dirty="0" smtClean="0"/>
              <a:t>Заблокировать карту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Обратиться в ближайшее отделение банка, чтобы перевыпустить новую</a:t>
            </a:r>
            <a:endParaRPr lang="ru-RU" dirty="0"/>
          </a:p>
        </p:txBody>
      </p:sp>
      <p:pic>
        <p:nvPicPr>
          <p:cNvPr id="4098" name="Picture 2" descr="ÐÐ°ÑÑÐ¸Ð½ÐºÐ¸ Ð¿Ð¾ Ð·Ð°Ð¿ÑÐ¾ÑÑ Ð¿Ð¾ÑÐµÑÑÐ»Ð°ÑÑ ÐºÐ°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5404674" cy="2607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692696"/>
            <a:ext cx="66967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Покупки по карте через интернет</a:t>
            </a:r>
          </a:p>
          <a:p>
            <a:pPr algn="ctr"/>
            <a:endParaRPr lang="ru-RU" dirty="0"/>
          </a:p>
          <a:p>
            <a:r>
              <a:rPr lang="ru-RU" dirty="0" smtClean="0"/>
              <a:t>Выбрать безопасный способ оплаты</a:t>
            </a:r>
          </a:p>
          <a:p>
            <a:endParaRPr lang="ru-RU" dirty="0" smtClean="0"/>
          </a:p>
          <a:p>
            <a:r>
              <a:rPr lang="ru-RU" dirty="0" smtClean="0"/>
              <a:t>Ознакомиться в специальном разделе сайта о способах оплаты (желательно, чтобы их было несколько)</a:t>
            </a:r>
          </a:p>
          <a:p>
            <a:endParaRPr lang="ru-RU" dirty="0" smtClean="0"/>
          </a:p>
          <a:p>
            <a:r>
              <a:rPr lang="ru-RU" dirty="0" smtClean="0"/>
              <a:t>Посмотреть видео как правильно надо покупать в интернете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¿Ð¾ÐºÑÐ¿ÐºÐ¸ Ð¿Ð¾ ÐºÐ°ÑÑÐµ ÑÐµÑÐµÐ· Ð¸Ð½ÑÐµÑÐ½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429000"/>
            <a:ext cx="5328592" cy="318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88DB7-1E62-44E5-89B4-691961F2D08E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85852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57290" y="71415"/>
            <a:ext cx="7358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Банковские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Польза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риски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I:\ВШЭ\ПРОЕКТ\500_F_46455397_h7IYJ7mLI5XyvA8cqy08MRqzE5hnOuq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02"/>
          <a:stretch>
            <a:fillRect/>
          </a:stretch>
        </p:blipFill>
        <p:spPr bwMode="auto">
          <a:xfrm>
            <a:off x="4929190" y="3071810"/>
            <a:ext cx="2643206" cy="3230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57290" y="6143644"/>
            <a:ext cx="4500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Пермь, 2018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I:\ВШЭ\ПРОЕКТ\werw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2562" y="2976562"/>
            <a:ext cx="3881438" cy="388143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2000240"/>
            <a:ext cx="8643937" cy="8572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внимание…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1800" dirty="0"/>
              <a:t>Авторы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  Парашина Е.Ю.,   учитель начальных классов </a:t>
            </a:r>
            <a:r>
              <a:rPr lang="ru-RU" sz="1800" dirty="0" err="1" smtClean="0"/>
              <a:t>МАОУ"Гимназия</a:t>
            </a:r>
            <a:r>
              <a:rPr lang="ru-RU" sz="1800" dirty="0" smtClean="0"/>
              <a:t> №33«г.Перми,</a:t>
            </a:r>
          </a:p>
          <a:p>
            <a:r>
              <a:rPr lang="ru-RU" sz="1800" dirty="0" smtClean="0"/>
              <a:t>  </a:t>
            </a:r>
            <a:r>
              <a:rPr lang="ru-RU" sz="1800" dirty="0"/>
              <a:t>Логинова </a:t>
            </a:r>
            <a:r>
              <a:rPr lang="ru-RU" sz="1800" dirty="0" smtClean="0"/>
              <a:t>Е. В.,  </a:t>
            </a:r>
            <a:r>
              <a:rPr lang="ru-RU" sz="1800" dirty="0"/>
              <a:t>учитель начальных классов </a:t>
            </a:r>
            <a:r>
              <a:rPr lang="ru-RU" sz="1800" dirty="0" err="1"/>
              <a:t>МАОУ"Гимназия</a:t>
            </a:r>
            <a:r>
              <a:rPr lang="ru-RU" sz="1800" dirty="0"/>
              <a:t> №33" г. Перми,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Овчинникова</a:t>
            </a:r>
            <a:r>
              <a:rPr lang="ru-RU" sz="1800" dirty="0"/>
              <a:t> </a:t>
            </a:r>
            <a:r>
              <a:rPr lang="ru-RU" sz="1800" dirty="0" smtClean="0"/>
              <a:t>Т.Н., учитель </a:t>
            </a:r>
            <a:r>
              <a:rPr lang="ru-RU" sz="1800" dirty="0"/>
              <a:t>начальных классов МБОУ СОШ №1г. Оханска,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Касьянова Н.А.,  учитель технологии МБОУ СОШ №1 </a:t>
            </a:r>
            <a:r>
              <a:rPr lang="ru-RU" sz="1800" dirty="0" err="1" smtClean="0"/>
              <a:t>г.Оханска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3477254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88DB7-1E62-44E5-89B4-691961F2D08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567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На сегодняшний день практически у каждого гражданина старше 18 лет есть банковская карта.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Но оформить карту в России можно с 14 лет.</a:t>
            </a:r>
            <a:endParaRPr lang="ru-RU" sz="2000" dirty="0"/>
          </a:p>
        </p:txBody>
      </p:sp>
      <p:pic>
        <p:nvPicPr>
          <p:cNvPr id="1028" name="Picture 4" descr="ÐÐ°ÑÑÐ¸Ð½ÐºÐ¸ Ð¿Ð¾ Ð·Ð°Ð¿ÑÐ¾ÑÑ ÐºÐ°ÑÑÑ Ð±Ð°Ð½ÐºÐ¾Ð²ÑÐº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76" y="3438132"/>
            <a:ext cx="4472360" cy="297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°ÑÑÑ Ð±Ð°Ð½ÐºÐ¾Ð²ÑÐº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 bwMode="auto">
          <a:xfrm>
            <a:off x="156324" y="3409734"/>
            <a:ext cx="3974805" cy="2946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Банковские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карты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030" y="1340768"/>
            <a:ext cx="871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6A900"/>
                </a:solidFill>
                <a:latin typeface="Open Sans"/>
              </a:rPr>
              <a:t>Карты </a:t>
            </a:r>
            <a:r>
              <a:rPr lang="ru-RU" b="1" dirty="0" smtClean="0">
                <a:solidFill>
                  <a:srgbClr val="76A900"/>
                </a:solidFill>
                <a:latin typeface="Open Sans"/>
              </a:rPr>
              <a:t>бывают</a:t>
            </a:r>
            <a:r>
              <a:rPr lang="ru-RU" dirty="0" smtClean="0">
                <a:solidFill>
                  <a:srgbClr val="4E4E3F"/>
                </a:solidFill>
                <a:latin typeface="Open Sans"/>
              </a:rPr>
              <a:t>:</a:t>
            </a:r>
          </a:p>
          <a:p>
            <a:endParaRPr lang="ru-RU" dirty="0">
              <a:solidFill>
                <a:srgbClr val="4E4E3F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6A900"/>
                </a:solidFill>
                <a:latin typeface="Open Sans"/>
              </a:rPr>
              <a:t>Зарплатные;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A9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6A900"/>
                </a:solidFill>
                <a:latin typeface="Open Sans"/>
              </a:rPr>
              <a:t>Социальные;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A9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6A900"/>
                </a:solidFill>
                <a:latin typeface="Open Sans"/>
              </a:rPr>
              <a:t>Кредитные.</a:t>
            </a:r>
          </a:p>
        </p:txBody>
      </p:sp>
      <p:pic>
        <p:nvPicPr>
          <p:cNvPr id="2052" name="Picture 4" descr="ÐÐ°ÑÑÐ¸Ð½ÐºÐ¸ Ð¿Ð¾ Ð·Ð°Ð¿ÑÐ¾ÑÑ ÑÐµÐ»Ð¾Ð²ÐµÐº Ð¸ ÐºÐ°ÑÑÐ° Ð±Ð°Ð½ÐºÐ¾Ð²ÑÐº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33" y="1355488"/>
            <a:ext cx="6363191" cy="430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E4E3F"/>
                </a:solidFill>
                <a:latin typeface="Open Sans"/>
              </a:rPr>
              <a:t>Помимо </a:t>
            </a:r>
            <a:r>
              <a:rPr lang="ru-RU" sz="2400" dirty="0" smtClean="0">
                <a:solidFill>
                  <a:srgbClr val="4E4E3F"/>
                </a:solidFill>
                <a:latin typeface="Open Sans"/>
              </a:rPr>
              <a:t>пластиковых </a:t>
            </a:r>
            <a:r>
              <a:rPr lang="ru-RU" sz="2400" dirty="0">
                <a:solidFill>
                  <a:srgbClr val="4E4E3F"/>
                </a:solidFill>
                <a:latin typeface="Open Sans"/>
              </a:rPr>
              <a:t>карт, которых сейчас очень много, существуют также </a:t>
            </a:r>
            <a:r>
              <a:rPr lang="ru-RU" sz="2400" b="1" dirty="0">
                <a:solidFill>
                  <a:srgbClr val="4E4E3F"/>
                </a:solidFill>
                <a:latin typeface="Open Sans"/>
              </a:rPr>
              <a:t>виртуальные </a:t>
            </a:r>
            <a:r>
              <a:rPr lang="ru-RU" sz="2400" b="1" dirty="0" smtClean="0">
                <a:solidFill>
                  <a:srgbClr val="4E4E3F"/>
                </a:solidFill>
                <a:latin typeface="Open Sans"/>
              </a:rPr>
              <a:t>карты</a:t>
            </a:r>
            <a:r>
              <a:rPr lang="ru-RU" sz="2400" dirty="0" smtClean="0">
                <a:solidFill>
                  <a:srgbClr val="4E4E3F"/>
                </a:solidFill>
                <a:latin typeface="Open Sans"/>
              </a:rPr>
              <a:t>: они предназначены </a:t>
            </a:r>
            <a:r>
              <a:rPr lang="ru-RU" sz="2400" dirty="0">
                <a:solidFill>
                  <a:srgbClr val="4E4E3F"/>
                </a:solidFill>
                <a:latin typeface="Open Sans"/>
              </a:rPr>
              <a:t>исключительно для совершения покупок через Интернет, без возможности снятия наличных.</a:t>
            </a:r>
            <a:endParaRPr lang="ru-RU" sz="2400" dirty="0"/>
          </a:p>
        </p:txBody>
      </p:sp>
      <p:pic>
        <p:nvPicPr>
          <p:cNvPr id="3074" name="Picture 2" descr="ÐÐ°ÑÑÐ¸Ð½ÐºÐ¸ Ð¿Ð¾ Ð·Ð°Ð¿ÑÐ¾ÑÑ ÑÐµÐ»Ð¾Ð²ÐµÐº Ð¸ ÐºÐ°ÑÑÐ° Ð±Ð°Ð½ÐºÐ¾Ð²ÑÐº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94404"/>
            <a:ext cx="5904656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" y="1196752"/>
            <a:ext cx="84644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E4E3F"/>
                </a:solidFill>
                <a:latin typeface="Open Sans"/>
              </a:rPr>
              <a:t>В связи с ростом популярности банковских </a:t>
            </a:r>
            <a:r>
              <a:rPr lang="ru-RU" sz="2800" dirty="0" smtClean="0">
                <a:solidFill>
                  <a:srgbClr val="4E4E3F"/>
                </a:solidFill>
                <a:latin typeface="Open Sans"/>
              </a:rPr>
              <a:t>карт, с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 увеличением объёма </a:t>
            </a:r>
            <a:r>
              <a:rPr lang="ru-RU" sz="2800" dirty="0" smtClean="0">
                <a:solidFill>
                  <a:srgbClr val="4E4E3F"/>
                </a:solidFill>
                <a:latin typeface="Open Sans"/>
              </a:rPr>
              <a:t>операций по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 ним, участились </a:t>
            </a:r>
            <a:r>
              <a:rPr lang="ru-RU" sz="2800" dirty="0" smtClean="0">
                <a:solidFill>
                  <a:srgbClr val="4E4E3F"/>
                </a:solidFill>
                <a:latin typeface="Open Sans"/>
              </a:rPr>
              <a:t>случаи </a:t>
            </a:r>
            <a:r>
              <a:rPr lang="ru-RU" sz="2800" dirty="0">
                <a:solidFill>
                  <a:srgbClr val="4E4E3F"/>
                </a:solidFill>
                <a:latin typeface="Open Sans"/>
              </a:rPr>
              <a:t>мошенничества с банковскими картами</a:t>
            </a:r>
            <a:endParaRPr lang="ru-RU" sz="2800" dirty="0"/>
          </a:p>
        </p:txBody>
      </p:sp>
      <p:pic>
        <p:nvPicPr>
          <p:cNvPr id="4098" name="Picture 2" descr="ÐÐ°ÑÑÐ¸Ð½ÐºÐ¸ Ð¿Ð¾ Ð·Ð°Ð¿ÑÐ¾ÑÑ ÑÐµÐ»Ð¾Ð²ÐµÐº Ð¸ ÐºÐ°ÑÑÐ° Ð±Ð°Ð½ÐºÐ¾Ð²ÑÐº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573016"/>
            <a:ext cx="3840361" cy="289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ÐµÐ»Ð¾Ð²ÐµÐº Ð¸ ÐºÐ°ÑÑÐ° Ð±Ð°Ð½ÐºÐ¾Ð²ÑÐº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76" y="3573016"/>
            <a:ext cx="4591712" cy="289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мошенничества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Мошенники представляются работниками банка;</a:t>
            </a:r>
          </a:p>
          <a:p>
            <a:r>
              <a:rPr lang="ru-RU" sz="2000" dirty="0"/>
              <a:t>Мошенничество с помощью беспроводного терминала и бесконтактной технологии </a:t>
            </a:r>
            <a:r>
              <a:rPr lang="ru-RU" sz="2000" dirty="0" err="1"/>
              <a:t>PayPass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Скимминг</a:t>
            </a:r>
            <a:r>
              <a:rPr lang="ru-RU" sz="2000" dirty="0"/>
              <a:t> </a:t>
            </a:r>
            <a:r>
              <a:rPr lang="ru-RU" sz="2000" dirty="0" smtClean="0"/>
              <a:t>- Это </a:t>
            </a:r>
            <a:r>
              <a:rPr lang="ru-RU" sz="2000" dirty="0"/>
              <a:t>кража данных карты при помощи специального считывающего устройства (</a:t>
            </a:r>
            <a:r>
              <a:rPr lang="ru-RU" sz="2000" dirty="0" err="1"/>
              <a:t>скиммера</a:t>
            </a:r>
            <a:r>
              <a:rPr lang="ru-RU" sz="2000" dirty="0"/>
              <a:t>)</a:t>
            </a:r>
          </a:p>
          <a:p>
            <a:r>
              <a:rPr lang="ru-RU" sz="2000" dirty="0"/>
              <a:t>&lt;&lt;Мама, у меня проблемы, не звони, переведи деньги на этот счет</a:t>
            </a:r>
            <a:r>
              <a:rPr lang="ru-RU" sz="2000" dirty="0" smtClean="0"/>
              <a:t>&gt;&gt;</a:t>
            </a:r>
          </a:p>
          <a:p>
            <a:r>
              <a:rPr lang="ru-RU" sz="2000" dirty="0" err="1" smtClean="0"/>
              <a:t>Фишинг</a:t>
            </a:r>
            <a:r>
              <a:rPr lang="ru-RU" sz="2000" dirty="0"/>
              <a:t> </a:t>
            </a:r>
            <a:r>
              <a:rPr lang="ru-RU" sz="2000" dirty="0" smtClean="0"/>
              <a:t>- Преступники </a:t>
            </a:r>
            <a:r>
              <a:rPr lang="ru-RU" sz="2000" dirty="0"/>
              <a:t>создают сайты, похожие на официальные интернет-страницы кредитных организаций, на которых предлагают клиентам оставить конфиденциальную информацию о себе.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03778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993" y="1843560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делать если: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Забыл ПИН-код от карты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Сломалась карта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Потерялась карта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Покупка по карте через интернет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Задания для групп</a:t>
            </a:r>
            <a:endParaRPr lang="ru-RU" sz="4400" b="1" dirty="0"/>
          </a:p>
        </p:txBody>
      </p:sp>
      <p:pic>
        <p:nvPicPr>
          <p:cNvPr id="1026" name="Picture 2" descr="ÐÐ°ÑÑÐ¸Ð½ÐºÐ¸ Ð¿Ð¾ Ð·Ð°Ð¿ÑÐ¾ÑÑ ÐºÐ°ÑÑÑ Ð±Ð°Ð½ÐºÐ¾Ð²ÑÐº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3790"/>
            <a:ext cx="3694628" cy="3045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80963"/>
            <a:ext cx="8643937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6877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Советы эксперта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6207" y="1040617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Забыл ПИН-код</a:t>
            </a:r>
          </a:p>
          <a:p>
            <a:endParaRPr lang="ru-RU" sz="2800" u="sng" dirty="0"/>
          </a:p>
          <a:p>
            <a:r>
              <a:rPr lang="ru-RU" dirty="0" smtClean="0"/>
              <a:t>Нужно пойти в ближайшее отделение Сбербанка, а лучше туда, где получали свою карту. После проверки документов у Вас спросят кодовое слово и переоформят ПИН и пароль.</a:t>
            </a:r>
          </a:p>
          <a:p>
            <a:r>
              <a:rPr lang="ru-RU" dirty="0" smtClean="0"/>
              <a:t>Взять с собой документы, банковскую карту и телефон и написать заявление.</a:t>
            </a:r>
          </a:p>
          <a:p>
            <a:r>
              <a:rPr lang="ru-RU" dirty="0" smtClean="0"/>
              <a:t>Если ПИН утрачен окончательно, то карту надо перевыпустить, на это затратится 10 дней.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ÐºÑÐ¿Ðµ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7" y="4036121"/>
            <a:ext cx="428625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·Ð°Ð±ÑÐ» Ð¿Ð¸Ð½ ÐºÐ¾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07" y="4055128"/>
            <a:ext cx="3952325" cy="2498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20688"/>
            <a:ext cx="6840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Сломалась карта</a:t>
            </a:r>
          </a:p>
          <a:p>
            <a:pPr algn="ctr"/>
            <a:endParaRPr lang="ru-RU" sz="2800" u="sng" dirty="0"/>
          </a:p>
          <a:p>
            <a:r>
              <a:rPr lang="ru-RU" dirty="0" smtClean="0"/>
              <a:t>Нужно подойти в банк, подать заявку на </a:t>
            </a:r>
            <a:r>
              <a:rPr lang="ru-RU" dirty="0" err="1" smtClean="0"/>
              <a:t>перевыпуск</a:t>
            </a:r>
            <a:r>
              <a:rPr lang="ru-RU" dirty="0" smtClean="0"/>
              <a:t> карты</a:t>
            </a:r>
          </a:p>
          <a:p>
            <a:endParaRPr lang="ru-RU" dirty="0" smtClean="0"/>
          </a:p>
          <a:p>
            <a:r>
              <a:rPr lang="ru-RU" dirty="0" smtClean="0"/>
              <a:t>Можно позвонить по телефону горячей линии 900</a:t>
            </a:r>
          </a:p>
          <a:p>
            <a:endParaRPr lang="ru-RU" dirty="0" smtClean="0"/>
          </a:p>
          <a:p>
            <a:r>
              <a:rPr lang="ru-RU" dirty="0" smtClean="0"/>
              <a:t>Можно заказать карту в онлайн-приложении</a:t>
            </a:r>
            <a:endParaRPr lang="ru-RU" dirty="0"/>
          </a:p>
        </p:txBody>
      </p:sp>
      <p:pic>
        <p:nvPicPr>
          <p:cNvPr id="3076" name="Picture 4" descr="ÐÐ°ÑÑÐ¸Ð½ÐºÐ¸ Ð¿Ð¾ Ð·Ð°Ð¿ÑÐ¾ÑÑ ÑÐ»Ð¾Ð¼Ð°Ð»Ð°ÑÑ ÐºÐ°Ñ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91838"/>
            <a:ext cx="4464496" cy="3357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394</Words>
  <Application>Microsoft Office PowerPoint</Application>
  <PresentationFormat>Экран (4:3)</PresentationFormat>
  <Paragraphs>68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мошенничества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escsoftware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презентаций</dc:title>
  <dc:creator>esclkm</dc:creator>
  <cp:lastModifiedBy>Смирнова Анна Олеговна</cp:lastModifiedBy>
  <cp:revision>167</cp:revision>
  <dcterms:created xsi:type="dcterms:W3CDTF">2008-10-05T19:39:24Z</dcterms:created>
  <dcterms:modified xsi:type="dcterms:W3CDTF">2020-06-30T07:31:11Z</dcterms:modified>
</cp:coreProperties>
</file>