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8" r:id="rId2"/>
    <p:sldId id="329" r:id="rId3"/>
    <p:sldId id="351" r:id="rId4"/>
    <p:sldId id="349" r:id="rId5"/>
    <p:sldId id="347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53" r:id="rId14"/>
    <p:sldId id="352" r:id="rId15"/>
    <p:sldId id="348" r:id="rId16"/>
  </p:sldIdLst>
  <p:sldSz cx="12188825" cy="6858000"/>
  <p:notesSz cx="6858000" cy="9144000"/>
  <p:custDataLst>
    <p:tags r:id="rId19"/>
  </p:custDataLst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29" autoAdjust="0"/>
  </p:normalViewPr>
  <p:slideViewPr>
    <p:cSldViewPr showGuides="1">
      <p:cViewPr varScale="1">
        <p:scale>
          <a:sx n="115" d="100"/>
          <a:sy n="115" d="100"/>
        </p:scale>
        <p:origin x="432" y="108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30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0CEC57F-29A2-4A71-A65E-7283890170C7}" type="datetime1">
              <a:rPr lang="ru-RU" smtClean="0"/>
              <a:t>22.06.2020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F8ED99B-9732-49FC-9C16-B56FEB1B10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FB8B9EC-FC92-4B53-8521-C041F9E6CC51}" type="datetime1">
              <a:rPr lang="ru-RU" smtClean="0"/>
              <a:t>22.06.2020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77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575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 rtlCol="0"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dirty="0" smtClean="0"/>
              <a:t>Образец подзаголовка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Рисунок 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1E6C1C-7AAC-4A74-8261-4D4E3F5ACF06}" type="datetime1">
              <a:rPr lang="ru-RU" smtClean="0"/>
              <a:t>22.06.2020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848C03-1F59-4195-894F-AFC5ABD1EBA3}" type="datetime1">
              <a:rPr lang="ru-RU" smtClean="0"/>
              <a:t>22.06.2020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DB3B26-218C-4385-B364-F4EB12FE238A}" type="datetime1">
              <a:rPr lang="ru-RU" smtClean="0"/>
              <a:t>22.06.2020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486078-CAD5-4DC2-BE56-4C049F6B33BC}" type="datetime1">
              <a:rPr lang="ru-RU" smtClean="0"/>
              <a:t>22.06.2020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Прямая соединительная линия 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FC5052-FE68-4F34-A074-3C8ABF68DAC4}" type="datetime1">
              <a:rPr lang="ru-RU" smtClean="0"/>
              <a:t>22.06.2020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 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BEE46C-0FDF-4330-B0FD-2811B4F88353}" type="datetime1">
              <a:rPr lang="ru-RU" smtClean="0"/>
              <a:t>22.06.2020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6150D2-A307-4104-8E0A-5AAD3C64DB47}" type="datetime1">
              <a:rPr lang="ru-RU" smtClean="0"/>
              <a:t>22.06.2020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FED335-4992-4A23-99AA-B0584DE3A962}" type="datetime1">
              <a:rPr lang="ru-RU" smtClean="0"/>
              <a:t>22.06.2020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rtlCol="0"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888EB2-6B1D-4D18-B69E-1CF3BE0C50A1}" type="datetime1">
              <a:rPr lang="ru-RU" smtClean="0"/>
              <a:t>22.06.2020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 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802820C2-F78E-4F67-8290-3B24EA20B54C}" type="datetime1">
              <a:rPr lang="ru-RU" smtClean="0"/>
              <a:t>22.06.2020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0824" y="836712"/>
            <a:ext cx="5945188" cy="1512168"/>
          </a:xfrm>
        </p:spPr>
        <p:txBody>
          <a:bodyPr rtlCol="0"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икторина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0825" y="2492896"/>
            <a:ext cx="5945187" cy="2998645"/>
          </a:xfrm>
        </p:spPr>
        <p:txBody>
          <a:bodyPr rtlCol="0"/>
          <a:lstStyle/>
          <a:p>
            <a:pPr algn="ctr"/>
            <a:r>
              <a:rPr lang="ru-RU" sz="4400" b="1" dirty="0"/>
              <a:t>"Основы финансовой грамотности"</a:t>
            </a:r>
            <a:br>
              <a:rPr lang="ru-RU" sz="4400" b="1" dirty="0"/>
            </a:br>
            <a:r>
              <a:rPr lang="ru-RU" sz="4400" b="1" dirty="0" smtClean="0"/>
              <a:t>(5-7 классы)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Вопрос № 7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Что из перечисленного является желанием, а не потребностью?</a:t>
            </a:r>
          </a:p>
          <a:p>
            <a:r>
              <a:rPr lang="ru-RU" sz="2800" dirty="0" smtClean="0"/>
              <a:t>Оплата всех счетов, покупка продуктов</a:t>
            </a:r>
          </a:p>
          <a:p>
            <a:r>
              <a:rPr lang="ru-RU" sz="2800" dirty="0" smtClean="0"/>
              <a:t>Траты на образование, одежду, лекарства</a:t>
            </a:r>
          </a:p>
          <a:p>
            <a:r>
              <a:rPr lang="ru-RU" sz="2800" dirty="0" smtClean="0"/>
              <a:t>Траты на походы в кино и парки, покупка игрушек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1108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Вопрос № 8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Какой выход будет лучше из ситуации, когда у вас сумма расходов превышает сумму дохода?</a:t>
            </a:r>
          </a:p>
          <a:p>
            <a:r>
              <a:rPr lang="ru-RU" sz="2800" dirty="0" smtClean="0"/>
              <a:t>Брать деньги в долг для обеспечения себя тем, что хочется</a:t>
            </a:r>
          </a:p>
          <a:p>
            <a:r>
              <a:rPr lang="ru-RU" sz="2800" dirty="0" smtClean="0"/>
              <a:t>Уменьшить расходы и не брать в долг денег</a:t>
            </a:r>
          </a:p>
          <a:p>
            <a:r>
              <a:rPr lang="ru-RU" sz="2800" dirty="0" smtClean="0"/>
              <a:t>Увеличить доходы и контролировать расходы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7038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Вопрос № 9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Что такое кредит?</a:t>
            </a:r>
          </a:p>
          <a:p>
            <a:r>
              <a:rPr lang="ru-RU" sz="2800" dirty="0" smtClean="0"/>
              <a:t>Это заимствование денег и возврат их к определенному сроку с процентами</a:t>
            </a:r>
          </a:p>
          <a:p>
            <a:r>
              <a:rPr lang="ru-RU" sz="2800" dirty="0" smtClean="0"/>
              <a:t>Это возможность положить свои деньги в банк и получить потом прибыль</a:t>
            </a:r>
          </a:p>
          <a:p>
            <a:r>
              <a:rPr lang="ru-RU" sz="2800" dirty="0" smtClean="0"/>
              <a:t>Это заимствование денег  с возможностью невозврата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1527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32656"/>
            <a:ext cx="9829799" cy="1872208"/>
          </a:xfrm>
        </p:spPr>
        <p:txBody>
          <a:bodyPr>
            <a:noAutofit/>
          </a:bodyPr>
          <a:lstStyle/>
          <a:p>
            <a:pPr lvl="0" algn="just" eaLnBrk="0" fontAlgn="base" hangingPunct="0">
              <a:lnSpc>
                <a:spcPct val="100000"/>
              </a:lnSpc>
              <a:spcAft>
                <a:spcPct val="0"/>
              </a:spcAft>
              <a:tabLst>
                <a:tab pos="2790825" algn="l"/>
              </a:tabLst>
            </a:pPr>
            <a:r>
              <a:rPr lang="en-US" alt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alt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Угадай слово». За каждое  верно разгаданное слово начисляется 1 балл.  Каким словом можно объединить все эти понятия?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9966667"/>
              </p:ext>
            </p:extLst>
          </p:nvPr>
        </p:nvGraphicFramePr>
        <p:xfrm>
          <a:off x="1522412" y="2276870"/>
          <a:ext cx="10188623" cy="374442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155443">
                  <a:extLst>
                    <a:ext uri="{9D8B030D-6E8A-4147-A177-3AD203B41FA5}">
                      <a16:colId xmlns:a16="http://schemas.microsoft.com/office/drawing/2014/main" val="1228128400"/>
                    </a:ext>
                  </a:extLst>
                </a:gridCol>
                <a:gridCol w="5033180">
                  <a:extLst>
                    <a:ext uri="{9D8B030D-6E8A-4147-A177-3AD203B41FA5}">
                      <a16:colId xmlns:a16="http://schemas.microsoft.com/office/drawing/2014/main" val="3958510264"/>
                    </a:ext>
                  </a:extLst>
                </a:gridCol>
              </a:tblGrid>
              <a:tr h="624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ЛАВЬОТСЕТАРХ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</a:rPr>
                        <a:t>СТРАХОВАТЕЛЬ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701252"/>
                  </a:ext>
                </a:extLst>
              </a:tr>
              <a:tr h="624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ОВОДРОГ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</a:rPr>
                        <a:t>ДОГОВОР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0021302"/>
                  </a:ext>
                </a:extLst>
              </a:tr>
              <a:tr h="624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МРЯИЕП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</a:rPr>
                        <a:t>ПРЕМИЯ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1888483"/>
                  </a:ext>
                </a:extLst>
              </a:tr>
              <a:tr h="624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КИСР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</a:rPr>
                        <a:t>РИСК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9678034"/>
                  </a:ext>
                </a:extLst>
              </a:tr>
              <a:tr h="624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СИПЕНЯ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</a:rPr>
                        <a:t>ПЕНСИЯ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7219389"/>
                  </a:ext>
                </a:extLst>
              </a:tr>
              <a:tr h="624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НОФД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</a:rPr>
                        <a:t>ФОНД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186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44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620688"/>
            <a:ext cx="9829799" cy="1296144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III </a:t>
            </a:r>
            <a:r>
              <a:rPr lang="ru-RU" sz="2800" b="1" dirty="0"/>
              <a:t>задание. </a:t>
            </a:r>
            <a:r>
              <a:rPr lang="ru-RU" sz="2700" b="1" dirty="0"/>
              <a:t>Творческое. Максимальное количество баллов - </a:t>
            </a:r>
            <a:r>
              <a:rPr lang="ru-RU" sz="2700" b="1" dirty="0" smtClean="0"/>
              <a:t>3. </a:t>
            </a:r>
            <a:r>
              <a:rPr lang="ru-RU" sz="2700" b="1" dirty="0"/>
              <a:t>Оценивается оригинальность, грамотность и логичность изложения </a:t>
            </a:r>
            <a:r>
              <a:rPr lang="ru-RU" sz="2700" b="1" dirty="0" smtClean="0"/>
              <a:t>материала.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Налоги </a:t>
            </a:r>
            <a:r>
              <a:rPr lang="ru-RU" sz="2800" dirty="0"/>
              <a:t>– это обязательные платежи, которые граждане и организации периодично вносят в бюджет государств. Существует несколько видов налогов, например, налог на транспорт, налог на имущество, налог на доход. </a:t>
            </a:r>
          </a:p>
          <a:p>
            <a:r>
              <a:rPr lang="ru-RU" sz="2800" dirty="0"/>
              <a:t>Придумайте и опишите, на что бы вы ввели налог в нашем государстве.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91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СПАСИБО</a:t>
            </a:r>
          </a:p>
          <a:p>
            <a:pPr marL="0" indent="0" algn="ctr">
              <a:buNone/>
            </a:pP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ЗА</a:t>
            </a:r>
            <a:b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ВНИМАНИЕ!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57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b="1" i="1" dirty="0" smtClean="0"/>
              <a:t>Цель викторины: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629916" y="1981200"/>
            <a:ext cx="9722296" cy="3536032"/>
          </a:xfrm>
        </p:spPr>
        <p:txBody>
          <a:bodyPr rtlCol="0">
            <a:normAutofit fontScale="47500" lnSpcReduction="20000"/>
          </a:bodyPr>
          <a:lstStyle/>
          <a:p>
            <a:r>
              <a:rPr lang="ru-RU" sz="5100" dirty="0" smtClean="0"/>
              <a:t>стимулирование </a:t>
            </a:r>
            <a:r>
              <a:rPr lang="ru-RU" sz="5100" dirty="0"/>
              <a:t>интереса обучающихся к изучению финансовой грамотности</a:t>
            </a:r>
            <a:r>
              <a:rPr lang="ru-RU" sz="5100" dirty="0" smtClean="0"/>
              <a:t>.</a:t>
            </a:r>
            <a:endParaRPr lang="en-US" sz="5100" dirty="0" smtClean="0"/>
          </a:p>
          <a:p>
            <a:r>
              <a:rPr lang="ru-RU" sz="5100" dirty="0"/>
              <a:t>способствовать формированию находчивости, сообразительности, экономической грамотности посредством викторины, </a:t>
            </a:r>
            <a:endParaRPr lang="en-US" sz="5100" dirty="0" smtClean="0"/>
          </a:p>
          <a:p>
            <a:pPr marL="0" indent="0">
              <a:buNone/>
            </a:pPr>
            <a:r>
              <a:rPr lang="ru-RU" sz="7600" b="1" i="1" dirty="0" smtClean="0">
                <a:solidFill>
                  <a:schemeClr val="accent1">
                    <a:lumMod val="50000"/>
                  </a:schemeClr>
                </a:solidFill>
              </a:rPr>
              <a:t>Задачи викторины:</a:t>
            </a:r>
          </a:p>
          <a:p>
            <a:pPr lvl="0"/>
            <a:r>
              <a:rPr lang="ru-RU" sz="5100" dirty="0"/>
              <a:t>формировать у участников представления о необходимости и целесообразности знаний в области экономики в повседневной жизни;</a:t>
            </a:r>
          </a:p>
          <a:p>
            <a:pPr lvl="0"/>
            <a:r>
              <a:rPr lang="ru-RU" sz="5100" dirty="0"/>
              <a:t>повышение финансовой и правовой грамотности школьников.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5900" y="548680"/>
            <a:ext cx="10585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Все участники Викторины получают сертификат</a:t>
            </a:r>
            <a:r>
              <a:rPr lang="ru-RU" dirty="0" smtClean="0"/>
              <a:t>.</a:t>
            </a:r>
          </a:p>
          <a:p>
            <a:r>
              <a:rPr lang="ru-RU" sz="2000" dirty="0" smtClean="0"/>
              <a:t>Победители Викторины, занявшие  1, 2 и 3 место, получают дипломы победителей. </a:t>
            </a:r>
            <a:endParaRPr lang="ru-RU" sz="20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005613"/>
              </p:ext>
            </p:extLst>
          </p:nvPr>
        </p:nvGraphicFramePr>
        <p:xfrm>
          <a:off x="1413892" y="1988842"/>
          <a:ext cx="9938321" cy="45452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3873671">
                  <a:extLst>
                    <a:ext uri="{9D8B030D-6E8A-4147-A177-3AD203B41FA5}">
                      <a16:colId xmlns:a16="http://schemas.microsoft.com/office/drawing/2014/main" val="1835075074"/>
                    </a:ext>
                  </a:extLst>
                </a:gridCol>
                <a:gridCol w="3873671">
                  <a:extLst>
                    <a:ext uri="{9D8B030D-6E8A-4147-A177-3AD203B41FA5}">
                      <a16:colId xmlns:a16="http://schemas.microsoft.com/office/drawing/2014/main" val="1597379808"/>
                    </a:ext>
                  </a:extLst>
                </a:gridCol>
                <a:gridCol w="2190979">
                  <a:extLst>
                    <a:ext uri="{9D8B030D-6E8A-4147-A177-3AD203B41FA5}">
                      <a16:colId xmlns:a16="http://schemas.microsoft.com/office/drawing/2014/main" val="1189841050"/>
                    </a:ext>
                  </a:extLst>
                </a:gridCol>
              </a:tblGrid>
              <a:tr h="917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Задание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Критерии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Максимальное количество баллов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7614366"/>
                  </a:ext>
                </a:extLst>
              </a:tr>
              <a:tr h="603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 (с выбором ответа)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правильных ответов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</a:rPr>
                        <a:t>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8395827"/>
                  </a:ext>
                </a:extLst>
              </a:tr>
              <a:tr h="603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 (угадай </a:t>
                      </a:r>
                      <a:r>
                        <a:rPr lang="ru-RU" sz="1800" dirty="0">
                          <a:effectLst/>
                        </a:rPr>
                        <a:t>слово)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правильных ответов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</a:rPr>
                        <a:t>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212177"/>
                  </a:ext>
                </a:extLst>
              </a:tr>
              <a:tr h="8919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3 </a:t>
                      </a:r>
                      <a:r>
                        <a:rPr lang="ru-RU" sz="1800" dirty="0">
                          <a:effectLst/>
                        </a:rPr>
                        <a:t>Творческое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грамотность и логичность изложения материала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8016468"/>
                  </a:ext>
                </a:extLst>
              </a:tr>
              <a:tr h="917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оригинальность, творческий подход к раскрытию тематики вопроса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9076585"/>
                  </a:ext>
                </a:extLst>
              </a:tr>
              <a:tr h="603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максимальное количество баллов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2884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62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I </a:t>
            </a:r>
            <a:r>
              <a:rPr lang="ru-RU" sz="2800" b="1" dirty="0" smtClean="0"/>
              <a:t>задание.  </a:t>
            </a:r>
            <a:r>
              <a:rPr lang="ru-RU" sz="2400" b="1" dirty="0" smtClean="0"/>
              <a:t>Отметьте верный вариант ответа. За каждое верно выполненное задание начисляется 1 балл.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Вопрос №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Какие расходы семьи НЕ являются потребностями?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dirty="0" smtClean="0"/>
              <a:t>Расходы на продукты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dirty="0" smtClean="0"/>
              <a:t>Расходы на оплату жилья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dirty="0" smtClean="0"/>
              <a:t>Расходы на развлечения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5476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Вопрос № 2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Какой купюры не существует в России?</a:t>
            </a:r>
          </a:p>
          <a:p>
            <a:r>
              <a:rPr lang="ru-RU" sz="2800" dirty="0" smtClean="0"/>
              <a:t>300</a:t>
            </a:r>
          </a:p>
          <a:p>
            <a:r>
              <a:rPr lang="ru-RU" sz="2800" dirty="0" smtClean="0"/>
              <a:t>1000</a:t>
            </a:r>
          </a:p>
          <a:p>
            <a:r>
              <a:rPr lang="ru-RU" sz="2800" dirty="0" smtClean="0"/>
              <a:t>200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9575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Вопрос № </a:t>
            </a:r>
            <a:r>
              <a:rPr lang="ru-RU" sz="2800" b="1" dirty="0" smtClean="0"/>
              <a:t>3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Что получают люди за свою работу?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dirty="0" smtClean="0"/>
              <a:t>Квитанцию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dirty="0" smtClean="0"/>
              <a:t>Заработную плату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dirty="0" smtClean="0"/>
              <a:t>Сдачу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6681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Вопрос № 4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Если человек будет откладывать каждый день по 10 рублей, то сколько он накопит к концу месяца (30 дней?)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dirty="0" smtClean="0"/>
              <a:t>30 рублей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dirty="0" smtClean="0"/>
              <a:t>300 рублей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dirty="0" smtClean="0"/>
              <a:t>1000 рублей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1405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Вопрос № 5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Тебе дали 65 рублей в виде пятирублевых монет. Сколько монет в 65 рублях?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dirty="0" smtClean="0"/>
              <a:t>13 монет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dirty="0" smtClean="0"/>
              <a:t>10 монет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dirty="0" smtClean="0"/>
              <a:t>5 монет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4896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Вопрос № 6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Когда следует откладывать деньги для накопления?</a:t>
            </a:r>
          </a:p>
          <a:p>
            <a:r>
              <a:rPr lang="ru-RU" sz="2800" dirty="0" smtClean="0"/>
              <a:t>Откладывать какую-то часть при получении зарплаты</a:t>
            </a:r>
          </a:p>
          <a:p>
            <a:r>
              <a:rPr lang="ru-RU" sz="2800" dirty="0" smtClean="0"/>
              <a:t>Откладывать в конце месяца, если что-то осталось</a:t>
            </a:r>
          </a:p>
          <a:p>
            <a:r>
              <a:rPr lang="ru-RU" sz="2800" dirty="0" smtClean="0"/>
              <a:t>Без разницы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2289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Символы валюты 16 х 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334_TF02895262.potx" id="{8018B1F9-81B5-4736-9819-87B4F48960AB}" vid="{85445682-D568-4F31-8ABA-381B565BAEE1}"/>
    </a:ext>
  </a:extLst>
</a:theme>
</file>

<file path=ppt/theme/theme2.xml><?xml version="1.0" encoding="utf-8"?>
<a:theme xmlns:a="http://schemas.openxmlformats.org/drawingml/2006/main" name="Тема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символами валюты (широкоэкранный формат)</Template>
  <TotalTime>389</TotalTime>
  <Words>482</Words>
  <Application>Microsoft Office PowerPoint</Application>
  <PresentationFormat>Произвольный</PresentationFormat>
  <Paragraphs>98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Courier New</vt:lpstr>
      <vt:lpstr>Times New Roman</vt:lpstr>
      <vt:lpstr>Символы валюты 16 х 9</vt:lpstr>
      <vt:lpstr> Викторина для детей</vt:lpstr>
      <vt:lpstr>Цель викторины:</vt:lpstr>
      <vt:lpstr>Презентация PowerPoint</vt:lpstr>
      <vt:lpstr>I задание.  Отметьте верный вариант ответа. За каждое верно выполненное задание начисляется 1 балл.  </vt:lpstr>
      <vt:lpstr>Вопрос № 2 </vt:lpstr>
      <vt:lpstr>Вопрос № 3 </vt:lpstr>
      <vt:lpstr>Вопрос № 4 </vt:lpstr>
      <vt:lpstr>Вопрос № 5 </vt:lpstr>
      <vt:lpstr>Вопрос № 6 </vt:lpstr>
      <vt:lpstr>Вопрос № 7 </vt:lpstr>
      <vt:lpstr>Вопрос № 8 </vt:lpstr>
      <vt:lpstr>Вопрос № 9 </vt:lpstr>
      <vt:lpstr>II задание. «Угадай слово». За каждое  верно разгаданное слово начисляется 1 балл.  Каким словом можно объединить все эти понятия?  </vt:lpstr>
      <vt:lpstr>III задание. Творческое. Максимальное количество баллов - 3. Оценивается оригинальность, грамотность и логичность изложения материала.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Psy</dc:creator>
  <cp:lastModifiedBy>Psy</cp:lastModifiedBy>
  <cp:revision>25</cp:revision>
  <dcterms:created xsi:type="dcterms:W3CDTF">2020-06-22T09:36:50Z</dcterms:created>
  <dcterms:modified xsi:type="dcterms:W3CDTF">2020-06-22T16:07:09Z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