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303" r:id="rId3"/>
    <p:sldId id="311" r:id="rId4"/>
    <p:sldId id="306" r:id="rId5"/>
    <p:sldId id="305" r:id="rId6"/>
    <p:sldId id="310" r:id="rId7"/>
    <p:sldId id="312" r:id="rId8"/>
    <p:sldId id="257" r:id="rId9"/>
    <p:sldId id="276" r:id="rId10"/>
    <p:sldId id="258" r:id="rId11"/>
    <p:sldId id="277" r:id="rId12"/>
    <p:sldId id="259" r:id="rId13"/>
    <p:sldId id="293" r:id="rId14"/>
    <p:sldId id="260" r:id="rId15"/>
    <p:sldId id="281" r:id="rId16"/>
    <p:sldId id="261" r:id="rId17"/>
    <p:sldId id="282" r:id="rId18"/>
    <p:sldId id="262" r:id="rId19"/>
    <p:sldId id="283" r:id="rId20"/>
    <p:sldId id="263" r:id="rId21"/>
    <p:sldId id="284" r:id="rId22"/>
    <p:sldId id="264" r:id="rId23"/>
    <p:sldId id="285" r:id="rId24"/>
    <p:sldId id="265" r:id="rId25"/>
    <p:sldId id="286" r:id="rId26"/>
    <p:sldId id="266" r:id="rId27"/>
    <p:sldId id="287" r:id="rId28"/>
    <p:sldId id="267" r:id="rId29"/>
    <p:sldId id="288" r:id="rId30"/>
    <p:sldId id="268" r:id="rId31"/>
    <p:sldId id="289" r:id="rId32"/>
    <p:sldId id="269" r:id="rId33"/>
    <p:sldId id="290" r:id="rId34"/>
    <p:sldId id="270" r:id="rId35"/>
    <p:sldId id="291" r:id="rId36"/>
    <p:sldId id="271" r:id="rId37"/>
    <p:sldId id="292" r:id="rId38"/>
    <p:sldId id="272" r:id="rId39"/>
    <p:sldId id="273" r:id="rId40"/>
    <p:sldId id="296" r:id="rId41"/>
    <p:sldId id="297" r:id="rId42"/>
    <p:sldId id="307" r:id="rId43"/>
    <p:sldId id="308" r:id="rId44"/>
    <p:sldId id="298" r:id="rId45"/>
    <p:sldId id="299" r:id="rId46"/>
    <p:sldId id="300" r:id="rId47"/>
    <p:sldId id="301" r:id="rId48"/>
    <p:sldId id="302"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3D4B34D-C7D1-49C8-B279-2F649C7D9317}">
          <p14:sldIdLst>
            <p14:sldId id="256"/>
            <p14:sldId id="303"/>
            <p14:sldId id="311"/>
            <p14:sldId id="306"/>
            <p14:sldId id="305"/>
            <p14:sldId id="310"/>
            <p14:sldId id="312"/>
            <p14:sldId id="257"/>
            <p14:sldId id="276"/>
            <p14:sldId id="258"/>
            <p14:sldId id="277"/>
            <p14:sldId id="259"/>
            <p14:sldId id="293"/>
            <p14:sldId id="260"/>
            <p14:sldId id="281"/>
            <p14:sldId id="261"/>
            <p14:sldId id="282"/>
            <p14:sldId id="262"/>
            <p14:sldId id="283"/>
            <p14:sldId id="263"/>
            <p14:sldId id="284"/>
            <p14:sldId id="264"/>
            <p14:sldId id="285"/>
            <p14:sldId id="265"/>
            <p14:sldId id="286"/>
            <p14:sldId id="266"/>
            <p14:sldId id="287"/>
            <p14:sldId id="267"/>
            <p14:sldId id="288"/>
            <p14:sldId id="268"/>
            <p14:sldId id="289"/>
            <p14:sldId id="269"/>
            <p14:sldId id="290"/>
            <p14:sldId id="270"/>
            <p14:sldId id="291"/>
            <p14:sldId id="271"/>
            <p14:sldId id="292"/>
            <p14:sldId id="272"/>
            <p14:sldId id="273"/>
            <p14:sldId id="296"/>
            <p14:sldId id="297"/>
            <p14:sldId id="307"/>
            <p14:sldId id="308"/>
            <p14:sldId id="298"/>
            <p14:sldId id="299"/>
            <p14:sldId id="300"/>
            <p14:sldId id="301"/>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902C1F2-DEC4-4452-89CE-F07E8BC3170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165673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02C1F2-DEC4-4452-89CE-F07E8BC3170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165565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02C1F2-DEC4-4452-89CE-F07E8BC3170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69805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02C1F2-DEC4-4452-89CE-F07E8BC3170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65F14-D9C2-4932-A683-9E795E5F3709}" type="slidenum">
              <a:rPr lang="ru-RU" smtClean="0"/>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830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02C1F2-DEC4-4452-89CE-F07E8BC3170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362901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902C1F2-DEC4-4452-89CE-F07E8BC31704}" type="datetimeFigureOut">
              <a:rPr lang="ru-RU" smtClean="0"/>
              <a:t>23.06.2020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236963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902C1F2-DEC4-4452-89CE-F07E8BC31704}" type="datetimeFigureOut">
              <a:rPr lang="ru-RU" smtClean="0"/>
              <a:t>23.06.2020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4120960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02C1F2-DEC4-4452-89CE-F07E8BC3170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2459801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02C1F2-DEC4-4452-89CE-F07E8BC3170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129685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02C1F2-DEC4-4452-89CE-F07E8BC3170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34190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02C1F2-DEC4-4452-89CE-F07E8BC31704}" type="datetimeFigureOut">
              <a:rPr lang="ru-RU" smtClean="0"/>
              <a:t>23.06.2020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33282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902C1F2-DEC4-4452-89CE-F07E8BC3170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337248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902C1F2-DEC4-4452-89CE-F07E8BC31704}" type="datetimeFigureOut">
              <a:rPr lang="ru-RU" smtClean="0"/>
              <a:t>23.06.2020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204577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902C1F2-DEC4-4452-89CE-F07E8BC31704}" type="datetimeFigureOut">
              <a:rPr lang="ru-RU" smtClean="0"/>
              <a:t>23.06.2020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61337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2C1F2-DEC4-4452-89CE-F07E8BC31704}" type="datetimeFigureOut">
              <a:rPr lang="ru-RU" smtClean="0"/>
              <a:t>23.06.2020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26120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02C1F2-DEC4-4452-89CE-F07E8BC3170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229481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02C1F2-DEC4-4452-89CE-F07E8BC31704}" type="datetimeFigureOut">
              <a:rPr lang="ru-RU" smtClean="0"/>
              <a:t>23.06.2020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65F14-D9C2-4932-A683-9E795E5F3709}" type="slidenum">
              <a:rPr lang="ru-RU" smtClean="0"/>
              <a:t>‹#›</a:t>
            </a:fld>
            <a:endParaRPr lang="ru-RU"/>
          </a:p>
        </p:txBody>
      </p:sp>
    </p:spTree>
    <p:extLst>
      <p:ext uri="{BB962C8B-B14F-4D97-AF65-F5344CB8AC3E}">
        <p14:creationId xmlns:p14="http://schemas.microsoft.com/office/powerpoint/2010/main" val="402009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902C1F2-DEC4-4452-89CE-F07E8BC31704}" type="datetimeFigureOut">
              <a:rPr lang="ru-RU" smtClean="0"/>
              <a:t>23.06.2020</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4765F14-D9C2-4932-A683-9E795E5F3709}" type="slidenum">
              <a:rPr lang="ru-RU" smtClean="0"/>
              <a:t>‹#›</a:t>
            </a:fld>
            <a:endParaRPr lang="ru-RU"/>
          </a:p>
        </p:txBody>
      </p:sp>
    </p:spTree>
    <p:extLst>
      <p:ext uri="{BB962C8B-B14F-4D97-AF65-F5344CB8AC3E}">
        <p14:creationId xmlns:p14="http://schemas.microsoft.com/office/powerpoint/2010/main" val="172160040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04579" y="1647644"/>
            <a:ext cx="7824159" cy="2062168"/>
          </a:xfrm>
        </p:spPr>
        <p:txBody>
          <a:bodyPr anchor="ctr">
            <a:noAutofit/>
          </a:bodyPr>
          <a:lstStyle/>
          <a:p>
            <a:r>
              <a:rPr lang="en-US" sz="2800" dirty="0" smtClean="0"/>
              <a:t/>
            </a:r>
            <a:br>
              <a:rPr lang="en-US" sz="2800" dirty="0" smtClean="0"/>
            </a:br>
            <a:r>
              <a:rPr lang="ru-RU" sz="3600" b="1" dirty="0"/>
              <a:t>Методическая разработка</a:t>
            </a:r>
            <a:r>
              <a:rPr lang="en-US" sz="2400" dirty="0"/>
              <a:t/>
            </a:r>
            <a:br>
              <a:rPr lang="en-US" sz="2400" dirty="0"/>
            </a:br>
            <a:r>
              <a:rPr lang="ru-RU" sz="3600" b="1" dirty="0" smtClean="0"/>
              <a:t>интеллектуально-познавательной игры</a:t>
            </a:r>
            <a:br>
              <a:rPr lang="ru-RU" sz="3600" b="1" dirty="0" smtClean="0"/>
            </a:br>
            <a:r>
              <a:rPr lang="ru-RU" sz="3600" b="1" dirty="0" smtClean="0"/>
              <a:t>«Что? Где? Когда?»</a:t>
            </a:r>
            <a:r>
              <a:rPr lang="ru-RU" sz="2800" dirty="0" smtClean="0"/>
              <a:t>  </a:t>
            </a:r>
            <a:endParaRPr lang="ru-RU" sz="2800" dirty="0"/>
          </a:p>
        </p:txBody>
      </p:sp>
      <p:sp>
        <p:nvSpPr>
          <p:cNvPr id="3" name="TextBox 2"/>
          <p:cNvSpPr txBox="1"/>
          <p:nvPr/>
        </p:nvSpPr>
        <p:spPr>
          <a:xfrm>
            <a:off x="6418054" y="178320"/>
            <a:ext cx="5029912" cy="584775"/>
          </a:xfrm>
          <a:prstGeom prst="rect">
            <a:avLst/>
          </a:prstGeom>
          <a:noFill/>
        </p:spPr>
        <p:txBody>
          <a:bodyPr wrap="square" rtlCol="0">
            <a:spAutoFit/>
          </a:bodyPr>
          <a:lstStyle/>
          <a:p>
            <a:pPr algn="ctr"/>
            <a:r>
              <a:rPr lang="ru-RU" sz="1600" dirty="0" smtClean="0"/>
              <a:t>Региональный методический центр по финансовой грамотности по Республике Саха (Якутия)</a:t>
            </a:r>
            <a:endParaRPr lang="ru-RU" sz="1600"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5130" t="8139" r="25186" b="9054"/>
          <a:stretch/>
        </p:blipFill>
        <p:spPr>
          <a:xfrm>
            <a:off x="4937759" y="105656"/>
            <a:ext cx="900000" cy="900000"/>
          </a:xfrm>
          <a:prstGeom prst="ellipse">
            <a:avLst/>
          </a:prstGeom>
        </p:spPr>
      </p:pic>
      <p:sp>
        <p:nvSpPr>
          <p:cNvPr id="5" name="TextBox 4"/>
          <p:cNvSpPr txBox="1"/>
          <p:nvPr/>
        </p:nvSpPr>
        <p:spPr>
          <a:xfrm>
            <a:off x="8574205" y="4748251"/>
            <a:ext cx="3908219" cy="1569660"/>
          </a:xfrm>
          <a:prstGeom prst="rect">
            <a:avLst/>
          </a:prstGeom>
          <a:noFill/>
        </p:spPr>
        <p:txBody>
          <a:bodyPr wrap="square" rtlCol="0">
            <a:spAutoFit/>
          </a:bodyPr>
          <a:lstStyle/>
          <a:p>
            <a:r>
              <a:rPr lang="ru-RU" sz="1600" dirty="0"/>
              <a:t>Разработали:</a:t>
            </a:r>
          </a:p>
          <a:p>
            <a:r>
              <a:rPr lang="ru-RU" sz="1600" dirty="0" err="1"/>
              <a:t>Никутин</a:t>
            </a:r>
            <a:r>
              <a:rPr lang="en-US" sz="1600" dirty="0"/>
              <a:t> </a:t>
            </a:r>
            <a:r>
              <a:rPr lang="ru-RU" sz="1600" dirty="0"/>
              <a:t>Виктор </a:t>
            </a:r>
            <a:r>
              <a:rPr lang="ru-RU" sz="1600" dirty="0" smtClean="0"/>
              <a:t>Олегович</a:t>
            </a:r>
            <a:endParaRPr lang="ru-RU" sz="1600" dirty="0"/>
          </a:p>
          <a:p>
            <a:r>
              <a:rPr lang="ru-RU" sz="1600" dirty="0" err="1"/>
              <a:t>Новгородова</a:t>
            </a:r>
            <a:r>
              <a:rPr lang="ru-RU" sz="1600" dirty="0"/>
              <a:t> Варвара Афанасьевна</a:t>
            </a:r>
          </a:p>
          <a:p>
            <a:r>
              <a:rPr lang="ru-RU" sz="1600" dirty="0"/>
              <a:t>Новикова </a:t>
            </a:r>
            <a:r>
              <a:rPr lang="ru-RU" sz="1600" dirty="0" err="1"/>
              <a:t>Айталина</a:t>
            </a:r>
            <a:r>
              <a:rPr lang="ru-RU" sz="1600" dirty="0"/>
              <a:t> Ивановна</a:t>
            </a:r>
          </a:p>
          <a:p>
            <a:r>
              <a:rPr lang="ru-RU" sz="1600" dirty="0"/>
              <a:t>Новикова Розалия Егоровна</a:t>
            </a:r>
          </a:p>
          <a:p>
            <a:r>
              <a:rPr lang="ru-RU" sz="1600" dirty="0"/>
              <a:t>Портнягина </a:t>
            </a:r>
            <a:r>
              <a:rPr lang="ru-RU" sz="1600" dirty="0" err="1"/>
              <a:t>Туйаара</a:t>
            </a:r>
            <a:r>
              <a:rPr lang="ru-RU" sz="1600" dirty="0"/>
              <a:t> Андреевна</a:t>
            </a:r>
          </a:p>
        </p:txBody>
      </p:sp>
      <p:sp>
        <p:nvSpPr>
          <p:cNvPr id="6" name="TextBox 5"/>
          <p:cNvSpPr txBox="1"/>
          <p:nvPr/>
        </p:nvSpPr>
        <p:spPr>
          <a:xfrm>
            <a:off x="7140081" y="6510961"/>
            <a:ext cx="2170407" cy="338554"/>
          </a:xfrm>
          <a:prstGeom prst="rect">
            <a:avLst/>
          </a:prstGeom>
          <a:noFill/>
        </p:spPr>
        <p:txBody>
          <a:bodyPr wrap="square" rtlCol="0">
            <a:spAutoFit/>
          </a:bodyPr>
          <a:lstStyle/>
          <a:p>
            <a:pPr algn="ctr"/>
            <a:r>
              <a:rPr lang="ru-RU" sz="1600" dirty="0" smtClean="0"/>
              <a:t>Якутск, 2020</a:t>
            </a:r>
            <a:endParaRPr lang="ru-RU" sz="1600" dirty="0"/>
          </a:p>
        </p:txBody>
      </p:sp>
    </p:spTree>
    <p:extLst>
      <p:ext uri="{BB962C8B-B14F-4D97-AF65-F5344CB8AC3E}">
        <p14:creationId xmlns:p14="http://schemas.microsoft.com/office/powerpoint/2010/main" val="196288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2.</a:t>
            </a:r>
            <a:endParaRPr lang="ru-RU" dirty="0"/>
          </a:p>
        </p:txBody>
      </p:sp>
      <p:sp>
        <p:nvSpPr>
          <p:cNvPr id="3" name="Объект 2"/>
          <p:cNvSpPr>
            <a:spLocks noGrp="1"/>
          </p:cNvSpPr>
          <p:nvPr>
            <p:ph idx="1"/>
          </p:nvPr>
        </p:nvSpPr>
        <p:spPr>
          <a:xfrm>
            <a:off x="215056" y="1580050"/>
            <a:ext cx="7358937" cy="3978238"/>
          </a:xfrm>
        </p:spPr>
        <p:txBody>
          <a:bodyPr>
            <a:normAutofit/>
          </a:bodyPr>
          <a:lstStyle/>
          <a:p>
            <a:pPr marL="36900" indent="0" algn="ctr">
              <a:buNone/>
            </a:pPr>
            <a:r>
              <a:rPr lang="ru-RU" sz="3000" dirty="0" smtClean="0"/>
              <a:t>Вопрос от … </a:t>
            </a:r>
          </a:p>
          <a:p>
            <a:pPr marL="36900" indent="0" algn="ctr">
              <a:buNone/>
            </a:pPr>
            <a:r>
              <a:rPr lang="ru-RU" sz="4400" dirty="0" smtClean="0"/>
              <a:t>50</a:t>
            </a:r>
            <a:r>
              <a:rPr lang="en-US" sz="4400" dirty="0" smtClean="0"/>
              <a:t>/30/20</a:t>
            </a:r>
            <a:r>
              <a:rPr lang="ru-RU" sz="4400" dirty="0" smtClean="0"/>
              <a:t> эта формула выведена Гарвардским учёным… Что она означает? </a:t>
            </a:r>
            <a:endParaRPr lang="ru-RU" sz="4400" dirty="0"/>
          </a:p>
        </p:txBody>
      </p:sp>
      <p:pic>
        <p:nvPicPr>
          <p:cNvPr id="2050" name="Picture 2" descr="https://www.pngkey.com/png/full/607-6075967_knight-team-member-female-silhouette-gr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734" y="1580050"/>
            <a:ext cx="3819652" cy="375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2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marL="36900" indent="0" algn="ctr">
              <a:buNone/>
            </a:pPr>
            <a:r>
              <a:rPr lang="ru-RU" sz="3600" dirty="0" smtClean="0"/>
              <a:t>Профессор Элизабет Уоррен предлагает пропорцию 50</a:t>
            </a:r>
            <a:r>
              <a:rPr lang="en-US" sz="3600" dirty="0" smtClean="0"/>
              <a:t>/</a:t>
            </a:r>
            <a:r>
              <a:rPr lang="ru-RU" sz="3600" dirty="0" smtClean="0"/>
              <a:t>30</a:t>
            </a:r>
            <a:r>
              <a:rPr lang="en-US" sz="3600" dirty="0" smtClean="0"/>
              <a:t>/20 % </a:t>
            </a:r>
            <a:r>
              <a:rPr lang="ru-RU" sz="3600" dirty="0" smtClean="0"/>
              <a:t>всех денег: </a:t>
            </a:r>
          </a:p>
          <a:p>
            <a:pPr marL="36900" indent="0" algn="ctr">
              <a:buNone/>
            </a:pPr>
            <a:r>
              <a:rPr lang="ru-RU" sz="3600" dirty="0" smtClean="0"/>
              <a:t>Не более 50% бюджета на обязательные траты</a:t>
            </a:r>
          </a:p>
          <a:p>
            <a:pPr marL="36900" indent="0" algn="ctr">
              <a:buNone/>
            </a:pPr>
            <a:r>
              <a:rPr lang="ru-RU" sz="3600" dirty="0" smtClean="0"/>
              <a:t>До 30% бюджета на желания </a:t>
            </a:r>
          </a:p>
          <a:p>
            <a:pPr marL="36900" indent="0" algn="ctr">
              <a:buNone/>
            </a:pPr>
            <a:r>
              <a:rPr lang="ru-RU" sz="3600" dirty="0" smtClean="0"/>
              <a:t>От 20% на будущее</a:t>
            </a:r>
          </a:p>
        </p:txBody>
      </p:sp>
    </p:spTree>
    <p:extLst>
      <p:ext uri="{BB962C8B-B14F-4D97-AF65-F5344CB8AC3E}">
        <p14:creationId xmlns:p14="http://schemas.microsoft.com/office/powerpoint/2010/main" val="66534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3.</a:t>
            </a:r>
            <a:endParaRPr lang="ru-RU" dirty="0"/>
          </a:p>
        </p:txBody>
      </p:sp>
      <p:sp>
        <p:nvSpPr>
          <p:cNvPr id="3" name="Объект 2"/>
          <p:cNvSpPr>
            <a:spLocks noGrp="1"/>
          </p:cNvSpPr>
          <p:nvPr>
            <p:ph idx="1"/>
          </p:nvPr>
        </p:nvSpPr>
        <p:spPr/>
        <p:txBody>
          <a:bodyPr>
            <a:noAutofit/>
          </a:bodyPr>
          <a:lstStyle/>
          <a:p>
            <a:pPr marL="36900" indent="0" algn="ctr">
              <a:buNone/>
            </a:pPr>
            <a:r>
              <a:rPr lang="ru-RU" sz="2800" dirty="0">
                <a:effectLst/>
              </a:rPr>
              <a:t>В конце XIX века некто Фрэнк </a:t>
            </a:r>
            <a:r>
              <a:rPr lang="ru-RU" sz="2800" dirty="0" err="1">
                <a:effectLst/>
              </a:rPr>
              <a:t>Вулворт</a:t>
            </a:r>
            <a:r>
              <a:rPr lang="ru-RU" sz="2800" dirty="0">
                <a:effectLst/>
              </a:rPr>
              <a:t>, работая продавцом в продуктовом магазине, сильно разозлил своего работодателя. За это работодатель пригрозил уволить юношу, если тот не заработает дневную выручку за одну смену. Тогда Фрэнк </a:t>
            </a:r>
            <a:r>
              <a:rPr lang="ru-RU" sz="2800" dirty="0" err="1">
                <a:effectLst/>
              </a:rPr>
              <a:t>Вулворт</a:t>
            </a:r>
            <a:r>
              <a:rPr lang="ru-RU" sz="2800" dirty="0">
                <a:effectLst/>
              </a:rPr>
              <a:t> развесил по всему магазину ЭТО и заработал шесть дневных выручек, после чего уволился и открыл собственный магазин с </a:t>
            </a:r>
            <a:r>
              <a:rPr lang="ru-RU" sz="2800" dirty="0" smtClean="0">
                <a:effectLst/>
              </a:rPr>
              <a:t>ЭТИМ </a:t>
            </a:r>
          </a:p>
          <a:p>
            <a:pPr marL="36900" indent="0" algn="ctr">
              <a:buNone/>
            </a:pPr>
            <a:r>
              <a:rPr lang="ru-RU" sz="2800" dirty="0" smtClean="0">
                <a:effectLst/>
              </a:rPr>
              <a:t>Назовите </a:t>
            </a:r>
            <a:r>
              <a:rPr lang="ru-RU" sz="2800" dirty="0">
                <a:effectLst/>
              </a:rPr>
              <a:t>ЭТО одним </a:t>
            </a:r>
            <a:r>
              <a:rPr lang="ru-RU" sz="2800" dirty="0" smtClean="0">
                <a:effectLst/>
              </a:rPr>
              <a:t>словом</a:t>
            </a:r>
            <a:endParaRPr lang="ru-RU" sz="2800" dirty="0"/>
          </a:p>
        </p:txBody>
      </p:sp>
    </p:spTree>
    <p:extLst>
      <p:ext uri="{BB962C8B-B14F-4D97-AF65-F5344CB8AC3E}">
        <p14:creationId xmlns:p14="http://schemas.microsoft.com/office/powerpoint/2010/main" val="307192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lnSpcReduction="10000"/>
          </a:bodyPr>
          <a:lstStyle/>
          <a:p>
            <a:pPr algn="ctr"/>
            <a:r>
              <a:rPr lang="ru-RU" sz="4000" dirty="0" smtClean="0"/>
              <a:t>Ценник. Фрэнк </a:t>
            </a:r>
            <a:r>
              <a:rPr lang="ru-RU" sz="4000" dirty="0" err="1" smtClean="0"/>
              <a:t>Вулворд</a:t>
            </a:r>
            <a:r>
              <a:rPr lang="ru-RU" sz="4000" dirty="0" smtClean="0"/>
              <a:t> стал первым, кто догадался повесить каждому товару ценники. Покупателям не приходилось выторговывать у продавца каждый цент, что привело к существенному увеличению продаж и стала основой для новых правил торговли </a:t>
            </a:r>
            <a:endParaRPr lang="ru-RU" sz="4000" dirty="0"/>
          </a:p>
        </p:txBody>
      </p:sp>
    </p:spTree>
    <p:extLst>
      <p:ext uri="{BB962C8B-B14F-4D97-AF65-F5344CB8AC3E}">
        <p14:creationId xmlns:p14="http://schemas.microsoft.com/office/powerpoint/2010/main" val="407865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4.</a:t>
            </a:r>
            <a:endParaRPr lang="ru-RU" dirty="0"/>
          </a:p>
        </p:txBody>
      </p:sp>
      <p:sp>
        <p:nvSpPr>
          <p:cNvPr id="3" name="Объект 2"/>
          <p:cNvSpPr>
            <a:spLocks noGrp="1"/>
          </p:cNvSpPr>
          <p:nvPr>
            <p:ph idx="1"/>
          </p:nvPr>
        </p:nvSpPr>
        <p:spPr>
          <a:xfrm>
            <a:off x="913795" y="1580050"/>
            <a:ext cx="10353762" cy="4058751"/>
          </a:xfrm>
        </p:spPr>
        <p:txBody>
          <a:bodyPr>
            <a:normAutofit/>
          </a:bodyPr>
          <a:lstStyle/>
          <a:p>
            <a:pPr algn="ctr"/>
            <a:r>
              <a:rPr lang="ru-RU" sz="3200" dirty="0">
                <a:effectLst/>
              </a:rPr>
              <a:t>Джордж Оруэлл, объясняя выбор темы для одного из своих эссе, писал: "Это весьма любопытно. И не только потому, что это одна из опор британской цивилизации, но и потому, что лучший способ является предметом ожесточенных споров". В эссе приводится 11 способов. Чего?</a:t>
            </a:r>
            <a:endParaRPr lang="ru-RU" sz="3200" dirty="0"/>
          </a:p>
        </p:txBody>
      </p:sp>
    </p:spTree>
    <p:extLst>
      <p:ext uri="{BB962C8B-B14F-4D97-AF65-F5344CB8AC3E}">
        <p14:creationId xmlns:p14="http://schemas.microsoft.com/office/powerpoint/2010/main" val="361896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8000" dirty="0">
                <a:effectLst/>
              </a:rPr>
              <a:t>Заваривания чая.</a:t>
            </a:r>
            <a:endParaRPr lang="ru-RU" sz="8000" dirty="0"/>
          </a:p>
        </p:txBody>
      </p:sp>
    </p:spTree>
    <p:extLst>
      <p:ext uri="{BB962C8B-B14F-4D97-AF65-F5344CB8AC3E}">
        <p14:creationId xmlns:p14="http://schemas.microsoft.com/office/powerpoint/2010/main" val="311653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5.</a:t>
            </a:r>
            <a:endParaRPr lang="ru-RU" dirty="0"/>
          </a:p>
        </p:txBody>
      </p:sp>
      <p:sp>
        <p:nvSpPr>
          <p:cNvPr id="3" name="Объект 2"/>
          <p:cNvSpPr>
            <a:spLocks noGrp="1"/>
          </p:cNvSpPr>
          <p:nvPr>
            <p:ph idx="1"/>
          </p:nvPr>
        </p:nvSpPr>
        <p:spPr/>
        <p:txBody>
          <a:bodyPr>
            <a:noAutofit/>
          </a:bodyPr>
          <a:lstStyle/>
          <a:p>
            <a:pPr algn="ctr"/>
            <a:r>
              <a:rPr lang="ru-RU" sz="3600" dirty="0">
                <a:effectLst/>
              </a:rPr>
              <a:t> Для сотрудников сферы обслуживания, у которых часто были заняты руки, в прошлом веке было разработано необычное приспособление — крепящаяся чуть выше пояса раскрытая ладонь с отверстием по центру. Такая рука ничего делать не могла, и была предназначена исключительно для НИХ. Назовите ИХ одним словом точно.</a:t>
            </a:r>
            <a:endParaRPr lang="ru-RU" sz="3600" dirty="0"/>
          </a:p>
        </p:txBody>
      </p:sp>
    </p:spTree>
    <p:extLst>
      <p:ext uri="{BB962C8B-B14F-4D97-AF65-F5344CB8AC3E}">
        <p14:creationId xmlns:p14="http://schemas.microsoft.com/office/powerpoint/2010/main" val="365409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4000" dirty="0" smtClean="0">
                <a:effectLst/>
              </a:rPr>
              <a:t>Чаевые.</a:t>
            </a:r>
          </a:p>
          <a:p>
            <a:pPr algn="ctr"/>
            <a:r>
              <a:rPr lang="ru-RU" sz="4000" dirty="0" smtClean="0">
                <a:effectLst/>
              </a:rPr>
              <a:t>У </a:t>
            </a:r>
            <a:r>
              <a:rPr lang="ru-RU" sz="4000" dirty="0">
                <a:effectLst/>
              </a:rPr>
              <a:t>носильщиков в отеле руки заняты чемоданами, а такая искусственная рука с приемником денег по центру ладони напомнила бы клиенту о том, что надо бы отблагодарить работника за труды.</a:t>
            </a:r>
            <a:endParaRPr lang="ru-RU" sz="4000" dirty="0"/>
          </a:p>
        </p:txBody>
      </p:sp>
    </p:spTree>
    <p:extLst>
      <p:ext uri="{BB962C8B-B14F-4D97-AF65-F5344CB8AC3E}">
        <p14:creationId xmlns:p14="http://schemas.microsoft.com/office/powerpoint/2010/main" val="36967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6.</a:t>
            </a:r>
            <a:endParaRPr lang="ru-RU" dirty="0"/>
          </a:p>
        </p:txBody>
      </p:sp>
      <p:sp>
        <p:nvSpPr>
          <p:cNvPr id="3" name="Объект 2"/>
          <p:cNvSpPr>
            <a:spLocks noGrp="1"/>
          </p:cNvSpPr>
          <p:nvPr>
            <p:ph idx="1"/>
          </p:nvPr>
        </p:nvSpPr>
        <p:spPr/>
        <p:txBody>
          <a:bodyPr>
            <a:normAutofit/>
          </a:bodyPr>
          <a:lstStyle/>
          <a:p>
            <a:pPr algn="ctr"/>
            <a:r>
              <a:rPr lang="ru-RU" sz="4800" dirty="0">
                <a:effectLst/>
              </a:rPr>
              <a:t>Центральный банк Ирландии каждую зиму раздает неимущим брикеты для топки печей и каминов. Из </a:t>
            </a:r>
            <a:r>
              <a:rPr lang="ru-RU" sz="4800" dirty="0" smtClean="0">
                <a:effectLst/>
              </a:rPr>
              <a:t>чего </a:t>
            </a:r>
            <a:r>
              <a:rPr lang="ru-RU" sz="4800" dirty="0">
                <a:effectLst/>
              </a:rPr>
              <a:t>изготовлены эти брикеты</a:t>
            </a:r>
            <a:r>
              <a:rPr lang="ru-RU" sz="4800" dirty="0" smtClean="0">
                <a:effectLst/>
              </a:rPr>
              <a:t>?</a:t>
            </a:r>
          </a:p>
        </p:txBody>
      </p:sp>
    </p:spTree>
    <p:extLst>
      <p:ext uri="{BB962C8B-B14F-4D97-AF65-F5344CB8AC3E}">
        <p14:creationId xmlns:p14="http://schemas.microsoft.com/office/powerpoint/2010/main" val="42606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5400" dirty="0">
                <a:effectLst/>
              </a:rPr>
              <a:t>Изношенные денежные </a:t>
            </a:r>
            <a:r>
              <a:rPr lang="ru-RU" sz="5400" dirty="0" smtClean="0">
                <a:effectLst/>
              </a:rPr>
              <a:t>знаки</a:t>
            </a:r>
            <a:endParaRPr lang="ru-RU" sz="5400" dirty="0"/>
          </a:p>
        </p:txBody>
      </p:sp>
    </p:spTree>
    <p:extLst>
      <p:ext uri="{BB962C8B-B14F-4D97-AF65-F5344CB8AC3E}">
        <p14:creationId xmlns:p14="http://schemas.microsoft.com/office/powerpoint/2010/main" val="7569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329953" y="333438"/>
            <a:ext cx="11598441" cy="6186309"/>
          </a:xfrm>
          <a:prstGeom prst="rect">
            <a:avLst/>
          </a:prstGeom>
        </p:spPr>
        <p:txBody>
          <a:bodyPr wrap="square">
            <a:spAutoFit/>
          </a:bodyPr>
          <a:lstStyle/>
          <a:p>
            <a:pPr indent="360000" algn="just"/>
            <a:r>
              <a:rPr lang="ru-RU" dirty="0">
                <a:solidFill>
                  <a:srgbClr val="000000"/>
                </a:solidFill>
                <a:latin typeface="Times New Roman" panose="02020603050405020304" pitchFamily="18" charset="0"/>
              </a:rPr>
              <a:t>Интеллектуально-познавательные игры на сегодняшний день одна из самых популярных форм работы с детьми. Во все времена люди любили интеллектуальные игры, которые позволяли не только достаточно быстро провести контроль имеющихся знаний у игроков, но и являлись прекрасным обучающим инструментом, благодаря которому расширялся кругозор и багаж знаний играющих.</a:t>
            </a:r>
            <a:endParaRPr lang="ru-RU" sz="1400" dirty="0">
              <a:solidFill>
                <a:srgbClr val="000000"/>
              </a:solidFill>
              <a:latin typeface="Calibri" panose="020F0502020204030204" pitchFamily="34" charset="0"/>
            </a:endParaRPr>
          </a:p>
          <a:p>
            <a:pPr indent="360000" algn="just"/>
            <a:r>
              <a:rPr lang="ru-RU" dirty="0">
                <a:solidFill>
                  <a:srgbClr val="000000"/>
                </a:solidFill>
                <a:latin typeface="Times New Roman" panose="02020603050405020304" pitchFamily="18" charset="0"/>
              </a:rPr>
              <a:t>С точки зрения педагогики интеллектуально-познавательные игры обладают огромным воспитательным потенциалом. Конечно, потенциал одной отдельно взятой интеллектуальной игры незначителен, одна игра не позволяет решить множество проблем. Но если бы интеллектуально-познавательные игры организовались в </a:t>
            </a:r>
            <a:r>
              <a:rPr lang="ru-RU" dirty="0" smtClean="0">
                <a:solidFill>
                  <a:srgbClr val="000000"/>
                </a:solidFill>
                <a:latin typeface="Times New Roman" panose="02020603050405020304" pitchFamily="18" charset="0"/>
              </a:rPr>
              <a:t>учебных заведениях </a:t>
            </a:r>
            <a:r>
              <a:rPr lang="ru-RU" dirty="0">
                <a:solidFill>
                  <a:srgbClr val="000000"/>
                </a:solidFill>
                <a:latin typeface="Times New Roman" panose="02020603050405020304" pitchFamily="18" charset="0"/>
              </a:rPr>
              <a:t>как система, при которой в группах возникали бы долговременные команды и клубы знатоков, тогда эти игры смогут дать </a:t>
            </a:r>
            <a:r>
              <a:rPr lang="ru-RU" dirty="0" smtClean="0">
                <a:solidFill>
                  <a:srgbClr val="000000"/>
                </a:solidFill>
                <a:latin typeface="Times New Roman" panose="02020603050405020304" pitchFamily="18" charset="0"/>
              </a:rPr>
              <a:t>студентам очень </a:t>
            </a:r>
            <a:r>
              <a:rPr lang="ru-RU" dirty="0">
                <a:solidFill>
                  <a:srgbClr val="000000"/>
                </a:solidFill>
                <a:latin typeface="Times New Roman" panose="02020603050405020304" pitchFamily="18" charset="0"/>
              </a:rPr>
              <a:t>многое. Интеллектуальная игра является той формой образовательной деятельности, которая может повлиять на развитие личности. Участвуя в игре, </a:t>
            </a:r>
            <a:r>
              <a:rPr lang="ru-RU" dirty="0" smtClean="0">
                <a:solidFill>
                  <a:srgbClr val="000000"/>
                </a:solidFill>
                <a:latin typeface="Times New Roman" panose="02020603050405020304" pitchFamily="18" charset="0"/>
              </a:rPr>
              <a:t>обучающийся проявляет </a:t>
            </a:r>
            <a:r>
              <a:rPr lang="ru-RU" dirty="0">
                <a:solidFill>
                  <a:srgbClr val="000000"/>
                </a:solidFill>
                <a:latin typeface="Times New Roman" panose="02020603050405020304" pitchFamily="18" charset="0"/>
              </a:rPr>
              <a:t>стремление к самореализации; у него формируются навыки планирования и самоконтроля; ему приходиться проявлять системность, креативность и критичность мышления.</a:t>
            </a:r>
            <a:endParaRPr lang="ru-RU" sz="1400" dirty="0">
              <a:solidFill>
                <a:srgbClr val="000000"/>
              </a:solidFill>
              <a:latin typeface="Calibri" panose="020F0502020204030204" pitchFamily="34" charset="0"/>
            </a:endParaRPr>
          </a:p>
          <a:p>
            <a:pPr indent="360000" algn="just"/>
            <a:r>
              <a:rPr lang="ru-RU" dirty="0">
                <a:solidFill>
                  <a:srgbClr val="000000"/>
                </a:solidFill>
                <a:latin typeface="Times New Roman" panose="02020603050405020304" pitchFamily="18" charset="0"/>
              </a:rPr>
              <a:t>Сама система игры «Что? Где? Когда?» достаточно интересна: своей гибкостью и вариативностью при выборе тем и формулировки базы вопросов для играющих, наличием наглядности всего процесса игры, что </a:t>
            </a:r>
            <a:r>
              <a:rPr lang="ru-RU" dirty="0" smtClean="0">
                <a:solidFill>
                  <a:srgbClr val="000000"/>
                </a:solidFill>
                <a:latin typeface="Times New Roman" panose="02020603050405020304" pitchFamily="18" charset="0"/>
              </a:rPr>
              <a:t>обеспечивает контролирование </a:t>
            </a:r>
            <a:r>
              <a:rPr lang="ru-RU" dirty="0">
                <a:solidFill>
                  <a:srgbClr val="000000"/>
                </a:solidFill>
                <a:latin typeface="Times New Roman" panose="02020603050405020304" pitchFamily="18" charset="0"/>
              </a:rPr>
              <a:t>игрового процесса всеми его участниками.</a:t>
            </a:r>
            <a:endParaRPr lang="ru-RU" sz="1400" dirty="0">
              <a:solidFill>
                <a:srgbClr val="000000"/>
              </a:solidFill>
              <a:latin typeface="Calibri" panose="020F0502020204030204" pitchFamily="34" charset="0"/>
            </a:endParaRPr>
          </a:p>
          <a:p>
            <a:pPr indent="360000" algn="just"/>
            <a:r>
              <a:rPr lang="ru-RU" dirty="0">
                <a:solidFill>
                  <a:srgbClr val="000000"/>
                </a:solidFill>
                <a:latin typeface="Times New Roman" panose="02020603050405020304" pitchFamily="18" charset="0"/>
              </a:rPr>
              <a:t>Вопросы, подобранные педагогами, рассчитаны не только на </a:t>
            </a:r>
            <a:r>
              <a:rPr lang="ru-RU" dirty="0" smtClean="0">
                <a:solidFill>
                  <a:srgbClr val="000000"/>
                </a:solidFill>
                <a:latin typeface="Times New Roman" panose="02020603050405020304" pitchFamily="18" charset="0"/>
              </a:rPr>
              <a:t>знания по финансовой грамотности, </a:t>
            </a:r>
            <a:r>
              <a:rPr lang="ru-RU" dirty="0">
                <a:solidFill>
                  <a:srgbClr val="000000"/>
                </a:solidFill>
                <a:latin typeface="Times New Roman" panose="02020603050405020304" pitchFamily="18" charset="0"/>
              </a:rPr>
              <a:t>но и на общую эрудицию и сообразительность </a:t>
            </a:r>
            <a:r>
              <a:rPr lang="ru-RU" dirty="0" smtClean="0">
                <a:solidFill>
                  <a:srgbClr val="000000"/>
                </a:solidFill>
                <a:latin typeface="Times New Roman" panose="02020603050405020304" pitchFamily="18" charset="0"/>
              </a:rPr>
              <a:t>обучающихся.</a:t>
            </a:r>
            <a:endParaRPr lang="ru-RU" sz="1400" dirty="0">
              <a:solidFill>
                <a:srgbClr val="000000"/>
              </a:solidFill>
              <a:latin typeface="Calibri" panose="020F0502020204030204" pitchFamily="34" charset="0"/>
            </a:endParaRPr>
          </a:p>
          <a:p>
            <a:pPr indent="360000" algn="just"/>
            <a:r>
              <a:rPr lang="ru-RU" dirty="0">
                <a:solidFill>
                  <a:srgbClr val="000000"/>
                </a:solidFill>
                <a:latin typeface="Times New Roman" panose="02020603050405020304" pitchFamily="18" charset="0"/>
              </a:rPr>
              <a:t>Интеллектуальная игра является неотъемлемой частью учебного и воспитательного процесса, решает очень много воспитательных проблем, игра даёт возможность каждому </a:t>
            </a:r>
            <a:r>
              <a:rPr lang="ru-RU" dirty="0" smtClean="0">
                <a:solidFill>
                  <a:srgbClr val="000000"/>
                </a:solidFill>
                <a:latin typeface="Times New Roman" panose="02020603050405020304" pitchFamily="18" charset="0"/>
              </a:rPr>
              <a:t>обучающемуся:</a:t>
            </a:r>
            <a:endParaRPr lang="ru-RU" sz="1400" dirty="0">
              <a:solidFill>
                <a:srgbClr val="000000"/>
              </a:solidFill>
              <a:latin typeface="Calibri" panose="020F0502020204030204" pitchFamily="34" charset="0"/>
            </a:endParaRPr>
          </a:p>
          <a:p>
            <a:pPr indent="360000" algn="just"/>
            <a:r>
              <a:rPr lang="ru-RU" dirty="0">
                <a:solidFill>
                  <a:srgbClr val="000000"/>
                </a:solidFill>
                <a:latin typeface="Times New Roman" panose="02020603050405020304" pitchFamily="18" charset="0"/>
              </a:rPr>
              <a:t>- продемонстрировать приобретённые знания, умения и навыки;</a:t>
            </a:r>
            <a:endParaRPr lang="ru-RU" sz="1400" dirty="0">
              <a:solidFill>
                <a:srgbClr val="000000"/>
              </a:solidFill>
              <a:latin typeface="Calibri" panose="020F0502020204030204" pitchFamily="34" charset="0"/>
            </a:endParaRPr>
          </a:p>
          <a:p>
            <a:pPr indent="360000" algn="just"/>
            <a:r>
              <a:rPr lang="ru-RU" dirty="0">
                <a:solidFill>
                  <a:srgbClr val="000000"/>
                </a:solidFill>
                <a:latin typeface="Times New Roman" panose="02020603050405020304" pitchFamily="18" charset="0"/>
              </a:rPr>
              <a:t>- проявить интеллектуальные способности;</a:t>
            </a:r>
            <a:endParaRPr lang="ru-RU" sz="1400" dirty="0">
              <a:solidFill>
                <a:srgbClr val="000000"/>
              </a:solidFill>
              <a:latin typeface="Calibri" panose="020F0502020204030204" pitchFamily="34" charset="0"/>
            </a:endParaRPr>
          </a:p>
          <a:p>
            <a:pPr indent="360000" algn="just"/>
            <a:r>
              <a:rPr lang="ru-RU" dirty="0">
                <a:solidFill>
                  <a:srgbClr val="000000"/>
                </a:solidFill>
                <a:latin typeface="Times New Roman" panose="02020603050405020304" pitchFamily="18" charset="0"/>
              </a:rPr>
              <a:t>- раскрыть многогранность своих интересов</a:t>
            </a:r>
            <a:r>
              <a:rPr lang="ru-RU" dirty="0" smtClean="0">
                <a:solidFill>
                  <a:srgbClr val="000000"/>
                </a:solidFill>
                <a:latin typeface="Times New Roman" panose="02020603050405020304" pitchFamily="18" charset="0"/>
              </a:rPr>
              <a:t>.</a:t>
            </a:r>
            <a:endParaRPr lang="ru-RU" sz="1400" dirty="0">
              <a:solidFill>
                <a:srgbClr val="000000"/>
              </a:solidFill>
              <a:latin typeface="Calibri" panose="020F0502020204030204" pitchFamily="34" charset="0"/>
            </a:endParaRPr>
          </a:p>
        </p:txBody>
      </p:sp>
      <p:sp>
        <p:nvSpPr>
          <p:cNvPr id="6" name="Прямоугольник 5"/>
          <p:cNvSpPr/>
          <p:nvPr/>
        </p:nvSpPr>
        <p:spPr>
          <a:xfrm>
            <a:off x="175948" y="182878"/>
            <a:ext cx="11906450" cy="6487427"/>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5647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7.</a:t>
            </a:r>
            <a:endParaRPr lang="ru-RU" dirty="0"/>
          </a:p>
        </p:txBody>
      </p:sp>
      <p:sp>
        <p:nvSpPr>
          <p:cNvPr id="3" name="Объект 2"/>
          <p:cNvSpPr>
            <a:spLocks noGrp="1"/>
          </p:cNvSpPr>
          <p:nvPr>
            <p:ph idx="1"/>
          </p:nvPr>
        </p:nvSpPr>
        <p:spPr/>
        <p:txBody>
          <a:bodyPr/>
          <a:lstStyle/>
          <a:p>
            <a:pPr algn="ctr"/>
            <a:r>
              <a:rPr lang="ru-RU" sz="3200" dirty="0">
                <a:effectLst/>
              </a:rPr>
              <a:t>Греческая налоговая служба обнаружила в пригородах Афин почти 17000 частных плавательных бассейнов, в то время как владельцы домов и участков платят государству налоги только за 324 бассейна. Неплательщиков удалось выявить благодаря компании, штаб-квартира которой находится в Калифорнии. Назовите эту компанию.</a:t>
            </a:r>
          </a:p>
          <a:p>
            <a:pPr marL="36900" indent="0">
              <a:buNone/>
            </a:pPr>
            <a:endParaRPr lang="ru-RU" dirty="0"/>
          </a:p>
        </p:txBody>
      </p:sp>
    </p:spTree>
    <p:extLst>
      <p:ext uri="{BB962C8B-B14F-4D97-AF65-F5344CB8AC3E}">
        <p14:creationId xmlns:p14="http://schemas.microsoft.com/office/powerpoint/2010/main" val="157141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8000" dirty="0" smtClean="0"/>
              <a:t>Компания </a:t>
            </a:r>
            <a:r>
              <a:rPr lang="en-US" sz="8000" dirty="0" smtClean="0"/>
              <a:t>Google</a:t>
            </a:r>
            <a:endParaRPr lang="ru-RU" sz="8000" dirty="0"/>
          </a:p>
        </p:txBody>
      </p:sp>
    </p:spTree>
    <p:extLst>
      <p:ext uri="{BB962C8B-B14F-4D97-AF65-F5344CB8AC3E}">
        <p14:creationId xmlns:p14="http://schemas.microsoft.com/office/powerpoint/2010/main" val="4031346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8.</a:t>
            </a:r>
            <a:endParaRPr lang="ru-RU" dirty="0"/>
          </a:p>
        </p:txBody>
      </p:sp>
      <p:sp>
        <p:nvSpPr>
          <p:cNvPr id="3" name="Объект 2"/>
          <p:cNvSpPr>
            <a:spLocks noGrp="1"/>
          </p:cNvSpPr>
          <p:nvPr>
            <p:ph idx="1"/>
          </p:nvPr>
        </p:nvSpPr>
        <p:spPr/>
        <p:txBody>
          <a:bodyPr>
            <a:normAutofit/>
          </a:bodyPr>
          <a:lstStyle/>
          <a:p>
            <a:pPr algn="ctr"/>
            <a:r>
              <a:rPr lang="ru-RU" sz="4000" dirty="0">
                <a:effectLst/>
              </a:rPr>
              <a:t>По мнению одного американского бизнесмена, вести бизнес и при этом не тратить деньги на </a:t>
            </a:r>
            <a:r>
              <a:rPr lang="en-US" sz="4000" dirty="0" smtClean="0">
                <a:effectLst/>
              </a:rPr>
              <a:t>…</a:t>
            </a:r>
            <a:r>
              <a:rPr lang="ru-RU" sz="4000" dirty="0">
                <a:effectLst/>
              </a:rPr>
              <a:t> — все равно что подмигивать девушке в темноте. Назовите </a:t>
            </a:r>
            <a:r>
              <a:rPr lang="en-US" sz="4000" dirty="0" smtClean="0">
                <a:effectLst/>
              </a:rPr>
              <a:t>..</a:t>
            </a:r>
            <a:r>
              <a:rPr lang="ru-RU" sz="4000" dirty="0" smtClean="0">
                <a:effectLst/>
              </a:rPr>
              <a:t>.</a:t>
            </a:r>
            <a:endParaRPr lang="ru-RU" sz="4000" dirty="0"/>
          </a:p>
        </p:txBody>
      </p:sp>
    </p:spTree>
    <p:extLst>
      <p:ext uri="{BB962C8B-B14F-4D97-AF65-F5344CB8AC3E}">
        <p14:creationId xmlns:p14="http://schemas.microsoft.com/office/powerpoint/2010/main" val="152561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8000" dirty="0" smtClean="0"/>
              <a:t>Реклама</a:t>
            </a:r>
            <a:endParaRPr lang="ru-RU" sz="8000" dirty="0"/>
          </a:p>
        </p:txBody>
      </p:sp>
    </p:spTree>
    <p:extLst>
      <p:ext uri="{BB962C8B-B14F-4D97-AF65-F5344CB8AC3E}">
        <p14:creationId xmlns:p14="http://schemas.microsoft.com/office/powerpoint/2010/main" val="294253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9.</a:t>
            </a:r>
            <a:endParaRPr lang="ru-RU" dirty="0"/>
          </a:p>
        </p:txBody>
      </p:sp>
      <p:sp>
        <p:nvSpPr>
          <p:cNvPr id="3" name="Объект 2"/>
          <p:cNvSpPr>
            <a:spLocks noGrp="1"/>
          </p:cNvSpPr>
          <p:nvPr>
            <p:ph idx="1"/>
          </p:nvPr>
        </p:nvSpPr>
        <p:spPr/>
        <p:txBody>
          <a:bodyPr/>
          <a:lstStyle/>
          <a:p>
            <a:pPr algn="ctr"/>
            <a:r>
              <a:rPr lang="ru-RU" dirty="0">
                <a:effectLst/>
              </a:rPr>
              <a:t> </a:t>
            </a:r>
            <a:r>
              <a:rPr lang="ru-RU" sz="4400" dirty="0">
                <a:effectLst/>
              </a:rPr>
              <a:t>Назовите человека, портрет которого размещен на обложке книги «100 знаменитых американцев».</a:t>
            </a:r>
          </a:p>
          <a:p>
            <a:pPr marL="36900" indent="0">
              <a:buNone/>
            </a:pPr>
            <a:r>
              <a:rPr lang="ru-RU" dirty="0"/>
              <a:t/>
            </a:r>
            <a:br>
              <a:rPr lang="ru-RU" dirty="0"/>
            </a:br>
            <a:endParaRPr lang="ru-RU" dirty="0"/>
          </a:p>
        </p:txBody>
      </p:sp>
    </p:spTree>
    <p:extLst>
      <p:ext uri="{BB962C8B-B14F-4D97-AF65-F5344CB8AC3E}">
        <p14:creationId xmlns:p14="http://schemas.microsoft.com/office/powerpoint/2010/main" val="4159159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4400" dirty="0" smtClean="0"/>
              <a:t>Бенджамин Франклин. На обложке размещен фрагмент стодолларовой купюры</a:t>
            </a:r>
            <a:endParaRPr lang="ru-RU" sz="4400" dirty="0"/>
          </a:p>
        </p:txBody>
      </p:sp>
    </p:spTree>
    <p:extLst>
      <p:ext uri="{BB962C8B-B14F-4D97-AF65-F5344CB8AC3E}">
        <p14:creationId xmlns:p14="http://schemas.microsoft.com/office/powerpoint/2010/main" val="85850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10.</a:t>
            </a:r>
            <a:endParaRPr lang="ru-RU" dirty="0"/>
          </a:p>
        </p:txBody>
      </p:sp>
      <p:sp>
        <p:nvSpPr>
          <p:cNvPr id="3" name="Объект 2"/>
          <p:cNvSpPr>
            <a:spLocks noGrp="1"/>
          </p:cNvSpPr>
          <p:nvPr>
            <p:ph idx="1"/>
          </p:nvPr>
        </p:nvSpPr>
        <p:spPr/>
        <p:txBody>
          <a:bodyPr/>
          <a:lstStyle/>
          <a:p>
            <a:pPr algn="ctr"/>
            <a:r>
              <a:rPr lang="ru-RU" sz="4400" dirty="0">
                <a:effectLst/>
              </a:rPr>
              <a:t>В фильме «Вспомнить все», </a:t>
            </a:r>
            <a:r>
              <a:rPr lang="ru-RU" sz="4400" dirty="0" smtClean="0">
                <a:effectLst/>
              </a:rPr>
              <a:t>снятом в 2012 году, </a:t>
            </a:r>
            <a:r>
              <a:rPr lang="ru-RU" sz="4400" dirty="0">
                <a:effectLst/>
              </a:rPr>
              <a:t>на долларовых банкнотах можно увидеть его портрет. Кто он?</a:t>
            </a:r>
          </a:p>
          <a:p>
            <a:pPr marL="36900" indent="0" algn="ctr">
              <a:buNone/>
            </a:pPr>
            <a:r>
              <a:rPr lang="ru-RU" dirty="0"/>
              <a:t/>
            </a:r>
            <a:br>
              <a:rPr lang="ru-RU" dirty="0"/>
            </a:br>
            <a:endParaRPr lang="ru-RU" dirty="0"/>
          </a:p>
        </p:txBody>
      </p:sp>
    </p:spTree>
    <p:extLst>
      <p:ext uri="{BB962C8B-B14F-4D97-AF65-F5344CB8AC3E}">
        <p14:creationId xmlns:p14="http://schemas.microsoft.com/office/powerpoint/2010/main" val="18989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a:xfrm>
            <a:off x="913795" y="2068879"/>
            <a:ext cx="10353762" cy="4058751"/>
          </a:xfrm>
        </p:spPr>
        <p:txBody>
          <a:bodyPr>
            <a:normAutofit/>
          </a:bodyPr>
          <a:lstStyle/>
          <a:p>
            <a:pPr algn="ctr"/>
            <a:r>
              <a:rPr lang="ru-RU" sz="4400" dirty="0" smtClean="0"/>
              <a:t>Барак Обама - </a:t>
            </a:r>
            <a:r>
              <a:rPr lang="ru-RU" sz="4400" dirty="0">
                <a:effectLst/>
              </a:rPr>
              <a:t>44-й президент Соединённых Штатов Америки с 20 января 2009 года по 20 января 2017 года.</a:t>
            </a:r>
            <a:endParaRPr lang="ru-RU" sz="4400" dirty="0"/>
          </a:p>
        </p:txBody>
      </p:sp>
    </p:spTree>
    <p:extLst>
      <p:ext uri="{BB962C8B-B14F-4D97-AF65-F5344CB8AC3E}">
        <p14:creationId xmlns:p14="http://schemas.microsoft.com/office/powerpoint/2010/main" val="1937296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11.</a:t>
            </a:r>
            <a:endParaRPr lang="ru-RU" dirty="0"/>
          </a:p>
        </p:txBody>
      </p:sp>
      <p:sp>
        <p:nvSpPr>
          <p:cNvPr id="3" name="Объект 2"/>
          <p:cNvSpPr>
            <a:spLocks noGrp="1"/>
          </p:cNvSpPr>
          <p:nvPr>
            <p:ph idx="1"/>
          </p:nvPr>
        </p:nvSpPr>
        <p:spPr/>
        <p:txBody>
          <a:bodyPr>
            <a:noAutofit/>
          </a:bodyPr>
          <a:lstStyle/>
          <a:p>
            <a:pPr algn="ctr"/>
            <a:r>
              <a:rPr lang="ru-RU" sz="3600" dirty="0">
                <a:effectLst/>
              </a:rPr>
              <a:t>В XIII веке на Руси основной денежной единицей была гривна, которую для мелких расчетов разрубали на четыре части. Разрубить ровно получалось не всегда. Нередко оставалась некоторая часть, большая, чем все остальные. Естественно, все старались заполучить именно ее. Как она называлась?</a:t>
            </a:r>
            <a:endParaRPr lang="ru-RU" sz="3600" dirty="0"/>
          </a:p>
        </p:txBody>
      </p:sp>
    </p:spTree>
    <p:extLst>
      <p:ext uri="{BB962C8B-B14F-4D97-AF65-F5344CB8AC3E}">
        <p14:creationId xmlns:p14="http://schemas.microsoft.com/office/powerpoint/2010/main" val="1523979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4000" dirty="0" smtClean="0"/>
              <a:t>Длинный рубль. От того, что гривну разрубали, появилось название рубль. А конкретно та часть гривны, за которой все гонялись, называлась длинным рублём. </a:t>
            </a:r>
            <a:endParaRPr lang="ru-RU" sz="4000" dirty="0"/>
          </a:p>
        </p:txBody>
      </p:sp>
    </p:spTree>
    <p:extLst>
      <p:ext uri="{BB962C8B-B14F-4D97-AF65-F5344CB8AC3E}">
        <p14:creationId xmlns:p14="http://schemas.microsoft.com/office/powerpoint/2010/main" val="425945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Прямоугольник 6"/>
          <p:cNvSpPr/>
          <p:nvPr/>
        </p:nvSpPr>
        <p:spPr>
          <a:xfrm>
            <a:off x="1596000" y="699919"/>
            <a:ext cx="9000000" cy="5400000"/>
          </a:xfrm>
          <a:prstGeom prst="rect">
            <a:avLst/>
          </a:prstGeom>
          <a:solidFill>
            <a:schemeClr val="bg2">
              <a:lumMod val="75000"/>
              <a:lumOff val="25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925280" y="2105751"/>
            <a:ext cx="8670720" cy="3600986"/>
          </a:xfrm>
          <a:prstGeom prst="rect">
            <a:avLst/>
          </a:prstGeom>
        </p:spPr>
        <p:txBody>
          <a:bodyPr wrap="square">
            <a:spAutoFit/>
          </a:bodyPr>
          <a:lstStyle/>
          <a:p>
            <a:pPr algn="just" fontAlgn="base">
              <a:spcBef>
                <a:spcPts val="1200"/>
              </a:spcBef>
            </a:pPr>
            <a:r>
              <a:rPr lang="ru-RU" sz="2400" dirty="0" smtClean="0"/>
              <a:t>Форма </a:t>
            </a:r>
            <a:r>
              <a:rPr lang="ru-RU" sz="2400" dirty="0"/>
              <a:t>проведения: Клуб Знатоков</a:t>
            </a:r>
          </a:p>
          <a:p>
            <a:pPr algn="just" fontAlgn="base">
              <a:spcBef>
                <a:spcPts val="1200"/>
              </a:spcBef>
            </a:pPr>
            <a:r>
              <a:rPr lang="ru-RU" sz="2400" dirty="0"/>
              <a:t>Место: актовый зал</a:t>
            </a:r>
          </a:p>
          <a:p>
            <a:pPr algn="just" fontAlgn="base">
              <a:spcBef>
                <a:spcPts val="1200"/>
              </a:spcBef>
            </a:pPr>
            <a:r>
              <a:rPr lang="ru-RU" sz="2400" dirty="0"/>
              <a:t>Возраст детей: 15-18 лет</a:t>
            </a:r>
          </a:p>
          <a:p>
            <a:pPr algn="just" fontAlgn="base">
              <a:spcBef>
                <a:spcPts val="1200"/>
              </a:spcBef>
            </a:pPr>
            <a:r>
              <a:rPr lang="ru-RU" sz="2400" dirty="0"/>
              <a:t>Количество участников</a:t>
            </a:r>
            <a:r>
              <a:rPr lang="ru-RU" sz="2400" dirty="0" smtClean="0"/>
              <a:t>: 2 </a:t>
            </a:r>
            <a:r>
              <a:rPr lang="ru-RU" sz="2400" dirty="0"/>
              <a:t>команды по 5 человек</a:t>
            </a:r>
          </a:p>
          <a:p>
            <a:pPr algn="just" fontAlgn="base">
              <a:spcBef>
                <a:spcPts val="1200"/>
              </a:spcBef>
            </a:pPr>
            <a:r>
              <a:rPr lang="ru-RU" sz="2400" dirty="0"/>
              <a:t>Время проведения: в течение учебного года</a:t>
            </a:r>
          </a:p>
          <a:p>
            <a:pPr algn="just" fontAlgn="base">
              <a:spcBef>
                <a:spcPts val="1200"/>
              </a:spcBef>
            </a:pPr>
            <a:r>
              <a:rPr lang="ru-RU" sz="2400" dirty="0"/>
              <a:t>Продолжительность: 45 минут	</a:t>
            </a:r>
          </a:p>
          <a:p>
            <a:pPr algn="just" fontAlgn="base">
              <a:spcBef>
                <a:spcPts val="1200"/>
              </a:spcBef>
            </a:pPr>
            <a:r>
              <a:rPr lang="ru-RU" sz="2400" dirty="0"/>
              <a:t>Тематика: Финансовая грамотность</a:t>
            </a:r>
          </a:p>
        </p:txBody>
      </p:sp>
      <p:sp>
        <p:nvSpPr>
          <p:cNvPr id="6" name="Заголовок 1"/>
          <p:cNvSpPr txBox="1">
            <a:spLocks/>
          </p:cNvSpPr>
          <p:nvPr/>
        </p:nvSpPr>
        <p:spPr>
          <a:xfrm>
            <a:off x="696000" y="999394"/>
            <a:ext cx="10800000" cy="71226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ru-RU" sz="2800" b="1" dirty="0" smtClean="0">
                <a:solidFill>
                  <a:schemeClr val="tx1">
                    <a:lumMod val="95000"/>
                  </a:schemeClr>
                </a:solidFill>
              </a:rPr>
              <a:t>Интеллектуально-познавательная игра</a:t>
            </a:r>
          </a:p>
          <a:p>
            <a:pPr fontAlgn="base"/>
            <a:r>
              <a:rPr lang="ru-RU" sz="2800" b="1" dirty="0" smtClean="0">
                <a:solidFill>
                  <a:schemeClr val="tx1">
                    <a:lumMod val="95000"/>
                  </a:schemeClr>
                </a:solidFill>
              </a:rPr>
              <a:t>по </a:t>
            </a:r>
            <a:r>
              <a:rPr lang="ru-RU" sz="2800" b="1" dirty="0">
                <a:solidFill>
                  <a:schemeClr val="tx1">
                    <a:lumMod val="95000"/>
                  </a:schemeClr>
                </a:solidFill>
              </a:rPr>
              <a:t>финансовой грамотности «Что? Где? Когда?»</a:t>
            </a:r>
            <a:endParaRPr lang="ru-RU" sz="2800" dirty="0">
              <a:solidFill>
                <a:schemeClr val="tx1">
                  <a:lumMod val="95000"/>
                </a:schemeClr>
              </a:solidFill>
            </a:endParaRPr>
          </a:p>
        </p:txBody>
      </p:sp>
    </p:spTree>
    <p:extLst>
      <p:ext uri="{BB962C8B-B14F-4D97-AF65-F5344CB8AC3E}">
        <p14:creationId xmlns:p14="http://schemas.microsoft.com/office/powerpoint/2010/main" val="1317982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12.</a:t>
            </a:r>
            <a:endParaRPr lang="ru-RU" dirty="0"/>
          </a:p>
        </p:txBody>
      </p:sp>
      <p:sp>
        <p:nvSpPr>
          <p:cNvPr id="3" name="Объект 2"/>
          <p:cNvSpPr>
            <a:spLocks noGrp="1"/>
          </p:cNvSpPr>
          <p:nvPr>
            <p:ph idx="1"/>
          </p:nvPr>
        </p:nvSpPr>
        <p:spPr/>
        <p:txBody>
          <a:bodyPr>
            <a:normAutofit/>
          </a:bodyPr>
          <a:lstStyle/>
          <a:p>
            <a:pPr algn="ctr"/>
            <a:r>
              <a:rPr lang="ru-RU" sz="3600" dirty="0">
                <a:effectLst/>
              </a:rPr>
              <a:t>Согласно одной из версий, это неофициальное название купюры появилось из-за того, что ее номинал соответствовал нескольким сотням. А сотни тогда назывались </a:t>
            </a:r>
            <a:r>
              <a:rPr lang="ru-RU" sz="3600" dirty="0" err="1">
                <a:effectLst/>
              </a:rPr>
              <a:t>катеньками</a:t>
            </a:r>
            <a:r>
              <a:rPr lang="ru-RU" sz="3600" dirty="0">
                <a:effectLst/>
              </a:rPr>
              <a:t>. </a:t>
            </a:r>
            <a:endParaRPr lang="ru-RU" sz="3600" dirty="0" smtClean="0">
              <a:effectLst/>
            </a:endParaRPr>
          </a:p>
          <a:p>
            <a:pPr marL="36900" indent="0" algn="ctr">
              <a:buNone/>
            </a:pPr>
            <a:r>
              <a:rPr lang="ru-RU" sz="3600" dirty="0" smtClean="0">
                <a:effectLst/>
              </a:rPr>
              <a:t>Что </a:t>
            </a:r>
            <a:r>
              <a:rPr lang="ru-RU" sz="3600" dirty="0">
                <a:effectLst/>
              </a:rPr>
              <a:t>это за неофициальное название </a:t>
            </a:r>
            <a:r>
              <a:rPr lang="ru-RU" sz="3600" dirty="0" smtClean="0">
                <a:effectLst/>
              </a:rPr>
              <a:t>купюры</a:t>
            </a:r>
            <a:r>
              <a:rPr lang="ru-RU" sz="3600" dirty="0">
                <a:effectLst/>
              </a:rPr>
              <a:t>?</a:t>
            </a:r>
            <a:endParaRPr lang="ru-RU" sz="3600" dirty="0"/>
          </a:p>
        </p:txBody>
      </p:sp>
    </p:spTree>
    <p:extLst>
      <p:ext uri="{BB962C8B-B14F-4D97-AF65-F5344CB8AC3E}">
        <p14:creationId xmlns:p14="http://schemas.microsoft.com/office/powerpoint/2010/main" val="1436280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4000" dirty="0" smtClean="0"/>
              <a:t>Купюра в 500 рублей, соответствовала пяти «</a:t>
            </a:r>
            <a:r>
              <a:rPr lang="ru-RU" sz="4000" dirty="0" err="1" smtClean="0"/>
              <a:t>катенькам</a:t>
            </a:r>
            <a:r>
              <a:rPr lang="ru-RU" sz="4000" dirty="0" smtClean="0"/>
              <a:t>» от чего ее называли «</a:t>
            </a:r>
            <a:r>
              <a:rPr lang="ru-RU" sz="4000" dirty="0" err="1" smtClean="0"/>
              <a:t>пятикатька</a:t>
            </a:r>
            <a:r>
              <a:rPr lang="ru-RU" sz="4000" dirty="0" smtClean="0"/>
              <a:t>», а затем «</a:t>
            </a:r>
            <a:r>
              <a:rPr lang="ru-RU" sz="4000" dirty="0" err="1" smtClean="0"/>
              <a:t>пятихатка</a:t>
            </a:r>
            <a:r>
              <a:rPr lang="ru-RU" sz="4000" dirty="0" smtClean="0"/>
              <a:t>» </a:t>
            </a:r>
            <a:endParaRPr lang="ru-RU" sz="4000" dirty="0"/>
          </a:p>
        </p:txBody>
      </p:sp>
    </p:spTree>
    <p:extLst>
      <p:ext uri="{BB962C8B-B14F-4D97-AF65-F5344CB8AC3E}">
        <p14:creationId xmlns:p14="http://schemas.microsoft.com/office/powerpoint/2010/main" val="1956309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13.</a:t>
            </a:r>
            <a:endParaRPr lang="ru-RU" dirty="0"/>
          </a:p>
        </p:txBody>
      </p:sp>
      <p:sp>
        <p:nvSpPr>
          <p:cNvPr id="3" name="Объект 2"/>
          <p:cNvSpPr>
            <a:spLocks noGrp="1"/>
          </p:cNvSpPr>
          <p:nvPr>
            <p:ph idx="1"/>
          </p:nvPr>
        </p:nvSpPr>
        <p:spPr/>
        <p:txBody>
          <a:bodyPr>
            <a:noAutofit/>
          </a:bodyPr>
          <a:lstStyle/>
          <a:p>
            <a:pPr algn="ctr"/>
            <a:r>
              <a:rPr lang="ru-RU" sz="3600" dirty="0">
                <a:effectLst/>
              </a:rPr>
              <a:t>В комедии «Мрачные тени» герой </a:t>
            </a:r>
            <a:r>
              <a:rPr lang="ru-RU" sz="3600" dirty="0" err="1">
                <a:effectLst/>
              </a:rPr>
              <a:t>Джони</a:t>
            </a:r>
            <a:r>
              <a:rPr lang="ru-RU" sz="3600" dirty="0">
                <a:effectLst/>
              </a:rPr>
              <a:t> Деппа возвращается в родовой замок после двухсотлетнего отсутствия. За завтраком этот герой логично предполагает, что его родственники испытывают финансовые затруднения, потому что ему не угрожает... Что именно?</a:t>
            </a:r>
            <a:endParaRPr lang="ru-RU" sz="3600" dirty="0"/>
          </a:p>
        </p:txBody>
      </p:sp>
    </p:spTree>
    <p:extLst>
      <p:ext uri="{BB962C8B-B14F-4D97-AF65-F5344CB8AC3E}">
        <p14:creationId xmlns:p14="http://schemas.microsoft.com/office/powerpoint/2010/main" val="3106267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4000" dirty="0" smtClean="0"/>
              <a:t>Серебро. Герой понимает, что семья обнищала, потому что пришлось продать все столовое серебро. Учитывая, что он вампир, серебро представляло бы для него угрозу</a:t>
            </a:r>
            <a:endParaRPr lang="ru-RU" sz="4000" dirty="0"/>
          </a:p>
        </p:txBody>
      </p:sp>
    </p:spTree>
    <p:extLst>
      <p:ext uri="{BB962C8B-B14F-4D97-AF65-F5344CB8AC3E}">
        <p14:creationId xmlns:p14="http://schemas.microsoft.com/office/powerpoint/2010/main" val="383619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14.</a:t>
            </a:r>
            <a:endParaRPr lang="ru-RU" dirty="0"/>
          </a:p>
        </p:txBody>
      </p:sp>
      <p:sp>
        <p:nvSpPr>
          <p:cNvPr id="3" name="Объект 2"/>
          <p:cNvSpPr>
            <a:spLocks noGrp="1"/>
          </p:cNvSpPr>
          <p:nvPr>
            <p:ph idx="1"/>
          </p:nvPr>
        </p:nvSpPr>
        <p:spPr/>
        <p:txBody>
          <a:bodyPr>
            <a:noAutofit/>
          </a:bodyPr>
          <a:lstStyle/>
          <a:p>
            <a:pPr algn="ctr"/>
            <a:r>
              <a:rPr lang="ru-RU" sz="4000" dirty="0">
                <a:effectLst/>
              </a:rPr>
              <a:t>Иван Мясоедов был сыном знаменитого художника-передвижника. После революции он был в эмиграции, жилось ему трудно. Он даже провел около шести лет в тюрьме. А за что его посадили?</a:t>
            </a:r>
            <a:endParaRPr lang="ru-RU" sz="4000" dirty="0"/>
          </a:p>
        </p:txBody>
      </p:sp>
    </p:spTree>
    <p:extLst>
      <p:ext uri="{BB962C8B-B14F-4D97-AF65-F5344CB8AC3E}">
        <p14:creationId xmlns:p14="http://schemas.microsoft.com/office/powerpoint/2010/main" val="92273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8000" dirty="0" smtClean="0"/>
              <a:t>Он рисовал деньги </a:t>
            </a:r>
            <a:endParaRPr lang="ru-RU" sz="8000" dirty="0"/>
          </a:p>
        </p:txBody>
      </p:sp>
    </p:spTree>
    <p:extLst>
      <p:ext uri="{BB962C8B-B14F-4D97-AF65-F5344CB8AC3E}">
        <p14:creationId xmlns:p14="http://schemas.microsoft.com/office/powerpoint/2010/main" val="1369083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15.</a:t>
            </a:r>
            <a:endParaRPr lang="ru-RU" dirty="0"/>
          </a:p>
        </p:txBody>
      </p:sp>
      <p:sp>
        <p:nvSpPr>
          <p:cNvPr id="3" name="Объект 2"/>
          <p:cNvSpPr>
            <a:spLocks noGrp="1"/>
          </p:cNvSpPr>
          <p:nvPr>
            <p:ph idx="1"/>
          </p:nvPr>
        </p:nvSpPr>
        <p:spPr>
          <a:xfrm>
            <a:off x="913795" y="1732448"/>
            <a:ext cx="7100145" cy="4659725"/>
          </a:xfrm>
        </p:spPr>
        <p:txBody>
          <a:bodyPr>
            <a:normAutofit fontScale="92500" lnSpcReduction="10000"/>
          </a:bodyPr>
          <a:lstStyle/>
          <a:p>
            <a:pPr marL="36900" indent="0" algn="ctr">
              <a:buNone/>
            </a:pPr>
            <a:r>
              <a:rPr lang="ru-RU" sz="3300" dirty="0" smtClean="0"/>
              <a:t>Вопрос от … </a:t>
            </a:r>
          </a:p>
          <a:p>
            <a:pPr algn="ctr"/>
            <a:r>
              <a:rPr lang="ru-RU" sz="4000" dirty="0" smtClean="0"/>
              <a:t>Дело происходит в Германии в 1924 г. Служащий Ганс получил заработную плату за один месяц. Но на следующий день он смог купить на всю зарплату только одну булку хлеба. Почему? </a:t>
            </a:r>
          </a:p>
          <a:p>
            <a:pPr algn="ctr"/>
            <a:endParaRPr lang="ru-RU" sz="3200" dirty="0"/>
          </a:p>
        </p:txBody>
      </p:sp>
      <p:pic>
        <p:nvPicPr>
          <p:cNvPr id="5" name="Picture 2" descr="https://i11.fotocdn.net/s120/bfd564bcdcbc3009/user_l/2736702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5790" y="1888403"/>
            <a:ext cx="3854548" cy="385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34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6000" dirty="0" smtClean="0"/>
              <a:t>На следующий день произошла инфляция </a:t>
            </a:r>
            <a:endParaRPr lang="ru-RU" sz="6000" dirty="0"/>
          </a:p>
        </p:txBody>
      </p:sp>
    </p:spTree>
    <p:extLst>
      <p:ext uri="{BB962C8B-B14F-4D97-AF65-F5344CB8AC3E}">
        <p14:creationId xmlns:p14="http://schemas.microsoft.com/office/powerpoint/2010/main" val="696613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16.</a:t>
            </a:r>
            <a:endParaRPr lang="ru-RU" dirty="0"/>
          </a:p>
        </p:txBody>
      </p:sp>
      <p:sp>
        <p:nvSpPr>
          <p:cNvPr id="3" name="Объект 2"/>
          <p:cNvSpPr>
            <a:spLocks noGrp="1"/>
          </p:cNvSpPr>
          <p:nvPr>
            <p:ph idx="1"/>
          </p:nvPr>
        </p:nvSpPr>
        <p:spPr>
          <a:xfrm>
            <a:off x="250192" y="1580050"/>
            <a:ext cx="7790258" cy="4150766"/>
          </a:xfrm>
        </p:spPr>
        <p:txBody>
          <a:bodyPr>
            <a:normAutofit fontScale="92500" lnSpcReduction="10000"/>
          </a:bodyPr>
          <a:lstStyle/>
          <a:p>
            <a:pPr marL="36900" indent="0" algn="ctr">
              <a:buNone/>
            </a:pPr>
            <a:r>
              <a:rPr lang="ru-RU" sz="3400" dirty="0"/>
              <a:t>Вопрос от …</a:t>
            </a:r>
          </a:p>
          <a:p>
            <a:pPr marL="36900" indent="0" algn="ctr">
              <a:buNone/>
            </a:pPr>
            <a:r>
              <a:rPr lang="ru-RU" sz="3200" dirty="0" smtClean="0"/>
              <a:t>Недавно в США разразился скандал. Несколько бейсболистов и баскетболистов были обвинены в утайке побочных доходов и неуплате налогов. Они брали деньги за то, за что это делать не принято. </a:t>
            </a:r>
            <a:r>
              <a:rPr lang="ru-RU" sz="3200" dirty="0"/>
              <a:t>Н</a:t>
            </a:r>
            <a:r>
              <a:rPr lang="ru-RU" sz="3200" dirty="0" smtClean="0"/>
              <a:t>екоторые из них получали за это по 10</a:t>
            </a:r>
            <a:r>
              <a:rPr lang="en-US" sz="3200" dirty="0" smtClean="0"/>
              <a:t>$ </a:t>
            </a:r>
            <a:r>
              <a:rPr lang="ru-RU" sz="3200" dirty="0" smtClean="0"/>
              <a:t>до 900</a:t>
            </a:r>
            <a:r>
              <a:rPr lang="en-US" sz="3200" dirty="0" smtClean="0"/>
              <a:t>$</a:t>
            </a:r>
            <a:r>
              <a:rPr lang="ru-RU" sz="3200" dirty="0" smtClean="0"/>
              <a:t> раз в час. За что же спортсмены брали деньги? </a:t>
            </a:r>
            <a:endParaRPr lang="ru-RU" sz="3200" dirty="0"/>
          </a:p>
        </p:txBody>
      </p:sp>
      <p:pic>
        <p:nvPicPr>
          <p:cNvPr id="5" name="Picture 2" descr="https://www.pngkey.com/png/full/607-6075967_knight-team-member-female-silhouette-gr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450" y="1580050"/>
            <a:ext cx="3819652" cy="375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25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6600" dirty="0" smtClean="0"/>
              <a:t>Они брали деньги за свой автограф</a:t>
            </a:r>
            <a:endParaRPr lang="ru-RU" sz="6600" dirty="0"/>
          </a:p>
        </p:txBody>
      </p:sp>
    </p:spTree>
    <p:extLst>
      <p:ext uri="{BB962C8B-B14F-4D97-AF65-F5344CB8AC3E}">
        <p14:creationId xmlns:p14="http://schemas.microsoft.com/office/powerpoint/2010/main" val="4821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Прямоугольник 6"/>
          <p:cNvSpPr/>
          <p:nvPr/>
        </p:nvSpPr>
        <p:spPr>
          <a:xfrm>
            <a:off x="696000" y="704175"/>
            <a:ext cx="10800000" cy="5400000"/>
          </a:xfrm>
          <a:prstGeom prst="rect">
            <a:avLst/>
          </a:prstGeom>
          <a:solidFill>
            <a:schemeClr val="tx1">
              <a:lumMod val="95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310640" y="1666524"/>
            <a:ext cx="9570720" cy="4154984"/>
          </a:xfrm>
          <a:prstGeom prst="rect">
            <a:avLst/>
          </a:prstGeom>
        </p:spPr>
        <p:txBody>
          <a:bodyPr wrap="square">
            <a:spAutoFit/>
          </a:bodyPr>
          <a:lstStyle/>
          <a:p>
            <a:pPr indent="360000" algn="just" fontAlgn="base"/>
            <a:r>
              <a:rPr lang="ru-RU" sz="2400" b="1" dirty="0" smtClean="0">
                <a:solidFill>
                  <a:schemeClr val="bg2">
                    <a:lumMod val="75000"/>
                    <a:lumOff val="25000"/>
                  </a:schemeClr>
                </a:solidFill>
                <a:latin typeface="Times New Roman" panose="02020603050405020304" pitchFamily="18" charset="0"/>
              </a:rPr>
              <a:t>Целью </a:t>
            </a:r>
            <a:r>
              <a:rPr lang="ru-RU" sz="2400" dirty="0" smtClean="0">
                <a:solidFill>
                  <a:schemeClr val="bg2">
                    <a:lumMod val="75000"/>
                    <a:lumOff val="25000"/>
                  </a:schemeClr>
                </a:solidFill>
                <a:latin typeface="Times New Roman" panose="02020603050405020304" pitchFamily="18" charset="0"/>
              </a:rPr>
              <a:t>игры является</a:t>
            </a:r>
            <a:r>
              <a:rPr lang="ru-RU" sz="2400" dirty="0">
                <a:solidFill>
                  <a:schemeClr val="bg2">
                    <a:lumMod val="75000"/>
                    <a:lumOff val="25000"/>
                  </a:schemeClr>
                </a:solidFill>
                <a:latin typeface="Times New Roman" panose="02020603050405020304" pitchFamily="18" charset="0"/>
              </a:rPr>
              <a:t>: создание условий для развития познавательной активности к </a:t>
            </a:r>
            <a:r>
              <a:rPr lang="ru-RU" sz="2400" dirty="0" smtClean="0">
                <a:solidFill>
                  <a:schemeClr val="bg2">
                    <a:lumMod val="75000"/>
                    <a:lumOff val="25000"/>
                  </a:schemeClr>
                </a:solidFill>
                <a:latin typeface="Times New Roman" panose="02020603050405020304" pitchFamily="18" charset="0"/>
              </a:rPr>
              <a:t>финансовому просвещению, </a:t>
            </a:r>
            <a:r>
              <a:rPr lang="ru-RU" sz="2400" dirty="0" smtClean="0">
                <a:solidFill>
                  <a:schemeClr val="bg2">
                    <a:lumMod val="75000"/>
                    <a:lumOff val="25000"/>
                  </a:schemeClr>
                </a:solidFill>
              </a:rPr>
              <a:t>содействие </a:t>
            </a:r>
            <a:r>
              <a:rPr lang="ru-RU" sz="2400" dirty="0">
                <a:solidFill>
                  <a:schemeClr val="bg2">
                    <a:lumMod val="75000"/>
                    <a:lumOff val="25000"/>
                  </a:schemeClr>
                </a:solidFill>
              </a:rPr>
              <a:t>осознанному повышению финансовой грамотности </a:t>
            </a:r>
            <a:r>
              <a:rPr lang="ru-RU" sz="2400" dirty="0" smtClean="0">
                <a:solidFill>
                  <a:schemeClr val="bg2">
                    <a:lumMod val="75000"/>
                    <a:lumOff val="25000"/>
                  </a:schemeClr>
                </a:solidFill>
              </a:rPr>
              <a:t>обучающихся, активизация </a:t>
            </a:r>
            <a:r>
              <a:rPr lang="ru-RU" sz="2400" dirty="0">
                <a:solidFill>
                  <a:schemeClr val="bg2">
                    <a:lumMod val="75000"/>
                    <a:lumOff val="25000"/>
                  </a:schemeClr>
                </a:solidFill>
              </a:rPr>
              <a:t>познавательной деятельности </a:t>
            </a:r>
            <a:r>
              <a:rPr lang="ru-RU" sz="2400" dirty="0" smtClean="0">
                <a:solidFill>
                  <a:schemeClr val="bg2">
                    <a:lumMod val="75000"/>
                    <a:lumOff val="25000"/>
                  </a:schemeClr>
                </a:solidFill>
              </a:rPr>
              <a:t>обучающихся</a:t>
            </a:r>
            <a:r>
              <a:rPr lang="ru-RU" sz="2400" dirty="0" smtClean="0">
                <a:solidFill>
                  <a:schemeClr val="bg2">
                    <a:lumMod val="75000"/>
                    <a:lumOff val="25000"/>
                  </a:schemeClr>
                </a:solidFill>
                <a:latin typeface="Times New Roman" panose="02020603050405020304" pitchFamily="18" charset="0"/>
              </a:rPr>
              <a:t>.</a:t>
            </a:r>
            <a:endParaRPr lang="ru-RU" sz="2400" dirty="0" smtClean="0">
              <a:solidFill>
                <a:schemeClr val="bg2">
                  <a:lumMod val="75000"/>
                  <a:lumOff val="25000"/>
                </a:schemeClr>
              </a:solidFill>
              <a:latin typeface="Calibri" panose="020F0502020204030204" pitchFamily="34" charset="0"/>
            </a:endParaRPr>
          </a:p>
          <a:p>
            <a:pPr indent="360000" algn="just"/>
            <a:r>
              <a:rPr lang="ru-RU" sz="2400" dirty="0" smtClean="0">
                <a:solidFill>
                  <a:schemeClr val="bg2">
                    <a:lumMod val="75000"/>
                    <a:lumOff val="25000"/>
                  </a:schemeClr>
                </a:solidFill>
                <a:latin typeface="Times New Roman" panose="02020603050405020304" pitchFamily="18" charset="0"/>
              </a:rPr>
              <a:t>Данная </a:t>
            </a:r>
            <a:r>
              <a:rPr lang="ru-RU" sz="2400" dirty="0">
                <a:solidFill>
                  <a:schemeClr val="bg2">
                    <a:lumMod val="75000"/>
                    <a:lumOff val="25000"/>
                  </a:schemeClr>
                </a:solidFill>
                <a:latin typeface="Times New Roman" panose="02020603050405020304" pitchFamily="18" charset="0"/>
              </a:rPr>
              <a:t>цель достигается при решении следующих </a:t>
            </a:r>
            <a:r>
              <a:rPr lang="ru-RU" sz="2400" b="1" dirty="0">
                <a:solidFill>
                  <a:schemeClr val="bg2">
                    <a:lumMod val="75000"/>
                    <a:lumOff val="25000"/>
                  </a:schemeClr>
                </a:solidFill>
                <a:latin typeface="Times New Roman" panose="02020603050405020304" pitchFamily="18" charset="0"/>
              </a:rPr>
              <a:t>задач:</a:t>
            </a:r>
            <a:endParaRPr lang="ru-RU" sz="2400" dirty="0">
              <a:solidFill>
                <a:schemeClr val="bg2">
                  <a:lumMod val="75000"/>
                  <a:lumOff val="25000"/>
                </a:schemeClr>
              </a:solidFill>
              <a:latin typeface="Calibri" panose="020F0502020204030204" pitchFamily="34" charset="0"/>
            </a:endParaRPr>
          </a:p>
          <a:p>
            <a:pPr marL="514350" indent="-514350" algn="just">
              <a:buFont typeface="+mj-lt"/>
              <a:buAutoNum type="arabicPeriod"/>
            </a:pPr>
            <a:r>
              <a:rPr lang="ru-RU" sz="2400" dirty="0" smtClean="0">
                <a:solidFill>
                  <a:schemeClr val="bg2">
                    <a:lumMod val="75000"/>
                    <a:lumOff val="25000"/>
                  </a:schemeClr>
                </a:solidFill>
              </a:rPr>
              <a:t>Мотивировать </a:t>
            </a:r>
            <a:r>
              <a:rPr lang="ru-RU" sz="2400" dirty="0">
                <a:solidFill>
                  <a:schemeClr val="bg2">
                    <a:lumMod val="75000"/>
                    <a:lumOff val="25000"/>
                  </a:schemeClr>
                </a:solidFill>
              </a:rPr>
              <a:t>обучающихся на повышение финансовой </a:t>
            </a:r>
            <a:r>
              <a:rPr lang="ru-RU" sz="2400" dirty="0" smtClean="0">
                <a:solidFill>
                  <a:schemeClr val="bg2">
                    <a:lumMod val="75000"/>
                    <a:lumOff val="25000"/>
                  </a:schemeClr>
                </a:solidFill>
              </a:rPr>
              <a:t>грамотности.</a:t>
            </a:r>
            <a:endParaRPr lang="ru-RU" sz="2400" dirty="0" smtClean="0">
              <a:solidFill>
                <a:schemeClr val="bg2">
                  <a:lumMod val="75000"/>
                  <a:lumOff val="25000"/>
                </a:schemeClr>
              </a:solidFill>
              <a:latin typeface="Calibri" panose="020F0502020204030204" pitchFamily="34" charset="0"/>
            </a:endParaRPr>
          </a:p>
          <a:p>
            <a:pPr marL="514350" indent="-514350" algn="just">
              <a:buFont typeface="+mj-lt"/>
              <a:buAutoNum type="arabicPeriod"/>
            </a:pPr>
            <a:r>
              <a:rPr lang="ru-RU" sz="2400" dirty="0" smtClean="0">
                <a:solidFill>
                  <a:schemeClr val="bg2">
                    <a:lumMod val="75000"/>
                    <a:lumOff val="25000"/>
                  </a:schemeClr>
                </a:solidFill>
                <a:latin typeface="Times New Roman" panose="02020603050405020304" pitchFamily="18" charset="0"/>
              </a:rPr>
              <a:t>Развитие </a:t>
            </a:r>
            <a:r>
              <a:rPr lang="ru-RU" sz="2400" dirty="0">
                <a:solidFill>
                  <a:schemeClr val="bg2">
                    <a:lumMod val="75000"/>
                    <a:lumOff val="25000"/>
                  </a:schemeClr>
                </a:solidFill>
                <a:latin typeface="Times New Roman" panose="02020603050405020304" pitchFamily="18" charset="0"/>
              </a:rPr>
              <a:t>навыков практического применения </a:t>
            </a:r>
            <a:r>
              <a:rPr lang="ru-RU" sz="2400" dirty="0" smtClean="0">
                <a:solidFill>
                  <a:schemeClr val="bg2">
                    <a:lumMod val="75000"/>
                    <a:lumOff val="25000"/>
                  </a:schemeClr>
                </a:solidFill>
                <a:latin typeface="Times New Roman" panose="02020603050405020304" pitchFamily="18" charset="0"/>
              </a:rPr>
              <a:t>знаний.</a:t>
            </a:r>
          </a:p>
          <a:p>
            <a:pPr marL="514350" indent="-514350" algn="just">
              <a:buFont typeface="+mj-lt"/>
              <a:buAutoNum type="arabicPeriod"/>
            </a:pPr>
            <a:r>
              <a:rPr lang="ru-RU" sz="2400" dirty="0" smtClean="0">
                <a:solidFill>
                  <a:schemeClr val="bg2">
                    <a:lumMod val="75000"/>
                    <a:lumOff val="25000"/>
                  </a:schemeClr>
                </a:solidFill>
                <a:latin typeface="Times New Roman" panose="02020603050405020304" pitchFamily="18" charset="0"/>
              </a:rPr>
              <a:t>Воспитание </a:t>
            </a:r>
            <a:r>
              <a:rPr lang="ru-RU" sz="2400" dirty="0">
                <a:solidFill>
                  <a:schemeClr val="bg2">
                    <a:lumMod val="75000"/>
                    <a:lumOff val="25000"/>
                  </a:schemeClr>
                </a:solidFill>
                <a:latin typeface="Times New Roman" panose="02020603050405020304" pitchFamily="18" charset="0"/>
              </a:rPr>
              <a:t>самостоятельности, </a:t>
            </a:r>
            <a:r>
              <a:rPr lang="ru-RU" sz="2400" dirty="0" smtClean="0">
                <a:solidFill>
                  <a:schemeClr val="bg2">
                    <a:lumMod val="75000"/>
                    <a:lumOff val="25000"/>
                  </a:schemeClr>
                </a:solidFill>
                <a:latin typeface="Times New Roman" panose="02020603050405020304" pitchFamily="18" charset="0"/>
              </a:rPr>
              <a:t>инициативности, сотрудничества</a:t>
            </a:r>
            <a:r>
              <a:rPr lang="ru-RU" sz="2400" dirty="0">
                <a:solidFill>
                  <a:schemeClr val="bg2">
                    <a:lumMod val="75000"/>
                    <a:lumOff val="25000"/>
                  </a:schemeClr>
                </a:solidFill>
                <a:latin typeface="Times New Roman" panose="02020603050405020304" pitchFamily="18" charset="0"/>
              </a:rPr>
              <a:t>, коллективизма, </a:t>
            </a:r>
            <a:r>
              <a:rPr lang="ru-RU" sz="2400" dirty="0" smtClean="0">
                <a:solidFill>
                  <a:schemeClr val="bg2">
                    <a:lumMod val="75000"/>
                    <a:lumOff val="25000"/>
                  </a:schemeClr>
                </a:solidFill>
                <a:latin typeface="Times New Roman" panose="02020603050405020304" pitchFamily="18" charset="0"/>
              </a:rPr>
              <a:t>общительности.</a:t>
            </a:r>
          </a:p>
          <a:p>
            <a:pPr marL="514350" indent="-514350" algn="just">
              <a:buFont typeface="+mj-lt"/>
              <a:buAutoNum type="arabicPeriod"/>
            </a:pPr>
            <a:r>
              <a:rPr lang="ru-RU" sz="2400" dirty="0" smtClean="0">
                <a:solidFill>
                  <a:schemeClr val="bg2">
                    <a:lumMod val="75000"/>
                    <a:lumOff val="25000"/>
                  </a:schemeClr>
                </a:solidFill>
              </a:rPr>
              <a:t>Расширение </a:t>
            </a:r>
            <a:r>
              <a:rPr lang="ru-RU" sz="2400" dirty="0">
                <a:solidFill>
                  <a:schemeClr val="bg2">
                    <a:lumMod val="75000"/>
                    <a:lumOff val="25000"/>
                  </a:schemeClr>
                </a:solidFill>
              </a:rPr>
              <a:t>кругозора обучающихся.</a:t>
            </a:r>
            <a:endParaRPr lang="ru-RU" sz="2400" dirty="0">
              <a:solidFill>
                <a:schemeClr val="bg2">
                  <a:lumMod val="75000"/>
                  <a:lumOff val="25000"/>
                </a:schemeClr>
              </a:solidFill>
              <a:latin typeface="Calibri" panose="020F0502020204030204" pitchFamily="34" charset="0"/>
            </a:endParaRPr>
          </a:p>
        </p:txBody>
      </p:sp>
      <p:sp>
        <p:nvSpPr>
          <p:cNvPr id="6" name="Заголовок 1"/>
          <p:cNvSpPr txBox="1">
            <a:spLocks/>
          </p:cNvSpPr>
          <p:nvPr/>
        </p:nvSpPr>
        <p:spPr>
          <a:xfrm>
            <a:off x="0" y="829215"/>
            <a:ext cx="12192000" cy="712269"/>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bg2">
                    <a:lumMod val="75000"/>
                    <a:lumOff val="25000"/>
                  </a:schemeClr>
                </a:solidFill>
              </a:rPr>
              <a:t>Цели и задачи</a:t>
            </a:r>
            <a:endParaRPr lang="ru-RU" dirty="0">
              <a:solidFill>
                <a:schemeClr val="bg2">
                  <a:lumMod val="75000"/>
                  <a:lumOff val="25000"/>
                </a:schemeClr>
              </a:solidFill>
            </a:endParaRPr>
          </a:p>
        </p:txBody>
      </p:sp>
    </p:spTree>
    <p:extLst>
      <p:ext uri="{BB962C8B-B14F-4D97-AF65-F5344CB8AC3E}">
        <p14:creationId xmlns:p14="http://schemas.microsoft.com/office/powerpoint/2010/main" val="908638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 17.</a:t>
            </a:r>
            <a:endParaRPr lang="ru-RU" dirty="0"/>
          </a:p>
        </p:txBody>
      </p:sp>
      <p:sp>
        <p:nvSpPr>
          <p:cNvPr id="3" name="Объект 2"/>
          <p:cNvSpPr>
            <a:spLocks noGrp="1"/>
          </p:cNvSpPr>
          <p:nvPr>
            <p:ph idx="1"/>
          </p:nvPr>
        </p:nvSpPr>
        <p:spPr/>
        <p:txBody>
          <a:bodyPr>
            <a:normAutofit/>
          </a:bodyPr>
          <a:lstStyle/>
          <a:p>
            <a:pPr algn="ctr"/>
            <a:r>
              <a:rPr lang="ru-RU" sz="4000" dirty="0">
                <a:effectLst/>
              </a:rPr>
              <a:t>«Наш мир открыт каждому», — таков лозунг фирмы, спрос</a:t>
            </a:r>
            <a:r>
              <a:rPr lang="ru-RU" sz="4000" b="1" dirty="0">
                <a:effectLst/>
              </a:rPr>
              <a:t> </a:t>
            </a:r>
            <a:r>
              <a:rPr lang="ru-RU" sz="4000" dirty="0">
                <a:effectLst/>
              </a:rPr>
              <a:t>на продукцию которой повышается несколько раз в год. Надеюсь, вы уже поняли, почему их мир открыт. Какую же продукцию предлагает эта фирма?</a:t>
            </a:r>
            <a:endParaRPr lang="ru-RU" sz="4000" dirty="0"/>
          </a:p>
        </p:txBody>
      </p:sp>
    </p:spTree>
    <p:extLst>
      <p:ext uri="{BB962C8B-B14F-4D97-AF65-F5344CB8AC3E}">
        <p14:creationId xmlns:p14="http://schemas.microsoft.com/office/powerpoint/2010/main" val="2857751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4000" dirty="0" smtClean="0"/>
              <a:t>Взгляните еще раз на слоган: «Наш мир ОТКРЫТ </a:t>
            </a:r>
            <a:r>
              <a:rPr lang="ru-RU" sz="4000" dirty="0" err="1" smtClean="0"/>
              <a:t>КАждому</a:t>
            </a:r>
            <a:r>
              <a:rPr lang="ru-RU" sz="4000" dirty="0" smtClean="0"/>
              <a:t>» </a:t>
            </a:r>
            <a:endParaRPr lang="ru-RU" sz="4000" dirty="0"/>
          </a:p>
        </p:txBody>
      </p:sp>
    </p:spTree>
    <p:extLst>
      <p:ext uri="{BB962C8B-B14F-4D97-AF65-F5344CB8AC3E}">
        <p14:creationId xmlns:p14="http://schemas.microsoft.com/office/powerpoint/2010/main" val="2447182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913794" y="238664"/>
            <a:ext cx="10353762" cy="970450"/>
          </a:xfrm>
        </p:spPr>
        <p:txBody>
          <a:bodyPr/>
          <a:lstStyle/>
          <a:p>
            <a:r>
              <a:rPr lang="ru-RU" dirty="0" smtClean="0"/>
              <a:t>Вопрос 18.</a:t>
            </a:r>
            <a:endParaRPr lang="ru-RU" dirty="0"/>
          </a:p>
        </p:txBody>
      </p:sp>
      <p:sp>
        <p:nvSpPr>
          <p:cNvPr id="7" name="TextBox 6"/>
          <p:cNvSpPr txBox="1"/>
          <p:nvPr/>
        </p:nvSpPr>
        <p:spPr>
          <a:xfrm>
            <a:off x="2851669" y="1113192"/>
            <a:ext cx="6478012" cy="1015663"/>
          </a:xfrm>
          <a:prstGeom prst="rect">
            <a:avLst/>
          </a:prstGeom>
          <a:noFill/>
        </p:spPr>
        <p:txBody>
          <a:bodyPr wrap="square" rtlCol="0">
            <a:spAutoFit/>
          </a:bodyPr>
          <a:lstStyle/>
          <a:p>
            <a:pPr algn="ctr"/>
            <a:r>
              <a:rPr lang="ru-RU" sz="2000" dirty="0" smtClean="0"/>
              <a:t>Вопрос от </a:t>
            </a:r>
            <a:r>
              <a:rPr lang="ru-RU" sz="2000" dirty="0" err="1" smtClean="0"/>
              <a:t>Новгородой</a:t>
            </a:r>
            <a:r>
              <a:rPr lang="ru-RU" sz="2000" dirty="0" smtClean="0"/>
              <a:t> Варвары Афанасьевна,</a:t>
            </a:r>
          </a:p>
          <a:p>
            <a:pPr algn="ctr"/>
            <a:r>
              <a:rPr lang="ru-RU" sz="2000" dirty="0" smtClean="0"/>
              <a:t>заведующей практикой и трудоустройством выпускников</a:t>
            </a:r>
            <a:endParaRPr lang="ru-RU" sz="2000" dirty="0"/>
          </a:p>
        </p:txBody>
      </p:sp>
      <p:pic>
        <p:nvPicPr>
          <p:cNvPr id="8" name="IMG_122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5400000">
            <a:off x="3854175" y="3233397"/>
            <a:ext cx="4473000" cy="2520000"/>
          </a:xfrm>
          <a:prstGeom prst="rect">
            <a:avLst/>
          </a:prstGeom>
        </p:spPr>
      </p:pic>
    </p:spTree>
    <p:extLst>
      <p:ext uri="{BB962C8B-B14F-4D97-AF65-F5344CB8AC3E}">
        <p14:creationId xmlns:p14="http://schemas.microsoft.com/office/powerpoint/2010/main" val="2591223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8000" dirty="0">
                <a:effectLst/>
              </a:rPr>
              <a:t>Зубы</a:t>
            </a:r>
            <a:r>
              <a:rPr lang="ru-RU" sz="4000" dirty="0" smtClean="0"/>
              <a:t> </a:t>
            </a:r>
            <a:endParaRPr lang="ru-RU" sz="4000" dirty="0"/>
          </a:p>
        </p:txBody>
      </p:sp>
    </p:spTree>
    <p:extLst>
      <p:ext uri="{BB962C8B-B14F-4D97-AF65-F5344CB8AC3E}">
        <p14:creationId xmlns:p14="http://schemas.microsoft.com/office/powerpoint/2010/main" val="3653767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Блиц</a:t>
            </a:r>
            <a:endParaRPr lang="ru-RU" dirty="0"/>
          </a:p>
        </p:txBody>
      </p:sp>
      <p:sp>
        <p:nvSpPr>
          <p:cNvPr id="3" name="Объект 2"/>
          <p:cNvSpPr>
            <a:spLocks noGrp="1"/>
          </p:cNvSpPr>
          <p:nvPr>
            <p:ph idx="1"/>
          </p:nvPr>
        </p:nvSpPr>
        <p:spPr/>
        <p:txBody>
          <a:bodyPr>
            <a:normAutofit fontScale="92500" lnSpcReduction="10000"/>
          </a:bodyPr>
          <a:lstStyle/>
          <a:p>
            <a:pPr algn="just"/>
            <a:r>
              <a:rPr lang="ru-RU" sz="3900" dirty="0"/>
              <a:t>1. Финансовую защиту благосостояния семьи обеспечивает </a:t>
            </a:r>
            <a:r>
              <a:rPr lang="ru-RU" sz="3900" dirty="0" smtClean="0"/>
              <a:t>капитал…</a:t>
            </a:r>
          </a:p>
          <a:p>
            <a:pPr algn="just"/>
            <a:r>
              <a:rPr lang="ru-RU" sz="3900" dirty="0"/>
              <a:t>2. </a:t>
            </a:r>
            <a:r>
              <a:rPr lang="ru-RU" sz="3900" dirty="0" smtClean="0"/>
              <a:t>Фондовый </a:t>
            </a:r>
            <a:r>
              <a:rPr lang="ru-RU" sz="3900" dirty="0"/>
              <a:t>рынок – это место, </a:t>
            </a:r>
            <a:r>
              <a:rPr lang="ru-RU" sz="3900" dirty="0" smtClean="0"/>
              <a:t>где…</a:t>
            </a:r>
          </a:p>
          <a:p>
            <a:pPr algn="just"/>
            <a:r>
              <a:rPr lang="ru-RU" sz="3900" dirty="0"/>
              <a:t>3. Выплачиваемая нынешним пенсионерам и формируемая пенсионерам будущим трудовая пенсия по старости, выплачиваемая </a:t>
            </a:r>
            <a:r>
              <a:rPr lang="ru-RU" sz="3900" dirty="0" smtClean="0"/>
              <a:t>государством -…</a:t>
            </a:r>
            <a:endParaRPr lang="ru-RU" dirty="0"/>
          </a:p>
        </p:txBody>
      </p:sp>
    </p:spTree>
    <p:extLst>
      <p:ext uri="{BB962C8B-B14F-4D97-AF65-F5344CB8AC3E}">
        <p14:creationId xmlns:p14="http://schemas.microsoft.com/office/powerpoint/2010/main" val="71915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Правильные ответы</a:t>
            </a:r>
            <a:endParaRPr lang="ru-RU" dirty="0"/>
          </a:p>
        </p:txBody>
      </p:sp>
      <p:sp>
        <p:nvSpPr>
          <p:cNvPr id="3" name="Объект 2"/>
          <p:cNvSpPr>
            <a:spLocks noGrp="1"/>
          </p:cNvSpPr>
          <p:nvPr>
            <p:ph idx="1"/>
          </p:nvPr>
        </p:nvSpPr>
        <p:spPr/>
        <p:txBody>
          <a:bodyPr>
            <a:normAutofit/>
          </a:bodyPr>
          <a:lstStyle/>
          <a:p>
            <a:r>
              <a:rPr lang="ru-RU" sz="4000" dirty="0" smtClean="0"/>
              <a:t>1. Резервный фонд</a:t>
            </a:r>
          </a:p>
          <a:p>
            <a:r>
              <a:rPr lang="ru-RU" sz="4000" dirty="0" smtClean="0"/>
              <a:t>2. </a:t>
            </a:r>
            <a:r>
              <a:rPr lang="ru-RU" sz="4000" dirty="0"/>
              <a:t>П</a:t>
            </a:r>
            <a:r>
              <a:rPr lang="ru-RU" sz="4000" dirty="0" smtClean="0"/>
              <a:t>родаются и покупаются ценные бумаги</a:t>
            </a:r>
          </a:p>
          <a:p>
            <a:r>
              <a:rPr lang="ru-RU" sz="4000" dirty="0" smtClean="0"/>
              <a:t>3. </a:t>
            </a:r>
            <a:r>
              <a:rPr lang="ru-RU" sz="4000" dirty="0"/>
              <a:t>С</a:t>
            </a:r>
            <a:r>
              <a:rPr lang="ru-RU" sz="4000" dirty="0" smtClean="0"/>
              <a:t>траховая пенсия</a:t>
            </a:r>
            <a:endParaRPr lang="ru-RU" sz="4000" dirty="0"/>
          </a:p>
        </p:txBody>
      </p:sp>
    </p:spTree>
    <p:extLst>
      <p:ext uri="{BB962C8B-B14F-4D97-AF65-F5344CB8AC3E}">
        <p14:creationId xmlns:p14="http://schemas.microsoft.com/office/powerpoint/2010/main" val="650292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Супер-блиц</a:t>
            </a:r>
            <a:endParaRPr lang="ru-RU" dirty="0"/>
          </a:p>
        </p:txBody>
      </p:sp>
      <p:sp>
        <p:nvSpPr>
          <p:cNvPr id="3" name="Объект 2"/>
          <p:cNvSpPr>
            <a:spLocks noGrp="1"/>
          </p:cNvSpPr>
          <p:nvPr>
            <p:ph idx="1"/>
          </p:nvPr>
        </p:nvSpPr>
        <p:spPr/>
        <p:txBody>
          <a:bodyPr>
            <a:normAutofit/>
          </a:bodyPr>
          <a:lstStyle/>
          <a:p>
            <a:pPr algn="just"/>
            <a:r>
              <a:rPr lang="ru-RU" sz="3600" dirty="0" smtClean="0"/>
              <a:t>1. В какой стране были изобретены первые бумажные деньги?</a:t>
            </a:r>
          </a:p>
          <a:p>
            <a:pPr algn="just"/>
            <a:r>
              <a:rPr lang="ru-RU" sz="3600" dirty="0"/>
              <a:t>2. Если человек является грамотным в сфере финансов, то в отношении своих доходов он будет вести себя следующим </a:t>
            </a:r>
            <a:r>
              <a:rPr lang="ru-RU" sz="3600" dirty="0" smtClean="0"/>
              <a:t>образом…</a:t>
            </a:r>
          </a:p>
          <a:p>
            <a:pPr algn="just"/>
            <a:r>
              <a:rPr lang="ru-RU" sz="3600" dirty="0" smtClean="0"/>
              <a:t>3. Почему копейка так называется?</a:t>
            </a:r>
            <a:endParaRPr lang="ru-RU" sz="3600" dirty="0"/>
          </a:p>
        </p:txBody>
      </p:sp>
    </p:spTree>
    <p:extLst>
      <p:ext uri="{BB962C8B-B14F-4D97-AF65-F5344CB8AC3E}">
        <p14:creationId xmlns:p14="http://schemas.microsoft.com/office/powerpoint/2010/main" val="4214614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Правильные ответы</a:t>
            </a:r>
            <a:endParaRPr lang="ru-RU" dirty="0"/>
          </a:p>
        </p:txBody>
      </p:sp>
      <p:sp>
        <p:nvSpPr>
          <p:cNvPr id="3" name="Объект 2"/>
          <p:cNvSpPr>
            <a:spLocks noGrp="1"/>
          </p:cNvSpPr>
          <p:nvPr>
            <p:ph idx="1"/>
          </p:nvPr>
        </p:nvSpPr>
        <p:spPr/>
        <p:txBody>
          <a:bodyPr>
            <a:normAutofit/>
          </a:bodyPr>
          <a:lstStyle/>
          <a:p>
            <a:r>
              <a:rPr lang="ru-RU" sz="4000" dirty="0" smtClean="0"/>
              <a:t>1. Китай, </a:t>
            </a:r>
            <a:r>
              <a:rPr lang="en-US" sz="4000" dirty="0" smtClean="0"/>
              <a:t>VIII </a:t>
            </a:r>
            <a:r>
              <a:rPr lang="ru-RU" sz="4000" dirty="0" smtClean="0"/>
              <a:t>в.</a:t>
            </a:r>
          </a:p>
          <a:p>
            <a:r>
              <a:rPr lang="ru-RU" sz="4000" dirty="0" smtClean="0"/>
              <a:t>2</a:t>
            </a:r>
            <a:r>
              <a:rPr lang="ru-RU" sz="4000" dirty="0"/>
              <a:t>. </a:t>
            </a:r>
            <a:r>
              <a:rPr lang="ru-RU" sz="4000" dirty="0" smtClean="0"/>
              <a:t>Будет </a:t>
            </a:r>
            <a:r>
              <a:rPr lang="ru-RU" sz="4000" dirty="0"/>
              <a:t>сберегать часть своего </a:t>
            </a:r>
            <a:r>
              <a:rPr lang="ru-RU" sz="4000" dirty="0" smtClean="0"/>
              <a:t>дохода</a:t>
            </a:r>
          </a:p>
          <a:p>
            <a:r>
              <a:rPr lang="ru-RU" sz="4000" dirty="0" smtClean="0"/>
              <a:t>3. Копейка – от изображенного на иней всадника с копьем</a:t>
            </a:r>
            <a:endParaRPr lang="ru-RU" sz="4000" dirty="0"/>
          </a:p>
        </p:txBody>
      </p:sp>
    </p:spTree>
    <p:extLst>
      <p:ext uri="{BB962C8B-B14F-4D97-AF65-F5344CB8AC3E}">
        <p14:creationId xmlns:p14="http://schemas.microsoft.com/office/powerpoint/2010/main" val="2834720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Черный ящик</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1076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1416000" y="1527911"/>
            <a:ext cx="9360000" cy="4401205"/>
          </a:xfrm>
          <a:prstGeom prst="rect">
            <a:avLst/>
          </a:prstGeom>
        </p:spPr>
        <p:txBody>
          <a:bodyPr wrap="square">
            <a:spAutoFit/>
          </a:bodyPr>
          <a:lstStyle/>
          <a:p>
            <a:pPr lvl="0" indent="360000" algn="just"/>
            <a:r>
              <a:rPr lang="ru-RU" sz="2000" dirty="0" smtClean="0">
                <a:solidFill>
                  <a:srgbClr val="000000"/>
                </a:solidFill>
                <a:latin typeface="Times New Roman" panose="02020603050405020304" pitchFamily="18" charset="0"/>
              </a:rPr>
              <a:t>Игра </a:t>
            </a:r>
            <a:r>
              <a:rPr lang="ru-RU" sz="2000" dirty="0">
                <a:solidFill>
                  <a:srgbClr val="000000"/>
                </a:solidFill>
                <a:latin typeface="Times New Roman" panose="02020603050405020304" pitchFamily="18" charset="0"/>
              </a:rPr>
              <a:t>- ведущий вид деятельности, в котором происходит развитие социальных коммуникативных навыков, </a:t>
            </a:r>
            <a:r>
              <a:rPr lang="ru-RU" sz="2000" dirty="0" smtClean="0">
                <a:solidFill>
                  <a:srgbClr val="000000"/>
                </a:solidFill>
                <a:latin typeface="Times New Roman" panose="02020603050405020304" pitchFamily="18" charset="0"/>
              </a:rPr>
              <a:t>а </a:t>
            </a:r>
            <a:r>
              <a:rPr lang="ru-RU" sz="2000" dirty="0">
                <a:solidFill>
                  <a:srgbClr val="000000"/>
                </a:solidFill>
                <a:latin typeface="Times New Roman" panose="02020603050405020304" pitchFamily="18" charset="0"/>
              </a:rPr>
              <a:t>если игра познавательная, то это реальная возможность расти </a:t>
            </a:r>
            <a:r>
              <a:rPr lang="ru-RU" sz="2000" dirty="0" smtClean="0">
                <a:solidFill>
                  <a:srgbClr val="000000"/>
                </a:solidFill>
                <a:latin typeface="Times New Roman" panose="02020603050405020304" pitchFamily="18" charset="0"/>
              </a:rPr>
              <a:t>интеллектуально. Обучающиеся </a:t>
            </a:r>
            <a:r>
              <a:rPr lang="ru-RU" sz="2000" dirty="0">
                <a:solidFill>
                  <a:srgbClr val="000000"/>
                </a:solidFill>
                <a:latin typeface="Times New Roman" panose="02020603050405020304" pitchFamily="18" charset="0"/>
              </a:rPr>
              <a:t>знакомятся с интересными фактами по финансовой грамотности, посредством которых у них формируется интерес к финансовой </a:t>
            </a:r>
            <a:r>
              <a:rPr lang="ru-RU" sz="2000" dirty="0" smtClean="0">
                <a:solidFill>
                  <a:srgbClr val="000000"/>
                </a:solidFill>
                <a:latin typeface="Times New Roman" panose="02020603050405020304" pitchFamily="18" charset="0"/>
              </a:rPr>
              <a:t>грамотности, а педагоги </a:t>
            </a:r>
            <a:r>
              <a:rPr lang="ru-RU" sz="2000" dirty="0">
                <a:solidFill>
                  <a:srgbClr val="000000"/>
                </a:solidFill>
                <a:latin typeface="Times New Roman" panose="02020603050405020304" pitchFamily="18" charset="0"/>
              </a:rPr>
              <a:t>получают опыт работы по формированию </a:t>
            </a:r>
            <a:r>
              <a:rPr lang="ru-RU" sz="2000" dirty="0" smtClean="0">
                <a:solidFill>
                  <a:srgbClr val="000000"/>
                </a:solidFill>
                <a:latin typeface="Times New Roman" panose="02020603050405020304" pitchFamily="18" charset="0"/>
              </a:rPr>
              <a:t>финансового поведения детей. Идея </a:t>
            </a:r>
            <a:r>
              <a:rPr lang="ru-RU" sz="2000" dirty="0">
                <a:solidFill>
                  <a:srgbClr val="000000"/>
                </a:solidFill>
                <a:latin typeface="Times New Roman" panose="02020603050405020304" pitchFamily="18" charset="0"/>
              </a:rPr>
              <a:t>проведения игры «Что? Где? Когда? основана </a:t>
            </a:r>
            <a:r>
              <a:rPr lang="ru-RU" sz="2000" dirty="0" smtClean="0">
                <a:solidFill>
                  <a:srgbClr val="000000"/>
                </a:solidFill>
                <a:latin typeface="Times New Roman" panose="02020603050405020304" pitchFamily="18" charset="0"/>
              </a:rPr>
              <a:t>на </a:t>
            </a:r>
            <a:r>
              <a:rPr lang="ru-RU" sz="2000" dirty="0">
                <a:solidFill>
                  <a:srgbClr val="000000"/>
                </a:solidFill>
                <a:latin typeface="Times New Roman" panose="02020603050405020304" pitchFamily="18" charset="0"/>
              </a:rPr>
              <a:t>создании необходимых условий для самостоятельного совместного поиска участниками ответов на вопросы, обработке и применении этой информации в ходе участия в мероприятии. Расширяя кругозор и информированность участников, создаются условия для выработки умения применять логически построенные и правильные выводы в процессе игры. За счет выполнения всех выше перечисленных процессов ожидается повышение уровня </a:t>
            </a:r>
            <a:r>
              <a:rPr lang="ru-RU" sz="2000" dirty="0" smtClean="0">
                <a:solidFill>
                  <a:srgbClr val="000000"/>
                </a:solidFill>
                <a:latin typeface="Times New Roman" panose="02020603050405020304" pitchFamily="18" charset="0"/>
              </a:rPr>
              <a:t>финансовой грамотности, </a:t>
            </a:r>
            <a:r>
              <a:rPr lang="ru-RU" sz="2000" dirty="0">
                <a:solidFill>
                  <a:srgbClr val="000000"/>
                </a:solidFill>
                <a:latin typeface="Times New Roman" panose="02020603050405020304" pitchFamily="18" charset="0"/>
              </a:rPr>
              <a:t>расширение общего кругозора </a:t>
            </a:r>
            <a:r>
              <a:rPr lang="ru-RU" sz="2000" dirty="0" smtClean="0">
                <a:solidFill>
                  <a:srgbClr val="000000"/>
                </a:solidFill>
                <a:latin typeface="Times New Roman" panose="02020603050405020304" pitchFamily="18" charset="0"/>
              </a:rPr>
              <a:t>обучающихся, </a:t>
            </a:r>
            <a:r>
              <a:rPr lang="ru-RU" sz="2000" dirty="0">
                <a:solidFill>
                  <a:srgbClr val="000000"/>
                </a:solidFill>
                <a:latin typeface="Times New Roman" panose="02020603050405020304" pitchFamily="18" charset="0"/>
              </a:rPr>
              <a:t>формирование у них чувства ответственности за команду и уважения друг к </a:t>
            </a:r>
            <a:r>
              <a:rPr lang="ru-RU" sz="2000" dirty="0" smtClean="0">
                <a:solidFill>
                  <a:srgbClr val="000000"/>
                </a:solidFill>
                <a:latin typeface="Times New Roman" panose="02020603050405020304" pitchFamily="18" charset="0"/>
              </a:rPr>
              <a:t>другу.</a:t>
            </a:r>
            <a:endParaRPr lang="ru-RU" sz="2000" dirty="0"/>
          </a:p>
        </p:txBody>
      </p:sp>
      <p:sp>
        <p:nvSpPr>
          <p:cNvPr id="5" name="Заголовок 1"/>
          <p:cNvSpPr txBox="1">
            <a:spLocks/>
          </p:cNvSpPr>
          <p:nvPr/>
        </p:nvSpPr>
        <p:spPr>
          <a:xfrm>
            <a:off x="0" y="652078"/>
            <a:ext cx="12192000" cy="712269"/>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bg2">
                    <a:lumMod val="50000"/>
                    <a:lumOff val="50000"/>
                  </a:schemeClr>
                </a:solidFill>
              </a:rPr>
              <a:t>Ожидаемые результаты</a:t>
            </a:r>
            <a:endParaRPr lang="ru-RU" dirty="0">
              <a:solidFill>
                <a:schemeClr val="bg2">
                  <a:lumMod val="50000"/>
                  <a:lumOff val="50000"/>
                </a:schemeClr>
              </a:solidFill>
            </a:endParaRPr>
          </a:p>
        </p:txBody>
      </p:sp>
      <p:sp>
        <p:nvSpPr>
          <p:cNvPr id="7" name="Прямоугольник 6"/>
          <p:cNvSpPr/>
          <p:nvPr/>
        </p:nvSpPr>
        <p:spPr>
          <a:xfrm>
            <a:off x="696000" y="488514"/>
            <a:ext cx="10800000" cy="5760000"/>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494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Прямоугольник 6"/>
          <p:cNvSpPr/>
          <p:nvPr/>
        </p:nvSpPr>
        <p:spPr>
          <a:xfrm>
            <a:off x="696000" y="186590"/>
            <a:ext cx="10800000" cy="6480000"/>
          </a:xfrm>
          <a:prstGeom prst="rect">
            <a:avLst/>
          </a:prstGeom>
          <a:solidFill>
            <a:schemeClr val="bg2">
              <a:lumMod val="75000"/>
              <a:lumOff val="25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416000" y="1104164"/>
            <a:ext cx="9360000" cy="5324535"/>
          </a:xfrm>
          <a:prstGeom prst="rect">
            <a:avLst/>
          </a:prstGeom>
        </p:spPr>
        <p:txBody>
          <a:bodyPr wrap="square">
            <a:spAutoFit/>
          </a:bodyPr>
          <a:lstStyle/>
          <a:p>
            <a:pPr indent="360000" algn="just" fontAlgn="base"/>
            <a:r>
              <a:rPr lang="ru-RU" sz="2000" b="1" dirty="0" smtClean="0">
                <a:solidFill>
                  <a:schemeClr val="tx1">
                    <a:lumMod val="95000"/>
                  </a:schemeClr>
                </a:solidFill>
                <a:latin typeface="Times New Roman" panose="02020603050405020304" pitchFamily="18" charset="0"/>
              </a:rPr>
              <a:t>Оборудование</a:t>
            </a:r>
            <a:r>
              <a:rPr lang="ru-RU" sz="2000" dirty="0">
                <a:solidFill>
                  <a:schemeClr val="tx1">
                    <a:lumMod val="95000"/>
                  </a:schemeClr>
                </a:solidFill>
                <a:latin typeface="Times New Roman" panose="02020603050405020304" pitchFamily="18" charset="0"/>
              </a:rPr>
              <a:t>: ноутбук, мультимедийное оборудование для показа презентации</a:t>
            </a:r>
            <a:r>
              <a:rPr lang="ru-RU" sz="2000" dirty="0" smtClean="0">
                <a:solidFill>
                  <a:schemeClr val="tx1">
                    <a:lumMod val="95000"/>
                  </a:schemeClr>
                </a:solidFill>
                <a:latin typeface="Times New Roman" panose="02020603050405020304" pitchFamily="18" charset="0"/>
              </a:rPr>
              <a:t>, </a:t>
            </a:r>
            <a:r>
              <a:rPr lang="ru-RU" sz="2000" dirty="0">
                <a:solidFill>
                  <a:schemeClr val="tx1">
                    <a:lumMod val="95000"/>
                  </a:schemeClr>
                </a:solidFill>
                <a:latin typeface="Times New Roman" panose="02020603050405020304" pitchFamily="18" charset="0"/>
              </a:rPr>
              <a:t>презентация </a:t>
            </a:r>
            <a:r>
              <a:rPr lang="ru-RU" sz="2000" dirty="0" err="1">
                <a:solidFill>
                  <a:schemeClr val="tx1">
                    <a:lumMod val="95000"/>
                  </a:schemeClr>
                </a:solidFill>
                <a:latin typeface="Times New Roman" panose="02020603050405020304" pitchFamily="18" charset="0"/>
              </a:rPr>
              <a:t>PowerPoint</a:t>
            </a:r>
            <a:r>
              <a:rPr lang="ru-RU" sz="2000" dirty="0" smtClean="0">
                <a:solidFill>
                  <a:schemeClr val="tx1">
                    <a:lumMod val="95000"/>
                  </a:schemeClr>
                </a:solidFill>
                <a:latin typeface="Times New Roman" panose="02020603050405020304" pitchFamily="18" charset="0"/>
              </a:rPr>
              <a:t>, </a:t>
            </a:r>
            <a:r>
              <a:rPr lang="ru-RU" sz="2000" dirty="0">
                <a:solidFill>
                  <a:schemeClr val="tx1">
                    <a:lumMod val="95000"/>
                  </a:schemeClr>
                </a:solidFill>
                <a:latin typeface="Times New Roman" panose="02020603050405020304" pitchFamily="18" charset="0"/>
              </a:rPr>
              <a:t>микрофоны, музыкальная аппаратура, фото- и видеоаппаратура.</a:t>
            </a:r>
          </a:p>
          <a:p>
            <a:pPr indent="360000" algn="just" fontAlgn="base"/>
            <a:r>
              <a:rPr lang="ru-RU" sz="2000" b="1" dirty="0">
                <a:solidFill>
                  <a:schemeClr val="tx1">
                    <a:lumMod val="95000"/>
                  </a:schemeClr>
                </a:solidFill>
                <a:latin typeface="Times New Roman" panose="02020603050405020304" pitchFamily="18" charset="0"/>
              </a:rPr>
              <a:t>Принадлежности</a:t>
            </a:r>
            <a:r>
              <a:rPr lang="ru-RU" sz="2000" dirty="0">
                <a:solidFill>
                  <a:schemeClr val="tx1">
                    <a:lumMod val="95000"/>
                  </a:schemeClr>
                </a:solidFill>
                <a:latin typeface="Times New Roman" panose="02020603050405020304" pitchFamily="18" charset="0"/>
              </a:rPr>
              <a:t>: круглый </a:t>
            </a:r>
            <a:r>
              <a:rPr lang="ru-RU" sz="2000" dirty="0" smtClean="0">
                <a:solidFill>
                  <a:schemeClr val="tx1">
                    <a:lumMod val="95000"/>
                  </a:schemeClr>
                </a:solidFill>
                <a:latin typeface="Times New Roman" panose="02020603050405020304" pitchFamily="18" charset="0"/>
              </a:rPr>
              <a:t>стол с </a:t>
            </a:r>
            <a:r>
              <a:rPr lang="ru-RU" sz="2000" dirty="0">
                <a:solidFill>
                  <a:schemeClr val="tx1">
                    <a:lumMod val="95000"/>
                  </a:schemeClr>
                </a:solidFill>
                <a:latin typeface="Times New Roman" panose="02020603050405020304" pitchFamily="18" charset="0"/>
              </a:rPr>
              <a:t>номерами-секторами</a:t>
            </a:r>
            <a:r>
              <a:rPr lang="ru-RU" sz="2000" dirty="0" smtClean="0">
                <a:solidFill>
                  <a:schemeClr val="tx1">
                    <a:lumMod val="95000"/>
                  </a:schemeClr>
                </a:solidFill>
                <a:latin typeface="Times New Roman" panose="02020603050405020304" pitchFamily="18" charset="0"/>
              </a:rPr>
              <a:t>, </a:t>
            </a:r>
            <a:r>
              <a:rPr lang="ru-RU" sz="2000" dirty="0">
                <a:solidFill>
                  <a:schemeClr val="tx1">
                    <a:lumMod val="95000"/>
                  </a:schemeClr>
                </a:solidFill>
                <a:latin typeface="Times New Roman" panose="02020603050405020304" pitchFamily="18" charset="0"/>
              </a:rPr>
              <a:t>игровой барабан, волчок, конверты с </a:t>
            </a:r>
            <a:r>
              <a:rPr lang="ru-RU" sz="2000" dirty="0" smtClean="0">
                <a:solidFill>
                  <a:schemeClr val="tx1">
                    <a:lumMod val="95000"/>
                  </a:schemeClr>
                </a:solidFill>
                <a:latin typeface="Times New Roman" panose="02020603050405020304" pitchFamily="18" charset="0"/>
              </a:rPr>
              <a:t>заданиями, </a:t>
            </a:r>
            <a:r>
              <a:rPr lang="ru-RU" sz="2000" dirty="0">
                <a:solidFill>
                  <a:schemeClr val="tx1">
                    <a:lumMod val="95000"/>
                  </a:schemeClr>
                </a:solidFill>
                <a:latin typeface="Times New Roman" panose="02020603050405020304" pitchFamily="18" charset="0"/>
              </a:rPr>
              <a:t>часы на экране, гонг, чёрный ящик и его содержимое</a:t>
            </a:r>
            <a:r>
              <a:rPr lang="ru-RU" sz="2000" dirty="0" smtClean="0">
                <a:solidFill>
                  <a:schemeClr val="tx1">
                    <a:lumMod val="95000"/>
                  </a:schemeClr>
                </a:solidFill>
                <a:latin typeface="Times New Roman" panose="02020603050405020304" pitchFamily="18" charset="0"/>
              </a:rPr>
              <a:t>, </a:t>
            </a:r>
            <a:r>
              <a:rPr lang="ru-RU" sz="2000" dirty="0">
                <a:solidFill>
                  <a:schemeClr val="tx1">
                    <a:lumMod val="95000"/>
                  </a:schemeClr>
                </a:solidFill>
                <a:latin typeface="Times New Roman" panose="02020603050405020304" pitchFamily="18" charset="0"/>
              </a:rPr>
              <a:t>призы (сладости, книги и т.п., сертификаты участника), листы бумаги, ручки, карандаши.</a:t>
            </a:r>
          </a:p>
          <a:p>
            <a:pPr indent="360000" algn="just" fontAlgn="base"/>
            <a:r>
              <a:rPr lang="ru-RU" sz="2000" b="1" dirty="0">
                <a:solidFill>
                  <a:schemeClr val="tx1">
                    <a:lumMod val="95000"/>
                  </a:schemeClr>
                </a:solidFill>
                <a:latin typeface="Times New Roman" panose="02020603050405020304" pitchFamily="18" charset="0"/>
              </a:rPr>
              <a:t>Оформление</a:t>
            </a:r>
            <a:r>
              <a:rPr lang="ru-RU" sz="2000" dirty="0">
                <a:solidFill>
                  <a:schemeClr val="tx1">
                    <a:lumMod val="95000"/>
                  </a:schemeClr>
                </a:solidFill>
                <a:latin typeface="Times New Roman" panose="02020603050405020304" pitchFamily="18" charset="0"/>
              </a:rPr>
              <a:t>: игрушка совы, афиша, программа игры, пригласительные билеты, зал оформлен в стиле «Нескучный сад» плакатами с названием игры, по теме игры, шариками; гирлянды, цветные конверты, фотозона.</a:t>
            </a:r>
          </a:p>
          <a:p>
            <a:pPr indent="360000" algn="just" fontAlgn="base"/>
            <a:r>
              <a:rPr lang="ru-RU" sz="2000" dirty="0">
                <a:solidFill>
                  <a:schemeClr val="tx1">
                    <a:lumMod val="95000"/>
                  </a:schemeClr>
                </a:solidFill>
                <a:latin typeface="Times New Roman" panose="02020603050405020304" pitchFamily="18" charset="0"/>
              </a:rPr>
              <a:t>На сцене находится стол для ведущего. За ведущим расположено табло для счёта игры.</a:t>
            </a:r>
          </a:p>
          <a:p>
            <a:pPr indent="360000" algn="just" fontAlgn="base"/>
            <a:r>
              <a:rPr lang="ru-RU" sz="2000" b="1" dirty="0">
                <a:solidFill>
                  <a:schemeClr val="tx1">
                    <a:lumMod val="95000"/>
                  </a:schemeClr>
                </a:solidFill>
                <a:latin typeface="Times New Roman" panose="02020603050405020304" pitchFamily="18" charset="0"/>
              </a:rPr>
              <a:t>Музыкальное оформление</a:t>
            </a:r>
            <a:r>
              <a:rPr lang="ru-RU" sz="2000" dirty="0" smtClean="0">
                <a:solidFill>
                  <a:schemeClr val="tx1">
                    <a:lumMod val="95000"/>
                  </a:schemeClr>
                </a:solidFill>
                <a:latin typeface="Times New Roman" panose="02020603050405020304" pitchFamily="18" charset="0"/>
              </a:rPr>
              <a:t>: музыка </a:t>
            </a:r>
            <a:r>
              <a:rPr lang="ru-RU" sz="2000" dirty="0">
                <a:solidFill>
                  <a:schemeClr val="tx1">
                    <a:lumMod val="95000"/>
                  </a:schemeClr>
                </a:solidFill>
                <a:latin typeface="Times New Roman" panose="02020603050405020304" pitchFamily="18" charset="0"/>
              </a:rPr>
              <a:t>из телевизионной </a:t>
            </a:r>
            <a:r>
              <a:rPr lang="ru-RU" sz="2000" dirty="0" smtClean="0">
                <a:solidFill>
                  <a:schemeClr val="tx1">
                    <a:lumMod val="95000"/>
                  </a:schemeClr>
                </a:solidFill>
                <a:latin typeface="Times New Roman" panose="02020603050405020304" pitchFamily="18" charset="0"/>
              </a:rPr>
              <a:t>передачи.</a:t>
            </a:r>
            <a:endParaRPr lang="ru-RU" sz="2000" dirty="0">
              <a:solidFill>
                <a:schemeClr val="tx1">
                  <a:lumMod val="95000"/>
                </a:schemeClr>
              </a:solidFill>
              <a:latin typeface="Times New Roman" panose="02020603050405020304" pitchFamily="18" charset="0"/>
            </a:endParaRPr>
          </a:p>
          <a:p>
            <a:pPr lvl="0" indent="360000" algn="just" fontAlgn="base"/>
            <a:r>
              <a:rPr lang="ru-RU" sz="2000" dirty="0">
                <a:solidFill>
                  <a:schemeClr val="tx1">
                    <a:lumMod val="95000"/>
                  </a:schemeClr>
                </a:solidFill>
                <a:latin typeface="Times New Roman" panose="02020603050405020304" pitchFamily="18" charset="0"/>
              </a:rPr>
              <a:t>Номера детей для заполнения пауз (песни, танцы, фокусы и т.п.).</a:t>
            </a:r>
          </a:p>
          <a:p>
            <a:pPr indent="360000" algn="just" fontAlgn="base"/>
            <a:r>
              <a:rPr lang="ru-RU" sz="2000" b="1" dirty="0">
                <a:solidFill>
                  <a:schemeClr val="tx1">
                    <a:lumMod val="95000"/>
                  </a:schemeClr>
                </a:solidFill>
                <a:latin typeface="Times New Roman" panose="02020603050405020304" pitchFamily="18" charset="0"/>
              </a:rPr>
              <a:t>Ответственные дежурные</a:t>
            </a:r>
            <a:r>
              <a:rPr lang="ru-RU" sz="2000" dirty="0">
                <a:solidFill>
                  <a:schemeClr val="tx1">
                    <a:lumMod val="95000"/>
                  </a:schemeClr>
                </a:solidFill>
                <a:latin typeface="Times New Roman" panose="02020603050405020304" pitchFamily="18" charset="0"/>
              </a:rPr>
              <a:t>: </a:t>
            </a:r>
            <a:r>
              <a:rPr lang="ru-RU" sz="2000" dirty="0" smtClean="0">
                <a:solidFill>
                  <a:schemeClr val="tx1">
                    <a:lumMod val="95000"/>
                  </a:schemeClr>
                </a:solidFill>
                <a:latin typeface="Times New Roman" panose="02020603050405020304" pitchFamily="18" charset="0"/>
              </a:rPr>
              <a:t>кто </a:t>
            </a:r>
            <a:r>
              <a:rPr lang="ru-RU" sz="2000" dirty="0">
                <a:solidFill>
                  <a:schemeClr val="tx1">
                    <a:lumMod val="95000"/>
                  </a:schemeClr>
                </a:solidFill>
                <a:latin typeface="Times New Roman" panose="02020603050405020304" pitchFamily="18" charset="0"/>
              </a:rPr>
              <a:t>выносит чёрный ящик - в белых перчатках, в красном жилете, в шляпе, с </a:t>
            </a:r>
            <a:r>
              <a:rPr lang="ru-RU" sz="2000" dirty="0" smtClean="0">
                <a:solidFill>
                  <a:schemeClr val="tx1">
                    <a:lumMod val="95000"/>
                  </a:schemeClr>
                </a:solidFill>
                <a:latin typeface="Times New Roman" panose="02020603050405020304" pitchFamily="18" charset="0"/>
              </a:rPr>
              <a:t>галстуком-бабочкой, </a:t>
            </a:r>
            <a:r>
              <a:rPr lang="ru-RU" sz="2000" dirty="0">
                <a:solidFill>
                  <a:schemeClr val="tx1">
                    <a:lumMod val="95000"/>
                  </a:schemeClr>
                </a:solidFill>
                <a:latin typeface="Times New Roman" panose="02020603050405020304" pitchFamily="18" charset="0"/>
              </a:rPr>
              <a:t>распорядитель зала, 1-2 чел. меняют табло на сцене, техническая поддержка – 1 чел</a:t>
            </a:r>
            <a:r>
              <a:rPr lang="ru-RU" sz="2000" dirty="0" smtClean="0">
                <a:solidFill>
                  <a:schemeClr val="tx1">
                    <a:lumMod val="95000"/>
                  </a:schemeClr>
                </a:solidFill>
                <a:latin typeface="Times New Roman" panose="02020603050405020304" pitchFamily="18" charset="0"/>
              </a:rPr>
              <a:t>.</a:t>
            </a:r>
            <a:endParaRPr lang="ru-RU" sz="2000" dirty="0">
              <a:solidFill>
                <a:schemeClr val="tx1">
                  <a:lumMod val="95000"/>
                </a:schemeClr>
              </a:solidFill>
              <a:latin typeface="Times New Roman" panose="02020603050405020304" pitchFamily="18" charset="0"/>
            </a:endParaRPr>
          </a:p>
        </p:txBody>
      </p:sp>
      <p:sp>
        <p:nvSpPr>
          <p:cNvPr id="5" name="Заголовок 1"/>
          <p:cNvSpPr txBox="1">
            <a:spLocks/>
          </p:cNvSpPr>
          <p:nvPr/>
        </p:nvSpPr>
        <p:spPr>
          <a:xfrm>
            <a:off x="0" y="289243"/>
            <a:ext cx="12192000" cy="712269"/>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tx1">
                    <a:lumMod val="95000"/>
                  </a:schemeClr>
                </a:solidFill>
              </a:rPr>
              <a:t>Подготовка к проведению игры</a:t>
            </a:r>
            <a:endParaRPr lang="ru-RU" dirty="0">
              <a:solidFill>
                <a:schemeClr val="tx1">
                  <a:lumMod val="95000"/>
                </a:schemeClr>
              </a:solidFill>
            </a:endParaRPr>
          </a:p>
        </p:txBody>
      </p:sp>
    </p:spTree>
    <p:extLst>
      <p:ext uri="{BB962C8B-B14F-4D97-AF65-F5344CB8AC3E}">
        <p14:creationId xmlns:p14="http://schemas.microsoft.com/office/powerpoint/2010/main" val="178445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946030" y="866273"/>
            <a:ext cx="10299939" cy="5632311"/>
          </a:xfrm>
          <a:prstGeom prst="rect">
            <a:avLst/>
          </a:prstGeom>
        </p:spPr>
        <p:txBody>
          <a:bodyPr wrap="square">
            <a:spAutoFit/>
          </a:bodyPr>
          <a:lstStyle/>
          <a:p>
            <a:pPr indent="360000" algn="just" fontAlgn="base"/>
            <a:r>
              <a:rPr lang="ru-RU" dirty="0" smtClean="0">
                <a:solidFill>
                  <a:srgbClr val="000000"/>
                </a:solidFill>
                <a:latin typeface="Times New Roman" panose="02020603050405020304" pitchFamily="18" charset="0"/>
              </a:rPr>
              <a:t>Играют </a:t>
            </a:r>
            <a:r>
              <a:rPr lang="ru-RU" dirty="0">
                <a:solidFill>
                  <a:srgbClr val="000000"/>
                </a:solidFill>
                <a:latin typeface="Times New Roman" panose="02020603050405020304" pitchFamily="18" charset="0"/>
              </a:rPr>
              <a:t>одновременно две команды участников. Ведущий читает вопрос. По сигналу начинается минута обсуждения, в течение которой команды должны придумать ответ. За 10 секунд до истечения минуты обсуждения раздается звуковой сигнал. Команда записывает свой вариант в заранее заготовленный бланк ответа, и по окончании минуты капитан команды сдает свой ответ ведущему. Через 10 секунд после истечения времени, отведенного на очередной вопрос, ответы не принимаются. Игра идет до </a:t>
            </a:r>
            <a:r>
              <a:rPr lang="ru-RU" dirty="0">
                <a:solidFill>
                  <a:srgbClr val="000000"/>
                </a:solidFill>
                <a:latin typeface="Times New Roman" panose="02020603050405020304" pitchFamily="18" charset="0"/>
              </a:rPr>
              <a:t>розыгрыша </a:t>
            </a:r>
            <a:r>
              <a:rPr lang="en-US" dirty="0">
                <a:solidFill>
                  <a:srgbClr val="000000"/>
                </a:solidFill>
                <a:latin typeface="Times New Roman" panose="02020603050405020304" pitchFamily="18" charset="0"/>
              </a:rPr>
              <a:t>18</a:t>
            </a:r>
            <a:r>
              <a:rPr lang="ru-RU"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вопросов</a:t>
            </a:r>
            <a:r>
              <a:rPr lang="ru-RU" dirty="0">
                <a:solidFill>
                  <a:srgbClr val="000000"/>
                </a:solidFill>
                <a:latin typeface="Times New Roman" panose="02020603050405020304" pitchFamily="18" charset="0"/>
              </a:rPr>
              <a:t>.</a:t>
            </a:r>
          </a:p>
          <a:p>
            <a:pPr indent="360000" algn="just" fontAlgn="base"/>
            <a:r>
              <a:rPr lang="ru-RU" dirty="0">
                <a:solidFill>
                  <a:srgbClr val="000000"/>
                </a:solidFill>
                <a:latin typeface="Times New Roman" panose="02020603050405020304" pitchFamily="18" charset="0"/>
              </a:rPr>
              <a:t>Далее ведущий произносит правильный ответ, и результаты первого вопроса вносятся на табло. При этом в скобках записывается рейтинг вопроса.</a:t>
            </a:r>
          </a:p>
          <a:p>
            <a:pPr indent="360000" algn="just" fontAlgn="base"/>
            <a:r>
              <a:rPr lang="ru-RU" dirty="0">
                <a:solidFill>
                  <a:srgbClr val="000000"/>
                </a:solidFill>
                <a:latin typeface="Times New Roman" panose="02020603050405020304" pitchFamily="18" charset="0"/>
              </a:rPr>
              <a:t>Если команда правильно ответила на вопрос, она получает один балл. Далее игра продолжается и задается следующий вопрос. В перерывах между вопросами можно включать музыку (продолжительностью около 5 секунд каждая). После того как ведущий прочитает половину </a:t>
            </a:r>
            <a:r>
              <a:rPr lang="ru-RU" dirty="0" smtClean="0">
                <a:solidFill>
                  <a:srgbClr val="000000"/>
                </a:solidFill>
                <a:latin typeface="Times New Roman" panose="02020603050405020304" pitchFamily="18" charset="0"/>
              </a:rPr>
              <a:t>вопросов</a:t>
            </a:r>
            <a:r>
              <a:rPr lang="ru-RU" dirty="0">
                <a:solidFill>
                  <a:srgbClr val="000000"/>
                </a:solidFill>
                <a:latin typeface="Times New Roman" panose="02020603050405020304" pitchFamily="18" charset="0"/>
              </a:rPr>
              <a:t>, для того чтобы команды немного отдохнули, можно включить какой-нибудь музыкальный номер (музыкальная пауза). После музыкальной паузы игра возобновляется.</a:t>
            </a:r>
          </a:p>
          <a:p>
            <a:pPr indent="360000" algn="just" fontAlgn="base"/>
            <a:r>
              <a:rPr lang="ru-RU" dirty="0">
                <a:solidFill>
                  <a:srgbClr val="000000"/>
                </a:solidFill>
                <a:latin typeface="Times New Roman" panose="02020603050405020304" pitchFamily="18" charset="0"/>
              </a:rPr>
              <a:t>Команда, победившая в игре (набравшая большее количество очков) награждается медалями победителей, сертификатами чемпионов игры Что? Где? Когда?, а также памятными призами. Если две команды набрали одинаковое число баллов, то для выявления победителя смотрится сумма рейтинга всех вопросов. У какой команды он больше, та и победила в игре. Проигравшая команда получает поощрительный приз и сертификаты участников. Допускается участие большего количества команд. При этом возможно выделение мест (с первого по третье). Также возможен особый приз команде за самую оригинальную версию ответа</a:t>
            </a:r>
            <a:r>
              <a:rPr lang="ru-RU" dirty="0" smtClean="0">
                <a:solidFill>
                  <a:srgbClr val="000000"/>
                </a:solidFill>
                <a:latin typeface="Times New Roman" panose="02020603050405020304" pitchFamily="18" charset="0"/>
              </a:rPr>
              <a:t>.</a:t>
            </a:r>
            <a:endParaRPr lang="ru-RU" dirty="0">
              <a:solidFill>
                <a:srgbClr val="000000"/>
              </a:solidFill>
              <a:latin typeface="Times New Roman" panose="02020603050405020304" pitchFamily="18" charset="0"/>
            </a:endParaRPr>
          </a:p>
        </p:txBody>
      </p:sp>
      <p:sp>
        <p:nvSpPr>
          <p:cNvPr id="5" name="Заголовок 1"/>
          <p:cNvSpPr txBox="1">
            <a:spLocks/>
          </p:cNvSpPr>
          <p:nvPr/>
        </p:nvSpPr>
        <p:spPr>
          <a:xfrm>
            <a:off x="0" y="154004"/>
            <a:ext cx="12192000" cy="712269"/>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bg2">
                    <a:lumMod val="50000"/>
                    <a:lumOff val="50000"/>
                  </a:schemeClr>
                </a:solidFill>
              </a:rPr>
              <a:t>Правила игры</a:t>
            </a:r>
            <a:endParaRPr lang="ru-RU" dirty="0">
              <a:solidFill>
                <a:schemeClr val="bg2">
                  <a:lumMod val="50000"/>
                  <a:lumOff val="50000"/>
                </a:schemeClr>
              </a:solidFill>
            </a:endParaRPr>
          </a:p>
        </p:txBody>
      </p:sp>
      <p:sp>
        <p:nvSpPr>
          <p:cNvPr id="7" name="Прямоугольник 6"/>
          <p:cNvSpPr/>
          <p:nvPr/>
        </p:nvSpPr>
        <p:spPr>
          <a:xfrm>
            <a:off x="696000" y="186590"/>
            <a:ext cx="10800000" cy="6480000"/>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846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1.fotocdn.net/s120/bfd564bcdcbc3009/user_l/2736702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5453" y="1952063"/>
            <a:ext cx="3854548" cy="38545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Вопрос 1.</a:t>
            </a:r>
            <a:endParaRPr lang="ru-RU" dirty="0"/>
          </a:p>
        </p:txBody>
      </p:sp>
      <p:sp>
        <p:nvSpPr>
          <p:cNvPr id="3" name="Объект 2"/>
          <p:cNvSpPr>
            <a:spLocks noGrp="1"/>
          </p:cNvSpPr>
          <p:nvPr>
            <p:ph idx="1"/>
          </p:nvPr>
        </p:nvSpPr>
        <p:spPr>
          <a:xfrm>
            <a:off x="913795" y="1732449"/>
            <a:ext cx="5512884" cy="4616593"/>
          </a:xfrm>
        </p:spPr>
        <p:txBody>
          <a:bodyPr>
            <a:normAutofit/>
          </a:bodyPr>
          <a:lstStyle/>
          <a:p>
            <a:pPr marL="36900" indent="0" algn="ctr">
              <a:buNone/>
            </a:pPr>
            <a:r>
              <a:rPr lang="ru-RU" sz="2400" dirty="0" smtClean="0">
                <a:effectLst>
                  <a:outerShdw blurRad="38100" dist="38100" dir="2700000" algn="tl">
                    <a:srgbClr val="000000">
                      <a:alpha val="43137"/>
                    </a:srgbClr>
                  </a:outerShdw>
                </a:effectLst>
              </a:rPr>
              <a:t>Вопрос от … </a:t>
            </a:r>
          </a:p>
          <a:p>
            <a:pPr marL="36900" indent="0" algn="ctr">
              <a:buNone/>
            </a:pPr>
            <a:r>
              <a:rPr lang="ru-RU" sz="4000" dirty="0" smtClean="0">
                <a:effectLst>
                  <a:outerShdw blurRad="38100" dist="38100" dir="2700000" algn="tl">
                    <a:srgbClr val="000000">
                      <a:alpha val="43137"/>
                    </a:srgbClr>
                  </a:outerShdw>
                </a:effectLst>
              </a:rPr>
              <a:t>Героиня сказки, которой мошенники обещают герою сверхвысокую доходность за короткий срок - …</a:t>
            </a:r>
            <a:endParaRPr lang="ru-RU"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060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Правильный ответ</a:t>
            </a:r>
            <a:endParaRPr lang="ru-RU" dirty="0"/>
          </a:p>
        </p:txBody>
      </p:sp>
      <p:sp>
        <p:nvSpPr>
          <p:cNvPr id="3" name="Объект 2"/>
          <p:cNvSpPr>
            <a:spLocks noGrp="1"/>
          </p:cNvSpPr>
          <p:nvPr>
            <p:ph idx="1"/>
          </p:nvPr>
        </p:nvSpPr>
        <p:spPr/>
        <p:txBody>
          <a:bodyPr>
            <a:normAutofit/>
          </a:bodyPr>
          <a:lstStyle/>
          <a:p>
            <a:pPr algn="ctr"/>
            <a:r>
              <a:rPr lang="ru-RU" sz="5400" dirty="0" smtClean="0"/>
              <a:t>Черепаха </a:t>
            </a:r>
            <a:r>
              <a:rPr lang="ru-RU" sz="5400" dirty="0" err="1" smtClean="0"/>
              <a:t>Тортилла</a:t>
            </a:r>
            <a:r>
              <a:rPr lang="ru-RU" sz="5400" dirty="0" smtClean="0"/>
              <a:t> из сказки «Золотой ключик» или               «Приключения Буратино» </a:t>
            </a:r>
            <a:endParaRPr lang="ru-RU" sz="5400" dirty="0"/>
          </a:p>
        </p:txBody>
      </p:sp>
    </p:spTree>
    <p:extLst>
      <p:ext uri="{BB962C8B-B14F-4D97-AF65-F5344CB8AC3E}">
        <p14:creationId xmlns:p14="http://schemas.microsoft.com/office/powerpoint/2010/main" val="3865113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Грифель">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TM03457515[[fn=Вид]]</Template>
  <TotalTime>446</TotalTime>
  <Words>1932</Words>
  <Application>Microsoft Office PowerPoint</Application>
  <PresentationFormat>Широкоэкранный</PresentationFormat>
  <Paragraphs>150</Paragraphs>
  <Slides>48</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48</vt:i4>
      </vt:variant>
    </vt:vector>
  </HeadingPairs>
  <TitlesOfParts>
    <vt:vector size="54" baseType="lpstr">
      <vt:lpstr>Calibri</vt:lpstr>
      <vt:lpstr>Calisto MT</vt:lpstr>
      <vt:lpstr>Times New Roman</vt:lpstr>
      <vt:lpstr>Trebuchet MS</vt:lpstr>
      <vt:lpstr>Wingdings 2</vt:lpstr>
      <vt:lpstr>Грифель</vt:lpstr>
      <vt:lpstr> Методическая разработка интеллектуально-познавательной игры «Что? Где? Когда?»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Вопрос 1.</vt:lpstr>
      <vt:lpstr>Правильный ответ</vt:lpstr>
      <vt:lpstr>Вопрос 2.</vt:lpstr>
      <vt:lpstr>Правильный ответ</vt:lpstr>
      <vt:lpstr>Вопрос 3.</vt:lpstr>
      <vt:lpstr>Правильный ответ</vt:lpstr>
      <vt:lpstr>Вопрос 4.</vt:lpstr>
      <vt:lpstr>Правильный ответ</vt:lpstr>
      <vt:lpstr>Вопрос 5.</vt:lpstr>
      <vt:lpstr>Правильный ответ</vt:lpstr>
      <vt:lpstr>Вопрос 6.</vt:lpstr>
      <vt:lpstr>Правильный ответ</vt:lpstr>
      <vt:lpstr>Вопрос 7.</vt:lpstr>
      <vt:lpstr>Правильный ответ</vt:lpstr>
      <vt:lpstr>Вопрос 8.</vt:lpstr>
      <vt:lpstr>Правильный ответ</vt:lpstr>
      <vt:lpstr>Вопрос 9.</vt:lpstr>
      <vt:lpstr>Правильный ответ</vt:lpstr>
      <vt:lpstr>Вопрос 10.</vt:lpstr>
      <vt:lpstr>Правильный ответ</vt:lpstr>
      <vt:lpstr>Вопрос 11.</vt:lpstr>
      <vt:lpstr>Правильный ответ</vt:lpstr>
      <vt:lpstr>Вопрос 12.</vt:lpstr>
      <vt:lpstr>Правильный ответ</vt:lpstr>
      <vt:lpstr>Вопрос 13.</vt:lpstr>
      <vt:lpstr>Правильный ответ</vt:lpstr>
      <vt:lpstr>Вопрос 14.</vt:lpstr>
      <vt:lpstr>Правильный ответ</vt:lpstr>
      <vt:lpstr>Вопрос 15.</vt:lpstr>
      <vt:lpstr>Правильный ответ</vt:lpstr>
      <vt:lpstr>Вопрос 16.</vt:lpstr>
      <vt:lpstr>Правильный ответ</vt:lpstr>
      <vt:lpstr>Вопрос 17.</vt:lpstr>
      <vt:lpstr>Правильный ответ</vt:lpstr>
      <vt:lpstr>Вопрос 18.</vt:lpstr>
      <vt:lpstr>Правильный ответ</vt:lpstr>
      <vt:lpstr>Блиц</vt:lpstr>
      <vt:lpstr>Правильные ответы</vt:lpstr>
      <vt:lpstr>Супер-блиц</vt:lpstr>
      <vt:lpstr>Правильные ответы</vt:lpstr>
      <vt:lpstr>Черный ящик</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Деловая игра  «Что? Где? Когда?»  </dc:title>
  <dc:creator>Argo</dc:creator>
  <cp:lastModifiedBy>micrate</cp:lastModifiedBy>
  <cp:revision>57</cp:revision>
  <dcterms:created xsi:type="dcterms:W3CDTF">2019-11-06T13:29:43Z</dcterms:created>
  <dcterms:modified xsi:type="dcterms:W3CDTF">2020-06-23T01:23:41Z</dcterms:modified>
</cp:coreProperties>
</file>