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0" r:id="rId2"/>
    <p:sldId id="271" r:id="rId3"/>
    <p:sldId id="265" r:id="rId4"/>
    <p:sldId id="280" r:id="rId5"/>
    <p:sldId id="272" r:id="rId6"/>
    <p:sldId id="273" r:id="rId7"/>
    <p:sldId id="275" r:id="rId8"/>
    <p:sldId id="276" r:id="rId9"/>
    <p:sldId id="277" r:id="rId10"/>
    <p:sldId id="279" r:id="rId11"/>
    <p:sldId id="299" r:id="rId12"/>
    <p:sldId id="310" r:id="rId13"/>
    <p:sldId id="311" r:id="rId14"/>
    <p:sldId id="312" r:id="rId15"/>
    <p:sldId id="313" r:id="rId16"/>
    <p:sldId id="314" r:id="rId17"/>
    <p:sldId id="309" r:id="rId18"/>
    <p:sldId id="283" r:id="rId19"/>
    <p:sldId id="285" r:id="rId20"/>
    <p:sldId id="287" r:id="rId21"/>
    <p:sldId id="294" r:id="rId22"/>
    <p:sldId id="296" r:id="rId23"/>
    <p:sldId id="289" r:id="rId24"/>
    <p:sldId id="291" r:id="rId25"/>
    <p:sldId id="297" r:id="rId26"/>
    <p:sldId id="300" r:id="rId27"/>
    <p:sldId id="301" r:id="rId28"/>
    <p:sldId id="302" r:id="rId29"/>
    <p:sldId id="303" r:id="rId30"/>
    <p:sldId id="304" r:id="rId31"/>
    <p:sldId id="305" r:id="rId32"/>
    <p:sldId id="307" r:id="rId33"/>
    <p:sldId id="261" r:id="rId34"/>
    <p:sldId id="262" r:id="rId35"/>
    <p:sldId id="278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559" autoAdjust="0"/>
  </p:normalViewPr>
  <p:slideViewPr>
    <p:cSldViewPr>
      <p:cViewPr varScale="1">
        <p:scale>
          <a:sx n="65" d="100"/>
          <a:sy n="65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01689E-6ABE-42A8-A285-CC8F13CA657C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E0A32F-6AB3-43FF-9C80-420F22B3C0D0}">
      <dgm:prSet phldrT="[Текст]" custT="1"/>
      <dgm:spPr/>
      <dgm:t>
        <a:bodyPr/>
        <a:lstStyle/>
        <a:p>
          <a:pPr algn="ctr"/>
          <a:r>
            <a:rPr lang="ru-RU" sz="2600" dirty="0" smtClean="0">
              <a:solidFill>
                <a:schemeClr val="accent4">
                  <a:lumMod val="50000"/>
                </a:schemeClr>
              </a:solidFill>
            </a:rPr>
            <a:t> </a:t>
          </a:r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rPr>
            <a:t>Оценить текущее финансовое положение </a:t>
          </a:r>
          <a:endParaRPr lang="ru-RU" sz="2400" dirty="0">
            <a:solidFill>
              <a:schemeClr val="accent4">
                <a:lumMod val="50000"/>
              </a:schemeClr>
            </a:solidFill>
            <a:latin typeface="Calibri" pitchFamily="34" charset="0"/>
          </a:endParaRPr>
        </a:p>
      </dgm:t>
    </dgm:pt>
    <dgm:pt modelId="{07836C80-F938-49A5-8ECD-8E96590F9902}" type="parTrans" cxnId="{246EA153-E46D-457E-A2BC-4AC4CB18C889}">
      <dgm:prSet/>
      <dgm:spPr/>
      <dgm:t>
        <a:bodyPr/>
        <a:lstStyle/>
        <a:p>
          <a:endParaRPr lang="ru-RU"/>
        </a:p>
      </dgm:t>
    </dgm:pt>
    <dgm:pt modelId="{C9CF6027-6035-4DE3-A68F-5D172A32508F}" type="sibTrans" cxnId="{246EA153-E46D-457E-A2BC-4AC4CB18C889}">
      <dgm:prSet/>
      <dgm:spPr/>
      <dgm:t>
        <a:bodyPr/>
        <a:lstStyle/>
        <a:p>
          <a:endParaRPr lang="ru-RU"/>
        </a:p>
      </dgm:t>
    </dgm:pt>
    <dgm:pt modelId="{10A793E2-41FE-496F-9732-4180CC420403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rPr>
            <a:t>Сформулировать собственную цель или мечту</a:t>
          </a:r>
          <a:endParaRPr lang="ru-RU" sz="2400" dirty="0">
            <a:latin typeface="Calibri" pitchFamily="34" charset="0"/>
          </a:endParaRPr>
        </a:p>
      </dgm:t>
    </dgm:pt>
    <dgm:pt modelId="{BFBFC208-5DF5-4BB6-9FD1-AF4FD46E45CE}" type="parTrans" cxnId="{0E04B243-4FF9-4EEE-A263-BAE9289635F6}">
      <dgm:prSet/>
      <dgm:spPr/>
      <dgm:t>
        <a:bodyPr/>
        <a:lstStyle/>
        <a:p>
          <a:endParaRPr lang="ru-RU"/>
        </a:p>
      </dgm:t>
    </dgm:pt>
    <dgm:pt modelId="{DC0C355F-7344-44CA-8B1A-EB8F72560255}" type="sibTrans" cxnId="{0E04B243-4FF9-4EEE-A263-BAE9289635F6}">
      <dgm:prSet/>
      <dgm:spPr/>
      <dgm:t>
        <a:bodyPr/>
        <a:lstStyle/>
        <a:p>
          <a:endParaRPr lang="ru-RU"/>
        </a:p>
      </dgm:t>
    </dgm:pt>
    <dgm:pt modelId="{4D544EB9-1E5B-4290-BA79-5AABD5519AE0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chemeClr val="accent4">
                  <a:lumMod val="50000"/>
                </a:schemeClr>
              </a:solidFill>
              <a:latin typeface="Calibri" pitchFamily="34" charset="0"/>
            </a:rPr>
            <a:t>Составить график поступления и расходования денежных средств </a:t>
          </a:r>
          <a:endParaRPr lang="ru-RU" sz="2400" dirty="0">
            <a:solidFill>
              <a:schemeClr val="accent4">
                <a:lumMod val="50000"/>
              </a:schemeClr>
            </a:solidFill>
            <a:latin typeface="Calibri" pitchFamily="34" charset="0"/>
          </a:endParaRPr>
        </a:p>
      </dgm:t>
    </dgm:pt>
    <dgm:pt modelId="{FBAE2DE7-C03E-421E-A49D-2F66B31645A1}" type="parTrans" cxnId="{9FC09916-DD4E-4020-8EE0-8E293442F575}">
      <dgm:prSet/>
      <dgm:spPr/>
      <dgm:t>
        <a:bodyPr/>
        <a:lstStyle/>
        <a:p>
          <a:endParaRPr lang="ru-RU"/>
        </a:p>
      </dgm:t>
    </dgm:pt>
    <dgm:pt modelId="{133905E9-63E6-4465-9BDA-712714189F1F}" type="sibTrans" cxnId="{9FC09916-DD4E-4020-8EE0-8E293442F575}">
      <dgm:prSet/>
      <dgm:spPr/>
      <dgm:t>
        <a:bodyPr/>
        <a:lstStyle/>
        <a:p>
          <a:endParaRPr lang="ru-RU"/>
        </a:p>
      </dgm:t>
    </dgm:pt>
    <dgm:pt modelId="{F5C65BA8-A0D8-4048-8EC6-A9276A31B3B8}" type="pres">
      <dgm:prSet presAssocID="{9801689E-6ABE-42A8-A285-CC8F13CA657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EF95A6-56E7-4476-87FD-4D4EF45126AA}" type="pres">
      <dgm:prSet presAssocID="{09E0A32F-6AB3-43FF-9C80-420F22B3C0D0}" presName="comp" presStyleCnt="0"/>
      <dgm:spPr/>
    </dgm:pt>
    <dgm:pt modelId="{0464B054-C41C-4EBB-9951-B36E38C1D485}" type="pres">
      <dgm:prSet presAssocID="{09E0A32F-6AB3-43FF-9C80-420F22B3C0D0}" presName="box" presStyleLbl="node1" presStyleIdx="0" presStyleCnt="3"/>
      <dgm:spPr/>
      <dgm:t>
        <a:bodyPr/>
        <a:lstStyle/>
        <a:p>
          <a:endParaRPr lang="ru-RU"/>
        </a:p>
      </dgm:t>
    </dgm:pt>
    <dgm:pt modelId="{798E2ADE-1FA3-4D6B-9AAC-CF8C2486A55F}" type="pres">
      <dgm:prSet presAssocID="{09E0A32F-6AB3-43FF-9C80-420F22B3C0D0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A80421-04F0-4E01-9C9A-5F8C9B747014}" type="pres">
      <dgm:prSet presAssocID="{09E0A32F-6AB3-43FF-9C80-420F22B3C0D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77151-8FDE-4038-9037-913928EECC19}" type="pres">
      <dgm:prSet presAssocID="{C9CF6027-6035-4DE3-A68F-5D172A32508F}" presName="spacer" presStyleCnt="0"/>
      <dgm:spPr/>
    </dgm:pt>
    <dgm:pt modelId="{A78C4932-9F25-42DD-8539-22DB09A9AFA0}" type="pres">
      <dgm:prSet presAssocID="{10A793E2-41FE-496F-9732-4180CC420403}" presName="comp" presStyleCnt="0"/>
      <dgm:spPr/>
    </dgm:pt>
    <dgm:pt modelId="{09F29532-033A-4EE8-A782-5C2BF9C6E65F}" type="pres">
      <dgm:prSet presAssocID="{10A793E2-41FE-496F-9732-4180CC420403}" presName="box" presStyleLbl="node1" presStyleIdx="1" presStyleCnt="3"/>
      <dgm:spPr/>
      <dgm:t>
        <a:bodyPr/>
        <a:lstStyle/>
        <a:p>
          <a:endParaRPr lang="ru-RU"/>
        </a:p>
      </dgm:t>
    </dgm:pt>
    <dgm:pt modelId="{3DE942A4-8994-4345-9BEB-B5D74174C3E0}" type="pres">
      <dgm:prSet presAssocID="{10A793E2-41FE-496F-9732-4180CC42040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EAF28D-7CA2-4509-9D61-DA19F55D5BF9}" type="pres">
      <dgm:prSet presAssocID="{10A793E2-41FE-496F-9732-4180CC42040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65651-D799-433C-9583-124530FA56E1}" type="pres">
      <dgm:prSet presAssocID="{DC0C355F-7344-44CA-8B1A-EB8F72560255}" presName="spacer" presStyleCnt="0"/>
      <dgm:spPr/>
    </dgm:pt>
    <dgm:pt modelId="{6C20CDF8-BC5C-4BF6-A4BF-7374FDEA0D89}" type="pres">
      <dgm:prSet presAssocID="{4D544EB9-1E5B-4290-BA79-5AABD5519AE0}" presName="comp" presStyleCnt="0"/>
      <dgm:spPr/>
    </dgm:pt>
    <dgm:pt modelId="{03D9761C-C543-4B9F-A550-32B48DF77D32}" type="pres">
      <dgm:prSet presAssocID="{4D544EB9-1E5B-4290-BA79-5AABD5519AE0}" presName="box" presStyleLbl="node1" presStyleIdx="2" presStyleCnt="3"/>
      <dgm:spPr/>
      <dgm:t>
        <a:bodyPr/>
        <a:lstStyle/>
        <a:p>
          <a:endParaRPr lang="ru-RU"/>
        </a:p>
      </dgm:t>
    </dgm:pt>
    <dgm:pt modelId="{2DF4CAC8-13D1-4EC5-A8CF-260F21BC1D43}" type="pres">
      <dgm:prSet presAssocID="{4D544EB9-1E5B-4290-BA79-5AABD5519AE0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35B1F3A-3E48-4E02-85F1-AF1767861389}" type="pres">
      <dgm:prSet presAssocID="{4D544EB9-1E5B-4290-BA79-5AABD5519AE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04B243-4FF9-4EEE-A263-BAE9289635F6}" srcId="{9801689E-6ABE-42A8-A285-CC8F13CA657C}" destId="{10A793E2-41FE-496F-9732-4180CC420403}" srcOrd="1" destOrd="0" parTransId="{BFBFC208-5DF5-4BB6-9FD1-AF4FD46E45CE}" sibTransId="{DC0C355F-7344-44CA-8B1A-EB8F72560255}"/>
    <dgm:cxn modelId="{0850E0D6-C156-44B6-9449-04E72A916756}" type="presOf" srcId="{9801689E-6ABE-42A8-A285-CC8F13CA657C}" destId="{F5C65BA8-A0D8-4048-8EC6-A9276A31B3B8}" srcOrd="0" destOrd="0" presId="urn:microsoft.com/office/officeart/2005/8/layout/vList4#1"/>
    <dgm:cxn modelId="{7993C8F5-EB72-402A-9BEA-4133BD170BDC}" type="presOf" srcId="{09E0A32F-6AB3-43FF-9C80-420F22B3C0D0}" destId="{53A80421-04F0-4E01-9C9A-5F8C9B747014}" srcOrd="1" destOrd="0" presId="urn:microsoft.com/office/officeart/2005/8/layout/vList4#1"/>
    <dgm:cxn modelId="{22700D02-FB55-4C18-905F-2858094047BC}" type="presOf" srcId="{10A793E2-41FE-496F-9732-4180CC420403}" destId="{09F29532-033A-4EE8-A782-5C2BF9C6E65F}" srcOrd="0" destOrd="0" presId="urn:microsoft.com/office/officeart/2005/8/layout/vList4#1"/>
    <dgm:cxn modelId="{9FC09916-DD4E-4020-8EE0-8E293442F575}" srcId="{9801689E-6ABE-42A8-A285-CC8F13CA657C}" destId="{4D544EB9-1E5B-4290-BA79-5AABD5519AE0}" srcOrd="2" destOrd="0" parTransId="{FBAE2DE7-C03E-421E-A49D-2F66B31645A1}" sibTransId="{133905E9-63E6-4465-9BDA-712714189F1F}"/>
    <dgm:cxn modelId="{690C667F-6E77-4ADE-B02B-35D04EFB75DE}" type="presOf" srcId="{10A793E2-41FE-496F-9732-4180CC420403}" destId="{E7EAF28D-7CA2-4509-9D61-DA19F55D5BF9}" srcOrd="1" destOrd="0" presId="urn:microsoft.com/office/officeart/2005/8/layout/vList4#1"/>
    <dgm:cxn modelId="{21C1C7AF-0BA4-4178-9D05-698D8966BC81}" type="presOf" srcId="{4D544EB9-1E5B-4290-BA79-5AABD5519AE0}" destId="{635B1F3A-3E48-4E02-85F1-AF1767861389}" srcOrd="1" destOrd="0" presId="urn:microsoft.com/office/officeart/2005/8/layout/vList4#1"/>
    <dgm:cxn modelId="{DD53CA3D-8B55-429D-9551-71777DAD1EFE}" type="presOf" srcId="{09E0A32F-6AB3-43FF-9C80-420F22B3C0D0}" destId="{0464B054-C41C-4EBB-9951-B36E38C1D485}" srcOrd="0" destOrd="0" presId="urn:microsoft.com/office/officeart/2005/8/layout/vList4#1"/>
    <dgm:cxn modelId="{246EA153-E46D-457E-A2BC-4AC4CB18C889}" srcId="{9801689E-6ABE-42A8-A285-CC8F13CA657C}" destId="{09E0A32F-6AB3-43FF-9C80-420F22B3C0D0}" srcOrd="0" destOrd="0" parTransId="{07836C80-F938-49A5-8ECD-8E96590F9902}" sibTransId="{C9CF6027-6035-4DE3-A68F-5D172A32508F}"/>
    <dgm:cxn modelId="{CF4F66E0-2153-4E8F-80D1-447BC8119C04}" type="presOf" srcId="{4D544EB9-1E5B-4290-BA79-5AABD5519AE0}" destId="{03D9761C-C543-4B9F-A550-32B48DF77D32}" srcOrd="0" destOrd="0" presId="urn:microsoft.com/office/officeart/2005/8/layout/vList4#1"/>
    <dgm:cxn modelId="{C8CA5AC4-33C1-4C1E-ADD6-4FF1E45C2DA3}" type="presParOf" srcId="{F5C65BA8-A0D8-4048-8EC6-A9276A31B3B8}" destId="{55EF95A6-56E7-4476-87FD-4D4EF45126AA}" srcOrd="0" destOrd="0" presId="urn:microsoft.com/office/officeart/2005/8/layout/vList4#1"/>
    <dgm:cxn modelId="{F37F88D1-BBB0-4F88-9778-65A7A8374AA5}" type="presParOf" srcId="{55EF95A6-56E7-4476-87FD-4D4EF45126AA}" destId="{0464B054-C41C-4EBB-9951-B36E38C1D485}" srcOrd="0" destOrd="0" presId="urn:microsoft.com/office/officeart/2005/8/layout/vList4#1"/>
    <dgm:cxn modelId="{DF3419EE-EF4A-4549-B8EA-44B35BCEA8DA}" type="presParOf" srcId="{55EF95A6-56E7-4476-87FD-4D4EF45126AA}" destId="{798E2ADE-1FA3-4D6B-9AAC-CF8C2486A55F}" srcOrd="1" destOrd="0" presId="urn:microsoft.com/office/officeart/2005/8/layout/vList4#1"/>
    <dgm:cxn modelId="{C9957422-1152-448A-BA6E-94B415B8CCD4}" type="presParOf" srcId="{55EF95A6-56E7-4476-87FD-4D4EF45126AA}" destId="{53A80421-04F0-4E01-9C9A-5F8C9B747014}" srcOrd="2" destOrd="0" presId="urn:microsoft.com/office/officeart/2005/8/layout/vList4#1"/>
    <dgm:cxn modelId="{3291B853-70AE-4217-90B6-64321DD8D524}" type="presParOf" srcId="{F5C65BA8-A0D8-4048-8EC6-A9276A31B3B8}" destId="{17677151-8FDE-4038-9037-913928EECC19}" srcOrd="1" destOrd="0" presId="urn:microsoft.com/office/officeart/2005/8/layout/vList4#1"/>
    <dgm:cxn modelId="{061BD7DF-C2A5-4B1B-90FF-3635168CC947}" type="presParOf" srcId="{F5C65BA8-A0D8-4048-8EC6-A9276A31B3B8}" destId="{A78C4932-9F25-42DD-8539-22DB09A9AFA0}" srcOrd="2" destOrd="0" presId="urn:microsoft.com/office/officeart/2005/8/layout/vList4#1"/>
    <dgm:cxn modelId="{EE916CEF-36D9-4BE1-B076-E95A42018D08}" type="presParOf" srcId="{A78C4932-9F25-42DD-8539-22DB09A9AFA0}" destId="{09F29532-033A-4EE8-A782-5C2BF9C6E65F}" srcOrd="0" destOrd="0" presId="urn:microsoft.com/office/officeart/2005/8/layout/vList4#1"/>
    <dgm:cxn modelId="{7BFDAF13-B417-45B1-AA50-01ACDDD64E9C}" type="presParOf" srcId="{A78C4932-9F25-42DD-8539-22DB09A9AFA0}" destId="{3DE942A4-8994-4345-9BEB-B5D74174C3E0}" srcOrd="1" destOrd="0" presId="urn:microsoft.com/office/officeart/2005/8/layout/vList4#1"/>
    <dgm:cxn modelId="{6971FC97-2033-47E1-9ED3-68488220552B}" type="presParOf" srcId="{A78C4932-9F25-42DD-8539-22DB09A9AFA0}" destId="{E7EAF28D-7CA2-4509-9D61-DA19F55D5BF9}" srcOrd="2" destOrd="0" presId="urn:microsoft.com/office/officeart/2005/8/layout/vList4#1"/>
    <dgm:cxn modelId="{FACC2BE8-7870-4DCF-9CD8-418A36C4B297}" type="presParOf" srcId="{F5C65BA8-A0D8-4048-8EC6-A9276A31B3B8}" destId="{A8F65651-D799-433C-9583-124530FA56E1}" srcOrd="3" destOrd="0" presId="urn:microsoft.com/office/officeart/2005/8/layout/vList4#1"/>
    <dgm:cxn modelId="{19805C43-5D1B-4881-8CB0-A23E5E603E3A}" type="presParOf" srcId="{F5C65BA8-A0D8-4048-8EC6-A9276A31B3B8}" destId="{6C20CDF8-BC5C-4BF6-A4BF-7374FDEA0D89}" srcOrd="4" destOrd="0" presId="urn:microsoft.com/office/officeart/2005/8/layout/vList4#1"/>
    <dgm:cxn modelId="{F0F643E3-D260-4827-8902-81030EB31554}" type="presParOf" srcId="{6C20CDF8-BC5C-4BF6-A4BF-7374FDEA0D89}" destId="{03D9761C-C543-4B9F-A550-32B48DF77D32}" srcOrd="0" destOrd="0" presId="urn:microsoft.com/office/officeart/2005/8/layout/vList4#1"/>
    <dgm:cxn modelId="{5930ECEF-C157-42BC-B1B5-479E6CD29962}" type="presParOf" srcId="{6C20CDF8-BC5C-4BF6-A4BF-7374FDEA0D89}" destId="{2DF4CAC8-13D1-4EC5-A8CF-260F21BC1D43}" srcOrd="1" destOrd="0" presId="urn:microsoft.com/office/officeart/2005/8/layout/vList4#1"/>
    <dgm:cxn modelId="{2B92B83B-F2EF-4B45-850C-B97A2FAFA0CC}" type="presParOf" srcId="{6C20CDF8-BC5C-4BF6-A4BF-7374FDEA0D89}" destId="{635B1F3A-3E48-4E02-85F1-AF176786138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23.06.2020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nevnik.ru/ad/promo/minfin-t2" TargetMode="External"/><Relationship Id="rId2" Type="http://schemas.openxmlformats.org/officeDocument/2006/relationships/hyperlink" Target="https://fingram34.ru/financial-literacy-on-line/on-line-games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prostrahovanie.ru/" TargetMode="External"/><Relationship Id="rId5" Type="http://schemas.openxmlformats.org/officeDocument/2006/relationships/hyperlink" Target="http://www.nalog.ru/" TargetMode="External"/><Relationship Id="rId4" Type="http://schemas.openxmlformats.org/officeDocument/2006/relationships/hyperlink" Target="http://www.banki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428652"/>
            <a:ext cx="8186766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57290" y="1500174"/>
            <a:ext cx="67866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ПРОЕКТ</a:t>
            </a:r>
          </a:p>
          <a:p>
            <a:pPr algn="ctr"/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на тему: «Организация работы кружка по основам финансовой грамотности»</a:t>
            </a:r>
            <a:endParaRPr lang="ru-RU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929058" y="4357694"/>
            <a:ext cx="4935568" cy="20717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Выполнила: </a:t>
            </a:r>
            <a:r>
              <a:rPr kumimoji="0" lang="ru-RU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Кальянова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Л.В.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365760" marR="0" lvl="0" indent="-256032" algn="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Преподаватель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ГБПОУ РС(Я) «ЯКСТ»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«Результаты освоения курса «Основы финансовой грамотности».</a:t>
            </a:r>
            <a:br>
              <a:rPr lang="ru-RU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1560" y="3068960"/>
            <a:ext cx="8075241" cy="310324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При выполнении и презентации «Личного финансового плана» </a:t>
            </a:r>
            <a:r>
              <a:rPr lang="ru-RU" dirty="0" smtClean="0"/>
              <a:t>студенты </a:t>
            </a:r>
            <a:r>
              <a:rPr lang="ru-RU" dirty="0"/>
              <a:t>должны продемонстрировать общие проектные умения: планировать и осуществлять проектную деятельность; определять приоритеты целей с учетом ценностей и жизненных планов; самостоятельно реализовывать, контролировать и осуществлять коррекцию своей деятельности на основе предварительного планирования; использовать доступные ресурсы для достижения целей; применять все необходимое многообразие информации и полученных в результате обучения знаний, умений и компетенций для целеполагания, планирования и выполнения индивидуального проекта. </a:t>
            </a:r>
          </a:p>
          <a:p>
            <a:r>
              <a:rPr lang="ru-RU" b="1" dirty="0"/>
              <a:t>	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1582341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Итогом и основным результатом обучения станет индивидуальный проект «Личный финансовый план», при публичной </a:t>
            </a:r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презентации, студенты покажут 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степень готовности принимать решения в области управления личными финансами, основанные на анализе собственных целей и возможностей, текущей и прогнозируемой экономической ситуации, доступных финансовых инструментов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563130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B050"/>
                </a:solidFill>
                <a:latin typeface="Calibri" pitchFamily="34" charset="0"/>
              </a:rPr>
              <a:t>Пример темы занятия: – «Кредит - жизнь в долг или способ удовлетворения потребностей ???</a:t>
            </a:r>
            <a:endParaRPr lang="ru-RU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5124" name="AutoShape 4" descr="Mortgage and credit concept. Young man planning his future Фото со стока - 27775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Mortgage and credit concept. Young man planning his future Фото со стока - 2777526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7" name="Picture 7" descr="C:\Users\Пользователь\Desktop\27775263-mortgage-and-credit-concept-young-man-planning-his-fu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4214842" cy="3552836"/>
          </a:xfrm>
          <a:prstGeom prst="rect">
            <a:avLst/>
          </a:prstGeom>
          <a:noFill/>
        </p:spPr>
      </p:pic>
      <p:pic>
        <p:nvPicPr>
          <p:cNvPr id="5129" name="Picture 9" descr="https://www.onduline.ru/blog/sites/default/files/blog/2017/03/foto-krasivyh-domov-i-kottedzhej-v-rossii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92" y="1785926"/>
            <a:ext cx="5000608" cy="35719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70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88207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Деньги – это одно из воплощение силы. Но еще большой силой обладает финансовое образование. </a:t>
            </a:r>
            <a:br>
              <a:rPr lang="ru-RU" sz="2400" b="0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</a:br>
            <a:endParaRPr lang="ru-RU" sz="2400" b="0" dirty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714876" y="5072074"/>
            <a:ext cx="3929090" cy="110012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Если хочешь быть богатым, нужно читать и понимать цифры</a:t>
            </a:r>
            <a:endParaRPr lang="ru-RU" sz="2000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28596" y="5072074"/>
            <a:ext cx="4143403" cy="110012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Неграмотность- непонимание как слов, так и цифр- главная причина финансовых трудностей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Содержимое 8" descr="435af2866f5f6ca67003cb3b992f2a5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40188" cy="3072892"/>
          </a:xfrm>
        </p:spPr>
      </p:pic>
      <p:pic>
        <p:nvPicPr>
          <p:cNvPr id="10" name="Содержимое 9" descr="depositphotos_123977264-stock-photo-successful-man-with-financial-statistic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1643050"/>
            <a:ext cx="4041775" cy="3119715"/>
          </a:xfrm>
        </p:spPr>
      </p:pic>
      <p:pic>
        <p:nvPicPr>
          <p:cNvPr id="8" name="Содержимое 9" descr="depositphotos_123977264-stock-photo-successful-man-with-financial-statisti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628800"/>
            <a:ext cx="4041775" cy="3119715"/>
          </a:xfrm>
          <a:prstGeom prst="rect">
            <a:avLst/>
          </a:prstGeom>
          <a:ln>
            <a:noFill/>
            <a:prstDash val="sysDash"/>
            <a:miter lim="800000"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6093296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Для лучшего усвоения </a:t>
            </a:r>
            <a:r>
              <a:rPr lang="ru-RU" sz="2000" b="1" dirty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материала  необходим игровой метод обучения 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5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5496" y="1412776"/>
            <a:ext cx="8352928" cy="3973281"/>
          </a:xfrm>
        </p:spPr>
        <p:txBody>
          <a:bodyPr>
            <a:noAutofit/>
          </a:bodyPr>
          <a:lstStyle/>
          <a:p>
            <a:pPr lvl="1" algn="ctr"/>
            <a:r>
              <a:rPr lang="ru-RU" sz="1200" b="1" cap="small" dirty="0"/>
              <a:t>План мероприятия</a:t>
            </a:r>
          </a:p>
          <a:p>
            <a:pPr lvl="0"/>
            <a:r>
              <a:rPr lang="ru-RU" sz="1200" dirty="0" smtClean="0"/>
              <a:t>Вводная </a:t>
            </a:r>
            <a:r>
              <a:rPr lang="ru-RU" sz="1200" dirty="0"/>
              <a:t>часть (приветствие, рассказ о структуре и цели мероприятия, деление на команды) – 10 минут.</a:t>
            </a:r>
          </a:p>
          <a:p>
            <a:pPr lvl="0"/>
            <a:r>
              <a:rPr lang="ru-RU" sz="1200" dirty="0"/>
              <a:t>Командная работа над кейсом в электронной таблице – 60 минут.</a:t>
            </a:r>
          </a:p>
          <a:p>
            <a:pPr lvl="0"/>
            <a:r>
              <a:rPr lang="ru-RU" sz="1200" dirty="0"/>
              <a:t>Проверка электронных таблиц жюри, командная работа над презентациями – 20 минут.</a:t>
            </a:r>
          </a:p>
          <a:p>
            <a:pPr lvl="0"/>
            <a:r>
              <a:rPr lang="ru-RU" sz="1200" dirty="0"/>
              <a:t>Защита презентаций перед жюри – 20 минут.</a:t>
            </a:r>
          </a:p>
          <a:p>
            <a:pPr lvl="0"/>
            <a:r>
              <a:rPr lang="ru-RU" sz="1200" dirty="0"/>
              <a:t>Подведение итогов, награждение – 10 минут.</a:t>
            </a:r>
          </a:p>
          <a:p>
            <a:r>
              <a:rPr lang="ru-RU" sz="1200" dirty="0"/>
              <a:t>Итого: 120 минут (2 часа).</a:t>
            </a:r>
          </a:p>
          <a:p>
            <a:pPr lvl="1" algn="ctr"/>
            <a:endParaRPr lang="ru-RU" sz="1200" b="1" cap="small" dirty="0" smtClean="0"/>
          </a:p>
          <a:p>
            <a:pPr lvl="1" algn="ctr"/>
            <a:r>
              <a:rPr lang="ru-RU" sz="1200" b="1" cap="small" dirty="0" smtClean="0"/>
              <a:t>Цель </a:t>
            </a:r>
            <a:r>
              <a:rPr lang="ru-RU" sz="1200" b="1" cap="small" dirty="0"/>
              <a:t>и задачи мероприятия</a:t>
            </a:r>
          </a:p>
          <a:p>
            <a:pPr algn="ctr"/>
            <a:r>
              <a:rPr lang="ru-RU" sz="1200" dirty="0"/>
              <a:t>В процессе решения кейсов участники получат возможность:</a:t>
            </a:r>
          </a:p>
          <a:p>
            <a:pPr lvl="0"/>
            <a:r>
              <a:rPr lang="ru-RU" sz="1200" dirty="0"/>
              <a:t>Получить представление о различных видах банковских услуг и их особенностях.</a:t>
            </a:r>
          </a:p>
          <a:p>
            <a:pPr lvl="0"/>
            <a:r>
              <a:rPr lang="ru-RU" sz="1200" dirty="0"/>
              <a:t>Познакомиться с факторами, влияющими на макроэкономическую ситуацию и личную жизнь каждого потребителя.</a:t>
            </a:r>
          </a:p>
          <a:p>
            <a:pPr lvl="0"/>
            <a:r>
              <a:rPr lang="ru-RU" sz="1200" dirty="0"/>
              <a:t>Научиться конкретизировать финансовую цель и разрабатывать индивидуальную финансовую стратегию для ее достижения.</a:t>
            </a:r>
          </a:p>
          <a:p>
            <a:pPr lvl="0"/>
            <a:r>
              <a:rPr lang="ru-RU" sz="1200" dirty="0"/>
              <a:t>Научиться сравнивать и выбирать объект вложения денег (на примере нескольких банков).</a:t>
            </a:r>
          </a:p>
          <a:p>
            <a:pPr lvl="0"/>
            <a:r>
              <a:rPr lang="ru-RU" sz="1200" dirty="0"/>
              <a:t>Научиться рассчитывать, какой кредит выгоднее, и в состоянии ли они взять кредит, а потом выплатить его, исходя из жизненных обстоятельств.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54868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00B050"/>
                </a:solidFill>
              </a:rPr>
              <a:t>Рассмотрим пример  Деловой ИГРЫ </a:t>
            </a:r>
          </a:p>
          <a:p>
            <a:r>
              <a:rPr lang="ru-RU" b="1" cap="all" dirty="0" smtClean="0">
                <a:solidFill>
                  <a:srgbClr val="00B050"/>
                </a:solidFill>
              </a:rPr>
              <a:t>Сценарий кейс- чемпионата </a:t>
            </a:r>
            <a:r>
              <a:rPr lang="ru-RU" dirty="0" smtClean="0">
                <a:solidFill>
                  <a:srgbClr val="00B050"/>
                </a:solidFill>
              </a:rPr>
              <a:t>«Личный </a:t>
            </a:r>
            <a:r>
              <a:rPr lang="ru-RU" dirty="0">
                <a:solidFill>
                  <a:srgbClr val="00B050"/>
                </a:solidFill>
              </a:rPr>
              <a:t>финансовый план»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1892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352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ru-RU" b="1" cap="small" dirty="0"/>
              <a:t>Технические требования к месту проведения</a:t>
            </a:r>
            <a:br>
              <a:rPr lang="ru-RU" b="1" cap="small" dirty="0"/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2760214119"/>
              </p:ext>
            </p:extLst>
          </p:nvPr>
        </p:nvGraphicFramePr>
        <p:xfrm>
          <a:off x="683568" y="1268760"/>
          <a:ext cx="8075240" cy="5008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052"/>
                <a:gridCol w="818070"/>
                <a:gridCol w="4293121"/>
                <a:gridCol w="2642997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Место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Мебель </a:t>
                      </a:r>
                      <a:b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 стационарное оборудование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Примечание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</a:tr>
              <a:tr h="1031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Ведущий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1 компьютер (или ноутбук) для проецирования презентации ведущего и команд, 1 проектор, 1 стол.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Импровизированная сцена или место ведущего должны быть расположены таким образом, чтобы все участники могли поддерживать визуальный контакт как между собой, так и с ведущим.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>
                          <a:effectLst/>
                        </a:rPr>
                        <a:t>Может размещаться рядом с ведущим.</a:t>
                      </a:r>
                      <a:endParaRPr lang="ru-RU" sz="11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</a:tr>
              <a:tr h="1365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Размещение участников</a:t>
                      </a:r>
                      <a:endParaRPr lang="ru-RU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Необходимо организовать пространство для 4 командных мест. Командное место должно быть оборудовано 1 столом, 1 компьютером (или ноутбуком) и стульями по числу игроков в команде, что позволяет всем участникам одной команды свободно общаться друг с другом. Необходимо также оставить свободное пространство между локациями команд, для того чтобы команды не мешали друг другу во время обсуждений, а также имелся свободный проход для организаторов мероприятия.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На каждую команду помимо раздаточных материалов нужны ручки, бумага.</a:t>
                      </a:r>
                      <a:endParaRPr lang="ru-RU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</a:tr>
              <a:tr h="1211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5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>
                          <a:effectLst/>
                        </a:rPr>
                        <a:t>Жюри</a:t>
                      </a:r>
                      <a:endParaRPr lang="ru-RU" sz="11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Минимум 1 компьютер (или ноутбук, можно и больше – по числу членов жюри) для оценивания электронных таблиц команд, минимум 1 стол, стулья по числу членов жюри.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Импровизированная сцена или место ведущего должны быть расположены таким образом, чтобы всем членам жюри было хорошо видно экран, на который проецируются презентации команд.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1100" dirty="0">
                          <a:effectLst/>
                        </a:rPr>
                        <a:t>Может размещаться рядом с ведущим.</a:t>
                      </a:r>
                      <a:endParaRPr lang="ru-RU" sz="11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23320" marR="23320" marT="23320" marB="23320" anchor="ctr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57200" y="2376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43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1600" cap="all" dirty="0">
                <a:effectLst/>
              </a:rPr>
              <a:t>Порядок проведения мероприятия</a:t>
            </a:r>
            <a:br>
              <a:rPr lang="ru-RU" sz="1600" cap="all" dirty="0">
                <a:effectLst/>
              </a:rPr>
            </a:br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7500" lnSpcReduction="20000"/>
          </a:bodyPr>
          <a:lstStyle/>
          <a:p>
            <a:pPr lvl="2"/>
            <a:r>
              <a:rPr lang="ru-RU" b="1" cap="small" dirty="0"/>
              <a:t>Подготовка помещения и регистрация команд</a:t>
            </a:r>
          </a:p>
          <a:p>
            <a:r>
              <a:rPr lang="ru-RU" dirty="0"/>
              <a:t>Перед началом мероприятия ведущий организовывает рабочие места команд и загружает на каждый компьютер электронную папку «Электронные шаблоны», которая содержит два файла:</a:t>
            </a:r>
          </a:p>
          <a:p>
            <a:pPr lvl="0"/>
            <a:r>
              <a:rPr lang="ru-RU" dirty="0"/>
              <a:t>Шаблон расчетов в формате </a:t>
            </a:r>
            <a:r>
              <a:rPr lang="en-US" dirty="0"/>
              <a:t>Microsoft Excel</a:t>
            </a:r>
            <a:r>
              <a:rPr lang="ru-RU" dirty="0"/>
              <a:t>.</a:t>
            </a:r>
          </a:p>
          <a:p>
            <a:pPr lvl="0"/>
            <a:r>
              <a:rPr lang="ru-RU" dirty="0"/>
              <a:t>Шаблон презентации в формате </a:t>
            </a:r>
            <a:r>
              <a:rPr lang="en-US" dirty="0"/>
              <a:t>Microsoft PowerPoint</a:t>
            </a:r>
            <a:r>
              <a:rPr lang="ru-RU" dirty="0"/>
              <a:t>.</a:t>
            </a:r>
          </a:p>
          <a:p>
            <a:r>
              <a:rPr lang="ru-RU" dirty="0"/>
              <a:t>В самом начале мероприятия необходимо разделить участников на команды (если это не сделано заранее). Деление на команды происходит в добровольном порядке. При возникновении сложностей ведущие помогают участникам разбиться на команды и приглашают готовые команды занять свои рабочие места.</a:t>
            </a:r>
          </a:p>
          <a:p>
            <a:r>
              <a:rPr lang="ru-RU" dirty="0"/>
              <a:t>Затем модераторы раздают командам «Бланки регистрации» и</a:t>
            </a:r>
            <a:r>
              <a:rPr lang="ru-RU" i="1" dirty="0"/>
              <a:t> </a:t>
            </a:r>
            <a:r>
              <a:rPr lang="ru-RU" dirty="0"/>
              <a:t>просят:</a:t>
            </a:r>
          </a:p>
          <a:p>
            <a:pPr lvl="0"/>
            <a:r>
              <a:rPr lang="ru-RU" dirty="0"/>
              <a:t>записать имена и фамилии всех участников;</a:t>
            </a:r>
          </a:p>
          <a:p>
            <a:pPr lvl="0"/>
            <a:r>
              <a:rPr lang="ru-RU" dirty="0"/>
              <a:t>придумать и записать название команды.</a:t>
            </a:r>
          </a:p>
          <a:p>
            <a:r>
              <a:rPr lang="ru-RU" dirty="0"/>
              <a:t>Данная информация может быть использована в конце мероприятия для вручения грамот.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47500" lnSpcReduction="20000"/>
          </a:bodyPr>
          <a:lstStyle/>
          <a:p>
            <a:pPr algn="ctr"/>
            <a:r>
              <a:rPr lang="ru-RU" b="1" dirty="0" smtClean="0"/>
              <a:t>ОБЩИЙ ИНСТРУКТАЖ</a:t>
            </a:r>
          </a:p>
          <a:p>
            <a:r>
              <a:rPr lang="ru-RU" dirty="0" smtClean="0"/>
              <a:t>Ведущий </a:t>
            </a:r>
            <a:r>
              <a:rPr lang="ru-RU" dirty="0"/>
              <a:t>объявляет о начале мероприятия, представляет себя, своих помощников и само мероприятие. Он рассказывает о формате чемпионата. Для этого можно воспользоваться описанием из п. 1.1 Общий формат. Затем ведущий раздает каждой команде индивидуальные вводные  (легенду персонажа) и общие дополнительные материалы и предлагает игрокам ознакомиться с теми материалами, которые у них есть. Помимо индивидуальных вводных, каждая команда получает следующие дополнительные раздаточные материалы:</a:t>
            </a:r>
          </a:p>
          <a:p>
            <a:pPr lvl="0"/>
            <a:r>
              <a:rPr lang="ru-RU" dirty="0"/>
              <a:t>Памятку по решению кейса.</a:t>
            </a:r>
          </a:p>
          <a:p>
            <a:pPr lvl="0"/>
            <a:r>
              <a:rPr lang="ru-RU" dirty="0"/>
              <a:t>Статистические данные о потребительской корзине.</a:t>
            </a:r>
          </a:p>
          <a:p>
            <a:pPr lvl="0"/>
            <a:r>
              <a:rPr lang="ru-RU" dirty="0"/>
              <a:t>Исследование рынка недвижимости.</a:t>
            </a:r>
          </a:p>
          <a:p>
            <a:pPr lvl="0"/>
            <a:r>
              <a:rPr lang="ru-RU" dirty="0"/>
              <a:t>Варианты банковских предложений по кредитам и депозитам.</a:t>
            </a:r>
          </a:p>
          <a:p>
            <a:pPr lvl="0"/>
            <a:r>
              <a:rPr lang="ru-RU" dirty="0"/>
              <a:t>Статистические данные по индексу Биг-мака.</a:t>
            </a:r>
          </a:p>
          <a:p>
            <a:pPr lvl="0"/>
            <a:r>
              <a:rPr lang="ru-RU" dirty="0"/>
              <a:t>Исследование рынка труда в России.</a:t>
            </a:r>
          </a:p>
          <a:p>
            <a:pPr lvl="0"/>
            <a:r>
              <a:rPr lang="ru-RU" dirty="0"/>
              <a:t>Макроэкономические прогнозы.</a:t>
            </a:r>
          </a:p>
          <a:p>
            <a:r>
              <a:rPr lang="ru-RU" dirty="0"/>
              <a:t>Все эти данные позволяют разработать эффективную финансовую стратегию персонажа по достижению финансовой цели.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4392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67544" y="836712"/>
            <a:ext cx="4040188" cy="3941763"/>
          </a:xfrm>
        </p:spPr>
        <p:txBody>
          <a:bodyPr>
            <a:normAutofit fontScale="25000" lnSpcReduction="20000"/>
          </a:bodyPr>
          <a:lstStyle/>
          <a:p>
            <a:pPr marL="365760" lvl="2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ru-RU" sz="4300" b="1" cap="small" dirty="0"/>
              <a:t>Ход решения кейса</a:t>
            </a:r>
          </a:p>
          <a:p>
            <a:endParaRPr lang="ru-RU" dirty="0" smtClean="0"/>
          </a:p>
          <a:p>
            <a:r>
              <a:rPr lang="ru-RU" sz="4800" dirty="0" smtClean="0"/>
              <a:t>Ведущий </a:t>
            </a:r>
            <a:r>
              <a:rPr lang="ru-RU" sz="4800" dirty="0"/>
              <a:t>рекомендует решать кейс согласно следующему плану:</a:t>
            </a:r>
          </a:p>
          <a:p>
            <a:r>
              <a:rPr lang="ru-RU" sz="4800" dirty="0"/>
              <a:t>1. На основе индивидуальных вводных персонажа определить его желания и с помощью дополнительных материалов конкретизировать их до измеримой финансовой цели (и обосновать, как это посчитано).</a:t>
            </a:r>
          </a:p>
          <a:p>
            <a:r>
              <a:rPr lang="ru-RU" sz="4800" dirty="0"/>
              <a:t>2. Проанализировать дополнительные материалы, на их основе описать допущения своего финансового плана: гипотезы об уровне доходов и расходов персонажа в течение следующих 8 лет, изменения в макроэкономике и пр. На основе банковских предложений можно выбрать предпочтительные для персонажа финансовые инструменты для достижения финансовой цели.</a:t>
            </a:r>
          </a:p>
          <a:p>
            <a:r>
              <a:rPr lang="ru-RU" sz="4800" dirty="0"/>
              <a:t>3. Внести данные о расходах в электронную таблицу </a:t>
            </a:r>
            <a:r>
              <a:rPr lang="en-US" sz="4800" dirty="0"/>
              <a:t>Excel</a:t>
            </a:r>
            <a:r>
              <a:rPr lang="ru-RU" sz="4800" dirty="0"/>
              <a:t> – на это есть 60 минут, после чего таблицы будут переданы для анализа жюри.</a:t>
            </a:r>
          </a:p>
          <a:p>
            <a:r>
              <a:rPr lang="ru-RU" sz="4800" dirty="0"/>
              <a:t>4. Подготовить презентацию </a:t>
            </a:r>
            <a:r>
              <a:rPr lang="en-US" sz="4800" dirty="0"/>
              <a:t>PowerPoint</a:t>
            </a:r>
            <a:r>
              <a:rPr lang="ru-RU" sz="4800" dirty="0"/>
              <a:t> для защиты своего решения – на это есть еще 20 минут, после того как будет сдана таблица </a:t>
            </a:r>
            <a:r>
              <a:rPr lang="en-US" sz="4800" dirty="0"/>
              <a:t>Excel</a:t>
            </a:r>
            <a:r>
              <a:rPr lang="ru-RU" sz="4800" dirty="0"/>
              <a:t>.</a:t>
            </a:r>
          </a:p>
          <a:p>
            <a:r>
              <a:rPr lang="ru-RU" sz="4800" dirty="0"/>
              <a:t>В итоге должна быть разработана финансовая стратегия персонажа: как он распределит свой доход между потреблением и сбережениями, какими банковскими продуктами и в какой период будет пользоваться, чтобы достичь своей цели.</a:t>
            </a:r>
          </a:p>
          <a:p>
            <a:endParaRPr lang="ru-RU" sz="37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4008" y="836712"/>
            <a:ext cx="4041775" cy="4549345"/>
          </a:xfrm>
        </p:spPr>
        <p:txBody>
          <a:bodyPr>
            <a:normAutofit fontScale="62500" lnSpcReduction="20000"/>
          </a:bodyPr>
          <a:lstStyle/>
          <a:p>
            <a:pPr lvl="2"/>
            <a:r>
              <a:rPr lang="ru-RU" b="1" cap="small" dirty="0"/>
              <a:t>Расчеты в </a:t>
            </a:r>
            <a:r>
              <a:rPr lang="en-US" b="1" cap="small" dirty="0"/>
              <a:t>Excel</a:t>
            </a:r>
            <a:endParaRPr lang="ru-RU" b="1" cap="small" dirty="0"/>
          </a:p>
          <a:p>
            <a:r>
              <a:rPr lang="ru-RU" dirty="0"/>
              <a:t>Ведущий рекомендует участникам открыть шаблон расчетной таблицы </a:t>
            </a:r>
            <a:r>
              <a:rPr lang="en-US" dirty="0"/>
              <a:t>Excel</a:t>
            </a:r>
            <a:r>
              <a:rPr lang="ru-RU" dirty="0"/>
              <a:t> и внимательно на него посмотреть. Задача команд – за 60 минут последовательно заполнить все листы:</a:t>
            </a:r>
          </a:p>
          <a:p>
            <a:pPr lvl="0"/>
            <a:r>
              <a:rPr lang="ru-RU" dirty="0"/>
              <a:t>Описание персонажа.</a:t>
            </a:r>
          </a:p>
          <a:p>
            <a:pPr lvl="0"/>
            <a:r>
              <a:rPr lang="ru-RU" dirty="0"/>
              <a:t>Расходы.</a:t>
            </a:r>
          </a:p>
          <a:p>
            <a:pPr lvl="0"/>
            <a:r>
              <a:rPr lang="ru-RU" dirty="0"/>
              <a:t>Доходы и сбережения.</a:t>
            </a:r>
          </a:p>
          <a:p>
            <a:pPr lvl="0"/>
            <a:r>
              <a:rPr lang="ru-RU" dirty="0"/>
              <a:t>Депозитный калькулятор.</a:t>
            </a:r>
          </a:p>
          <a:p>
            <a:pPr lvl="0"/>
            <a:r>
              <a:rPr lang="ru-RU" dirty="0"/>
              <a:t>Кредитный калькулятор.</a:t>
            </a:r>
          </a:p>
          <a:p>
            <a:r>
              <a:rPr lang="ru-RU" dirty="0"/>
              <a:t>Заполнять стоит только желтые ячейки. Подробные инструкции по заполнению </a:t>
            </a:r>
            <a:r>
              <a:rPr lang="ru-RU" dirty="0" err="1"/>
              <a:t>каждоголиста</a:t>
            </a:r>
            <a:r>
              <a:rPr lang="ru-RU" dirty="0"/>
              <a:t> есть внутри таблицы.</a:t>
            </a:r>
          </a:p>
          <a:p>
            <a:r>
              <a:rPr lang="ru-RU" dirty="0"/>
              <a:t>Таблица на листе «Итоговый слайд» заполняется автоматически. Ее следует скопировать в презентацию до того, как электронные таблицы будут сданы жюри.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0395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7504" y="116632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Пример чемпионата по кейсам «Личный финансовый план»</a:t>
            </a:r>
          </a:p>
          <a:p>
            <a:pPr algn="ctr" defTabSz="914400"/>
            <a:endParaRPr lang="ru-RU" sz="3600" b="1" dirty="0" smtClean="0">
              <a:solidFill>
                <a:srgbClr val="349737"/>
              </a:solidFill>
              <a:latin typeface="Helvetica"/>
              <a:cs typeface="Helvetica"/>
            </a:endParaRPr>
          </a:p>
          <a:p>
            <a:pPr algn="ctr" defTabSz="914400"/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Команда № ___</a:t>
            </a:r>
          </a:p>
          <a:p>
            <a:pPr algn="ctr" defTabSz="914400"/>
            <a:endParaRPr lang="ru-RU" sz="3600" b="1" dirty="0" smtClean="0">
              <a:solidFill>
                <a:srgbClr val="349737"/>
              </a:solidFill>
              <a:latin typeface="Helvetica"/>
              <a:cs typeface="Helvetica"/>
            </a:endParaRPr>
          </a:p>
          <a:p>
            <a:pPr algn="ctr" defTabSz="914400"/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__________________</a:t>
            </a:r>
            <a:endParaRPr lang="uk-UA" sz="3600" b="1" dirty="0" smtClean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063516"/>
              </p:ext>
            </p:extLst>
          </p:nvPr>
        </p:nvGraphicFramePr>
        <p:xfrm>
          <a:off x="534175" y="2680714"/>
          <a:ext cx="8142281" cy="33140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142281"/>
              </a:tblGrid>
              <a:tr h="42899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Участники</a:t>
                      </a:r>
                      <a:endParaRPr lang="ru-RU" dirty="0"/>
                    </a:p>
                  </a:txBody>
                  <a:tcPr anchor="ctr"/>
                </a:tc>
              </a:tr>
              <a:tr h="5214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6046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6046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6046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1478">
                <a:tc>
                  <a:txBody>
                    <a:bodyPr/>
                    <a:lstStyle/>
                    <a:p>
                      <a:endParaRPr lang="ru-RU" b="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9727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04794" y="409869"/>
            <a:ext cx="5047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ru-RU" sz="3600" b="1" dirty="0" smtClean="0">
              <a:solidFill>
                <a:srgbClr val="349737"/>
              </a:solidFill>
              <a:latin typeface="Helvetica"/>
              <a:cs typeface="Helvetica"/>
            </a:endParaRPr>
          </a:p>
          <a:p>
            <a:pPr algn="ctr" defTabSz="914400"/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Команда №___</a:t>
            </a:r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4247514"/>
              </p:ext>
            </p:extLst>
          </p:nvPr>
        </p:nvGraphicFramePr>
        <p:xfrm>
          <a:off x="1722946" y="1700808"/>
          <a:ext cx="6521462" cy="3810342"/>
        </p:xfrm>
        <a:graphic>
          <a:graphicData uri="http://schemas.openxmlformats.org/drawingml/2006/table">
            <a:tbl>
              <a:tblPr/>
              <a:tblGrid>
                <a:gridCol w="3576286"/>
                <a:gridCol w="2945176"/>
              </a:tblGrid>
              <a:tr h="384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Персонаж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4530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Цель персонажа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4530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Сколько людей обеспечивает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4530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Источники дохода семьи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3670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84530">
                <a:tc>
                  <a:txBody>
                    <a:bodyPr/>
                    <a:lstStyle/>
                    <a:p>
                      <a:pPr algn="ctr" fontAlgn="ctr"/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Первоначальные накопления/ долги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-86038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  <a:latin typeface="Helvetica"/>
                <a:cs typeface="Helvetica"/>
              </a:rPr>
              <a:t>Кейс –чемпионат</a:t>
            </a: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Helvetica"/>
                <a:cs typeface="Helvetica"/>
              </a:rPr>
              <a:t>«Личный финансовый план» ( Командная игра)</a:t>
            </a:r>
            <a:endParaRPr lang="ru-RU" sz="2000" dirty="0">
              <a:solidFill>
                <a:srgbClr val="00B05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6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04794" y="116632"/>
            <a:ext cx="5047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Конкретизация цели</a:t>
            </a:r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0857" y="1474535"/>
            <a:ext cx="6660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Цель </a:t>
            </a:r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персонажа: детально словами</a:t>
            </a:r>
            <a:endParaRPr lang="ru-RU" sz="3600" b="1" dirty="0">
              <a:solidFill>
                <a:srgbClr val="349737"/>
              </a:solidFill>
              <a:latin typeface="Helvetica"/>
              <a:cs typeface="Helvetica"/>
            </a:endParaRPr>
          </a:p>
          <a:p>
            <a:pPr marL="571500" indent="-571500" defTabSz="9144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Денежное </a:t>
            </a:r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выражение цели</a:t>
            </a:r>
            <a:endParaRPr lang="ru-RU" sz="3600" b="1" dirty="0">
              <a:solidFill>
                <a:srgbClr val="349737"/>
              </a:solidFill>
              <a:latin typeface="Helvetica"/>
              <a:cs typeface="Helvetica"/>
            </a:endParaRPr>
          </a:p>
          <a:p>
            <a:pPr marL="571500" indent="-571500" defTabSz="9144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Обоснование </a:t>
            </a:r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денежного выражения</a:t>
            </a:r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06" y="96519"/>
            <a:ext cx="172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Helvetica"/>
                <a:cs typeface="Helvetica"/>
              </a:rPr>
              <a:t>«Личный финансовый план»</a:t>
            </a:r>
            <a:endParaRPr lang="ru-RU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0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357298"/>
            <a:ext cx="8607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Актуальность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продиктована развитием финансовой системы и появлением широкого спектра новых сложных финансовых продуктов и услуг, которые ставят перед гражданами задачи, к решению которых они не всегда  готовы. </a:t>
            </a:r>
            <a:r>
              <a:rPr lang="ru-RU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Calibri" pitchFamily="34" charset="0"/>
                <a:cs typeface="Calibri" panose="020F0502020204030204" pitchFamily="34" charset="0"/>
              </a:rPr>
              <a:t>Для повышения уровня знаний обучающихся по финансовой грамотности необходимо организовать  работу кружка так как тема является актуальной.</a:t>
            </a:r>
          </a:p>
          <a:p>
            <a:pPr algn="ctr">
              <a:buNone/>
            </a:pPr>
            <a:endParaRPr lang="ru-RU" dirty="0" smtClean="0">
              <a:latin typeface="Calibri" pitchFamily="34" charset="0"/>
              <a:cs typeface="Calibri" panose="020F0502020204030204" pitchFamily="34" charset="0"/>
            </a:endParaRPr>
          </a:p>
          <a:p>
            <a:pPr algn="ctr">
              <a:buNone/>
            </a:pPr>
            <a:endParaRPr lang="ru-RU" dirty="0" smtClean="0">
              <a:latin typeface="Calibri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3212976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Цель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: Помочь студентам не профильных специальностей,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приобрести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знания, умения и желание принимать компетентные финансовые решения.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На занятиях будет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представлена информация о личном финансовом планировании, инвестировании, кредитовании, страховом и пенсионном обеспечении, расчетных инструментах, налогах, и т.д., а также о важных жизненных событиях и способах их эффективной финансовой организации.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1720" y="116632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Расчеты: расходы </a:t>
            </a:r>
          </a:p>
          <a:p>
            <a:pPr algn="ctr" defTabSz="914400"/>
            <a:r>
              <a:rPr lang="ru-RU" sz="2800" b="1" dirty="0">
                <a:solidFill>
                  <a:srgbClr val="349737"/>
                </a:solidFill>
                <a:latin typeface="Helvetica"/>
                <a:cs typeface="Helvetica"/>
              </a:rPr>
              <a:t>(в месяц без учета инфляции)</a:t>
            </a:r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4695864"/>
              </p:ext>
            </p:extLst>
          </p:nvPr>
        </p:nvGraphicFramePr>
        <p:xfrm>
          <a:off x="251520" y="1524773"/>
          <a:ext cx="8743464" cy="51445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Статьи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Продукты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Жилье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Связь, интернет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Развлечения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Хобби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1004691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Прочее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4504497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Уровень инфляции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7851163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6206" y="96519"/>
            <a:ext cx="172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Helvetica"/>
                <a:cs typeface="Helvetica"/>
              </a:rPr>
              <a:t>«Личный финансовый план»</a:t>
            </a:r>
            <a:endParaRPr lang="ru-RU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7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04794" y="116632"/>
            <a:ext cx="5047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Стратегия достижения цели</a:t>
            </a:r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1484784"/>
            <a:ext cx="66603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Источники дохода</a:t>
            </a:r>
          </a:p>
          <a:p>
            <a:pPr marL="571500" indent="-571500" defTabSz="9144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349737"/>
              </a:solidFill>
              <a:latin typeface="Helvetica"/>
              <a:cs typeface="Helvetica"/>
            </a:endParaRPr>
          </a:p>
          <a:p>
            <a:pPr marL="571500" indent="-571500" defTabSz="91440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Изменения уровня </a:t>
            </a:r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дохода</a:t>
            </a:r>
          </a:p>
          <a:p>
            <a:pPr marL="571500" indent="-571500" defTabSz="914400">
              <a:buFont typeface="Wingdings" panose="05000000000000000000" pitchFamily="2" charset="2"/>
              <a:buChar char="ü"/>
            </a:pPr>
            <a:endParaRPr lang="ru-RU" sz="3600" b="1" dirty="0">
              <a:solidFill>
                <a:srgbClr val="349737"/>
              </a:solidFill>
              <a:latin typeface="Helvetica"/>
              <a:cs typeface="Helvetica"/>
            </a:endParaRPr>
          </a:p>
          <a:p>
            <a:pPr marL="571500" indent="-571500" defTabSz="914400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349737"/>
                </a:solidFill>
                <a:latin typeface="Helvetica"/>
                <a:cs typeface="Helvetica"/>
              </a:rPr>
              <a:t>Обоснование уровня дохода</a:t>
            </a:r>
            <a:endParaRPr lang="ru-RU" sz="3600" b="1" dirty="0">
              <a:solidFill>
                <a:srgbClr val="349737"/>
              </a:solidFill>
              <a:latin typeface="Helvetica"/>
              <a:cs typeface="Helvetica"/>
            </a:endParaRPr>
          </a:p>
          <a:p>
            <a:pPr defTabSz="914400"/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36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1720" y="116632"/>
            <a:ext cx="597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Доходы и сбережения</a:t>
            </a:r>
          </a:p>
          <a:p>
            <a:pPr algn="ctr" defTabSz="914400"/>
            <a:r>
              <a:rPr lang="ru-RU" sz="2800" b="1" dirty="0">
                <a:solidFill>
                  <a:srgbClr val="349737"/>
                </a:solidFill>
                <a:latin typeface="Helvetica"/>
                <a:cs typeface="Helvetica"/>
              </a:rPr>
              <a:t>(в год)</a:t>
            </a:r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8644486"/>
              </p:ext>
            </p:extLst>
          </p:nvPr>
        </p:nvGraphicFramePr>
        <p:xfrm>
          <a:off x="228908" y="1844824"/>
          <a:ext cx="8743467" cy="357984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50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68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6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69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69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69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969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9697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9697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9697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Итого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Среднемесячные доходы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семьи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семьи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в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год,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семьи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год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1004691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сбережений </a:t>
                      </a:r>
                    </a:p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год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руб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4504497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Итого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6206" y="96519"/>
            <a:ext cx="172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Helvetica"/>
                <a:cs typeface="Helvetica"/>
              </a:rPr>
              <a:t>«Личный финансовый план»</a:t>
            </a:r>
            <a:endParaRPr lang="ru-RU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130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04794" y="116632"/>
            <a:ext cx="5047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Стратегия достижения цели</a:t>
            </a:r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1484784"/>
            <a:ext cx="6660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Кредит: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сумма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с года №_ по год №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ставка:_% (почему такая?)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итого переплата по кредиту: ______ руб.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349737"/>
              </a:solidFill>
              <a:latin typeface="Helvetica"/>
              <a:cs typeface="Helvetica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349737"/>
              </a:solidFill>
              <a:latin typeface="Helvetica"/>
              <a:cs typeface="Helvetica"/>
            </a:endParaRPr>
          </a:p>
          <a:p>
            <a:pPr defTabSz="914400"/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06" y="96519"/>
            <a:ext cx="172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Helvetica"/>
                <a:cs typeface="Helvetica"/>
              </a:rPr>
              <a:t>«Личный финансовый план»</a:t>
            </a:r>
            <a:endParaRPr lang="ru-RU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20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04794" y="116632"/>
            <a:ext cx="5047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Стратегия достижения цели</a:t>
            </a:r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75656" y="1484784"/>
            <a:ext cx="66603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defTabSz="914400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Депозит: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сумма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с года №_ по год №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ставка:_% (почему такая?)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пополнения: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итого процентов по депозиту: _____ руб.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349737"/>
              </a:solidFill>
              <a:latin typeface="Helvetica"/>
              <a:cs typeface="Helvetica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349737"/>
              </a:solidFill>
              <a:latin typeface="Helvetica"/>
              <a:cs typeface="Helvetica"/>
            </a:endParaRPr>
          </a:p>
          <a:p>
            <a:pPr defTabSz="914400"/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206" y="96519"/>
            <a:ext cx="172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Helvetica"/>
                <a:cs typeface="Helvetica"/>
              </a:rPr>
              <a:t>«Личный финансовый план»</a:t>
            </a:r>
            <a:endParaRPr lang="ru-RU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1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1720" y="3326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3600" b="1" dirty="0">
                <a:solidFill>
                  <a:srgbClr val="349737"/>
                </a:solidFill>
                <a:latin typeface="Helvetica"/>
                <a:cs typeface="Helvetica"/>
              </a:rPr>
              <a:t>Расчеты: итоги </a:t>
            </a:r>
            <a:r>
              <a:rPr lang="ru-RU" sz="2800" b="1" dirty="0">
                <a:solidFill>
                  <a:srgbClr val="349737"/>
                </a:solidFill>
                <a:latin typeface="Helvetica"/>
                <a:cs typeface="Helvetica"/>
              </a:rPr>
              <a:t>(в год)</a:t>
            </a:r>
            <a:endParaRPr lang="uk-UA" sz="3600" b="1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8417345"/>
              </p:ext>
            </p:extLst>
          </p:nvPr>
        </p:nvGraphicFramePr>
        <p:xfrm>
          <a:off x="251520" y="1484784"/>
          <a:ext cx="8743464" cy="52833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4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69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123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25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52061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Результаты персонажа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Доходы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семьи (в год, руб.)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семьи (в год, руб.)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сбережений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(в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год, руб.)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Сумма сбережений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(накопительным итогом,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Операции по вкладам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(движение денег, суммы в год,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рую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Операции по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кредиту (движение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денег, сумм в год, 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10046911"/>
                  </a:ext>
                </a:extLst>
              </a:tr>
              <a:tr h="5520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Доступные денежные средства персонажа на конец года (накопительным итогом)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74504497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6206" y="96519"/>
            <a:ext cx="172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Helvetica"/>
                <a:cs typeface="Helvetica"/>
              </a:rPr>
              <a:t>«Личный финансовый план»</a:t>
            </a:r>
            <a:endParaRPr lang="ru-RU" sz="2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80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30064179"/>
              </p:ext>
            </p:extLst>
          </p:nvPr>
        </p:nvGraphicFramePr>
        <p:xfrm>
          <a:off x="514349" y="476672"/>
          <a:ext cx="8115302" cy="5340087"/>
        </p:xfrm>
        <a:graphic>
          <a:graphicData uri="http://schemas.openxmlformats.org/drawingml/2006/table">
            <a:tbl>
              <a:tblPr/>
              <a:tblGrid>
                <a:gridCol w="610271"/>
                <a:gridCol w="1220541"/>
                <a:gridCol w="973836"/>
                <a:gridCol w="1155619"/>
                <a:gridCol w="908914"/>
                <a:gridCol w="882945"/>
                <a:gridCol w="701162"/>
                <a:gridCol w="1025774"/>
                <a:gridCol w="636240"/>
              </a:tblGrid>
              <a:tr h="1392927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 процентов по вкладу 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! Заполнять только зеленые ячейки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Банк 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вклада руб.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Годовая процентная ставка,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 открытия вклада, 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 возврата вклада, 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147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пополнений вклада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9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Общая сумма вклада с процентами к возврату, руб.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0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таблица ниже рассчитывается автоматически, необходимо проставить только сумму пополнений вклада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8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Год, номер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Сумма вклада на начало периода,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Пополнение вклада за период,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Общая сумма вклада,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Сумма процентов за период,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Сумма вклада с процентами на конец периода,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0036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64328366"/>
              </p:ext>
            </p:extLst>
          </p:nvPr>
        </p:nvGraphicFramePr>
        <p:xfrm>
          <a:off x="251520" y="260642"/>
          <a:ext cx="8568952" cy="6041760"/>
        </p:xfrm>
        <a:graphic>
          <a:graphicData uri="http://schemas.openxmlformats.org/drawingml/2006/table">
            <a:tbl>
              <a:tblPr/>
              <a:tblGrid>
                <a:gridCol w="587335"/>
                <a:gridCol w="462958"/>
                <a:gridCol w="462958"/>
                <a:gridCol w="462958"/>
                <a:gridCol w="462958"/>
                <a:gridCol w="462958"/>
                <a:gridCol w="462958"/>
                <a:gridCol w="511327"/>
                <a:gridCol w="483688"/>
                <a:gridCol w="483688"/>
                <a:gridCol w="483688"/>
                <a:gridCol w="145134"/>
                <a:gridCol w="338554"/>
                <a:gridCol w="483688"/>
                <a:gridCol w="483688"/>
                <a:gridCol w="483688"/>
                <a:gridCol w="483688"/>
                <a:gridCol w="823038"/>
              </a:tblGrid>
              <a:tr h="2030815">
                <a:tc rowSpan="4" gridSpan="9">
                  <a:txBody>
                    <a:bodyPr/>
                    <a:lstStyle/>
                    <a:p>
                      <a:pPr algn="ctr" fontAlgn="ctr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Порядок расчета расходов:</a:t>
                      </a: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Определитесь со списком статей расходов и заполните  первый столбец. При необходимости можете вписать дополнительные строки.</a:t>
                      </a:r>
                      <a:b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Укажите сумму расходов в месяц по каждой статье расходов.</a:t>
                      </a:r>
                      <a:b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! Сумма расходов от года к году может меняться в зависимости от приоритетов персонажа (БЕЗ влияния инфляции</a:t>
                      </a:r>
                      <a:r>
                        <a:rPr lang="ru-RU" sz="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 !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57423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</a:tr>
              <a:tr h="179481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4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3. В эту строку проставьте предполагаемый уровень инфляции в год в процентах (например, 10%).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9352">
                <a:tc gridSpan="9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7391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Статья расходов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Среднемесячные расходы семьи (без учета инфляции,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расходов семьи в год (с учетом инфляции,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6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58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86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Продукты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Жилье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Связь, интернет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Развлечения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Хобби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Прочее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Прочее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9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Прочее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48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инфляция накопительным итогом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948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9481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87823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49549425"/>
              </p:ext>
            </p:extLst>
          </p:nvPr>
        </p:nvGraphicFramePr>
        <p:xfrm>
          <a:off x="323528" y="260645"/>
          <a:ext cx="8496942" cy="6457284"/>
        </p:xfrm>
        <a:graphic>
          <a:graphicData uri="http://schemas.openxmlformats.org/drawingml/2006/table">
            <a:tbl>
              <a:tblPr/>
              <a:tblGrid>
                <a:gridCol w="1527632"/>
                <a:gridCol w="710143"/>
                <a:gridCol w="710143"/>
                <a:gridCol w="710143"/>
                <a:gridCol w="710143"/>
                <a:gridCol w="710143"/>
                <a:gridCol w="710143"/>
                <a:gridCol w="710143"/>
                <a:gridCol w="710143"/>
                <a:gridCol w="710143"/>
                <a:gridCol w="578023"/>
              </a:tblGrid>
              <a:tr h="109479">
                <a:tc rowSpan="5" gridSpan="10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Порядок расчета доходов и сбережений:</a:t>
                      </a: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Определитесь со списком источниками доходов семьи и заполните  первый столбец. При необходимости можете вписать дополнительные строки.</a:t>
                      </a:r>
                      <a:b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Запланируйте сумму дохода по каждому источнику (не стремитесь планировать максимум, это рискованно!)</a:t>
                      </a:r>
                      <a:b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! Сумма доходов от года к году может меняться в зависимости от  персонажа (например, повышение, смена места работы) !</a:t>
                      </a:r>
                      <a:br>
                        <a:rPr lang="ru-RU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Посмотрите на сумму сбережений: если &gt;0, то это возможность заработать на вкладе, если &lt;0, то необходимо сократить расходы, увеличить доходы или взять кредит (если есть финансовая возможность его впоследствии погасить).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479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591">
                <a:tc gridSpan="10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1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4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Источник доходов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Среднемесячные доходы семьи (руб.)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Зарплата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Зарплата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Социальное пособие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Прочее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41"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4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41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таблица собирается автоматически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4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Ежегодные сбережения семьи (руб.)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4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семьи (в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стартовый капитал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4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семьи (в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сбережений (в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041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09479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41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5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таблица собирается автоматически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4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Показатель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Операции по кредитам и депозитам (руб.)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0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9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сбережений на конец года до работы с банковскими инструментами (накопительным итогом,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79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Операции по вкладу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(движение денег от семьи и к семье со знаком "-" и "+" соответственно, суммы 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272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Получение кредита, дополнительное погашение кредита (движение денег от семьи и к семье со знаком "-" и "+", суммы 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4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Платежи по кредиту</a:t>
                      </a:r>
                      <a:b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(движение денег от семьи со знаком "-", суммы 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Доступные денежные средства персонажа на конец года (накопительным итогом,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3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Проверка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0968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1687349"/>
          <a:ext cx="8229600" cy="4113540"/>
        </p:xfrm>
        <a:graphic>
          <a:graphicData uri="http://schemas.openxmlformats.org/drawingml/2006/table">
            <a:tbl>
              <a:tblPr/>
              <a:tblGrid>
                <a:gridCol w="605307"/>
                <a:gridCol w="1390918"/>
                <a:gridCol w="965916"/>
                <a:gridCol w="1146220"/>
                <a:gridCol w="901521"/>
                <a:gridCol w="875763"/>
                <a:gridCol w="695459"/>
                <a:gridCol w="1017431"/>
                <a:gridCol w="631065"/>
              </a:tblGrid>
              <a:tr h="196603"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 процентов по вкладу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! Заполнять только зеленые ячейки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9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4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Банк 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Заполнить все условия вклада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</a:tr>
              <a:tr h="1814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вклада руб.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Проставить суммы пополнения вклада ниже (необязательно)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4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Годовая процентная ставка,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4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 открытия вклада, 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9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 возврата вклада, №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48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493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8631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пополнений вклада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0493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Общая сумма вклада с процентами к возврату, руб.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04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083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ru-RU" sz="12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таблица ниже рассчитывается автоматически, необходимо проставить только сумму пополнений вклада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4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Год, номер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Сумма вклада на начало периода,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Пополнение вклада за период,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Общая сумма вклада,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Сумма процентов за период,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Сумма вклада с процентами на конец периода,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1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8396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628800"/>
            <a:ext cx="4330825" cy="4525963"/>
          </a:xfrm>
        </p:spPr>
        <p:txBody>
          <a:bodyPr/>
          <a:lstStyle/>
          <a:p>
            <a:r>
              <a:rPr lang="ru-RU" sz="2800" dirty="0" smtClean="0">
                <a:latin typeface="Calibri" pitchFamily="34" charset="0"/>
              </a:rPr>
              <a:t>Это уровень знаний в области финансов , личных сбережений и способов управления </a:t>
            </a:r>
            <a:r>
              <a:rPr lang="ru-RU" dirty="0" smtClean="0">
                <a:latin typeface="Calibri" pitchFamily="34" charset="0"/>
              </a:rPr>
              <a:t>ими.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alibri" pitchFamily="34" charset="0"/>
              </a:rPr>
              <a:t>Финансовая грамотность</a:t>
            </a:r>
            <a:endParaRPr lang="ru-RU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4" name="Рисунок 3" descr="https://im0-tub-ru.yandex.net/i?id=9982e7817c23b7da503aa8045a815777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104457" cy="235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file59465697_647d8cc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7701" y="1700808"/>
            <a:ext cx="4639769" cy="18722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18462" y="4096385"/>
            <a:ext cx="4104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Если хочешь быть богатым, нужно</a:t>
            </a:r>
            <a:br>
              <a:rPr lang="ru-RU" sz="2800" dirty="0">
                <a:latin typeface="Calibri" pitchFamily="34" charset="0"/>
                <a:cs typeface="Calibri" pitchFamily="34" charset="0"/>
              </a:rPr>
            </a:br>
            <a:r>
              <a:rPr lang="ru-RU" sz="2800" dirty="0">
                <a:latin typeface="Calibri" pitchFamily="34" charset="0"/>
                <a:cs typeface="Calibri" pitchFamily="34" charset="0"/>
              </a:rPr>
              <a:t>быть финансово грамотным. </a:t>
            </a:r>
            <a:br>
              <a:rPr lang="ru-RU" sz="2800" dirty="0">
                <a:latin typeface="Calibri" pitchFamily="34" charset="0"/>
                <a:cs typeface="Calibri" pitchFamily="34" charset="0"/>
              </a:rPr>
            </a:br>
            <a:r>
              <a:rPr lang="ru-RU" sz="2800" dirty="0">
                <a:latin typeface="Calibri" pitchFamily="34" charset="0"/>
                <a:cs typeface="Calibri" pitchFamily="34" charset="0"/>
              </a:rPr>
              <a:t>Роберт </a:t>
            </a:r>
            <a:r>
              <a:rPr lang="ru-RU" sz="2800" dirty="0" err="1">
                <a:latin typeface="Calibri" pitchFamily="34" charset="0"/>
                <a:cs typeface="Calibri" pitchFamily="34" charset="0"/>
              </a:rPr>
              <a:t>Кийосаки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39859362"/>
              </p:ext>
            </p:extLst>
          </p:nvPr>
        </p:nvGraphicFramePr>
        <p:xfrm>
          <a:off x="457198" y="764706"/>
          <a:ext cx="8229605" cy="4444885"/>
        </p:xfrm>
        <a:graphic>
          <a:graphicData uri="http://schemas.openxmlformats.org/drawingml/2006/table">
            <a:tbl>
              <a:tblPr/>
              <a:tblGrid>
                <a:gridCol w="673813"/>
                <a:gridCol w="545107"/>
                <a:gridCol w="469398"/>
                <a:gridCol w="673813"/>
                <a:gridCol w="529965"/>
                <a:gridCol w="514823"/>
                <a:gridCol w="514823"/>
                <a:gridCol w="598103"/>
                <a:gridCol w="370976"/>
                <a:gridCol w="370976"/>
                <a:gridCol w="370976"/>
                <a:gridCol w="370976"/>
                <a:gridCol w="370976"/>
                <a:gridCol w="370976"/>
                <a:gridCol w="370976"/>
                <a:gridCol w="370976"/>
                <a:gridCol w="370976"/>
                <a:gridCol w="370976"/>
              </a:tblGrid>
              <a:tr h="17911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Расчет платежей по кредиту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! Заполнять только оранжевые ячейки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83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Банк 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Заполнить все условия кредита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5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кредита, руб.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6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Проставить суммы дополнительных платежей в счет кредита (необязательно)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Годовая процентная ставка, 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3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 получения кредита, 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 возврата кредита, №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ru-RU" sz="7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2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835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448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Запланированные ежегодные платежи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89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Запланированное число платежей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583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досрочного погашения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24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Общая сумма переплаты, руб.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2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4448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таблица ниже рассчитывается автоматически, необходимо проставить только сумму дополнительных платежей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84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Год, номер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Сумма кредита на начало периода,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Платеж по кредиту в год,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Дополнительный платеж в счет погашения,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Общая сумма платежа,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Погашение суммы кредита (основной долг),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Сумма процентов за период,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Сумма кредита на конец периода, руб.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22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6969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2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224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025995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9197599"/>
              </p:ext>
            </p:extLst>
          </p:nvPr>
        </p:nvGraphicFramePr>
        <p:xfrm>
          <a:off x="323528" y="1628800"/>
          <a:ext cx="8229596" cy="2556613"/>
        </p:xfrm>
        <a:graphic>
          <a:graphicData uri="http://schemas.openxmlformats.org/drawingml/2006/table">
            <a:tbl>
              <a:tblPr/>
              <a:tblGrid>
                <a:gridCol w="2622177"/>
                <a:gridCol w="652578"/>
                <a:gridCol w="612236"/>
                <a:gridCol w="612236"/>
                <a:gridCol w="612236"/>
                <a:gridCol w="612236"/>
                <a:gridCol w="612236"/>
                <a:gridCol w="612236"/>
                <a:gridCol w="612236"/>
                <a:gridCol w="669189"/>
              </a:tblGrid>
              <a:tr h="14776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скопировать цифры в последний слайд презентации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763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9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(таблица собирается автоматически)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7763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616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20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Баланс персонажа по годам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39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Год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 год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семьи (в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7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Расходы семьи (в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9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сбережений (в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Сумма сбережений</a:t>
                      </a:r>
                      <a:b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(накопительным итогом,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Операции по вкладу (движение денег, суммы 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Операции по кредиту (движение денег, суммы в год,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Денежные средства персонажа (накопительным итогом, 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04714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404794" y="96519"/>
            <a:ext cx="5047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800" b="1" dirty="0" smtClean="0">
                <a:solidFill>
                  <a:srgbClr val="349737"/>
                </a:solidFill>
                <a:latin typeface="Helvetica"/>
                <a:cs typeface="Helvetica"/>
              </a:rPr>
              <a:t>Кейс-чемпионат</a:t>
            </a:r>
          </a:p>
          <a:p>
            <a:pPr algn="ctr" defTabSz="914400"/>
            <a:endParaRPr lang="ru-RU" sz="1400" b="1" dirty="0" smtClean="0">
              <a:solidFill>
                <a:srgbClr val="349737"/>
              </a:solidFill>
              <a:latin typeface="Helvetica"/>
              <a:cs typeface="Helvetica"/>
            </a:endParaRPr>
          </a:p>
          <a:p>
            <a:pPr algn="ctr" defTabSz="914400"/>
            <a:r>
              <a:rPr lang="ru-RU" sz="3600" b="1" u="sng" dirty="0" smtClean="0">
                <a:solidFill>
                  <a:srgbClr val="349737"/>
                </a:solidFill>
                <a:latin typeface="Helvetica"/>
                <a:cs typeface="Helvetica"/>
              </a:rPr>
              <a:t>Бланк </a:t>
            </a:r>
            <a:r>
              <a:rPr lang="ru-RU" sz="3600" b="1" u="sng" dirty="0">
                <a:solidFill>
                  <a:srgbClr val="349737"/>
                </a:solidFill>
                <a:latin typeface="Helvetica"/>
                <a:cs typeface="Helvetica"/>
              </a:rPr>
              <a:t>жюри</a:t>
            </a:r>
            <a:endParaRPr lang="uk-UA" sz="3600" b="1" u="sng" dirty="0">
              <a:solidFill>
                <a:srgbClr val="349737"/>
              </a:solidFill>
              <a:latin typeface="Helvetica"/>
              <a:cs typeface="Helvetica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41813485"/>
              </p:ext>
            </p:extLst>
          </p:nvPr>
        </p:nvGraphicFramePr>
        <p:xfrm>
          <a:off x="231657" y="2014498"/>
          <a:ext cx="8660818" cy="411909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1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2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49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522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620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416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430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511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521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55762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Команда</a:t>
                      </a:r>
                    </a:p>
                    <a:p>
                      <a:pPr algn="r"/>
                      <a:r>
                        <a:rPr lang="ru-RU" sz="2000" dirty="0" smtClean="0"/>
                        <a:t>№</a:t>
                      </a:r>
                    </a:p>
                    <a:p>
                      <a:pPr algn="l"/>
                      <a:r>
                        <a:rPr lang="ru-RU" sz="2000" dirty="0" smtClean="0"/>
                        <a:t>Критерий</a:t>
                      </a:r>
                      <a:endParaRPr lang="ru-RU" sz="16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effectLst/>
                        </a:rPr>
                        <a:t>Коммен-тарий</a:t>
                      </a:r>
                      <a:endParaRPr lang="ru-RU" sz="1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effectLst/>
                        </a:rPr>
                        <a:t>Коммен-тарий</a:t>
                      </a:r>
                      <a:endParaRPr lang="ru-RU" sz="1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effectLst/>
                        </a:rPr>
                        <a:t>Коммен-тарий</a:t>
                      </a:r>
                      <a:endParaRPr lang="ru-RU" sz="16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</a:rPr>
                        <a:t>4</a:t>
                      </a:r>
                      <a:endParaRPr lang="ru-RU" sz="240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err="1" smtClean="0">
                          <a:effectLst/>
                        </a:rPr>
                        <a:t>Коммен-тарий</a:t>
                      </a:r>
                      <a:endParaRPr lang="ru-RU" sz="1600" b="1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762">
                <a:tc>
                  <a:txBody>
                    <a:bodyPr/>
                    <a:lstStyle/>
                    <a:p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Достижение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цели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371">
                <a:tc>
                  <a:txBody>
                    <a:bodyPr/>
                    <a:lstStyle/>
                    <a:p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Обоснован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ность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гипотез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4371">
                <a:tc>
                  <a:txBody>
                    <a:bodyPr/>
                    <a:lstStyle/>
                    <a:p>
                      <a:r>
                        <a:rPr lang="ru-RU" dirty="0"/>
                        <a:t>Финансовые инструменты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762">
                <a:tc>
                  <a:txBody>
                    <a:bodyPr/>
                    <a:lstStyle/>
                    <a:p>
                      <a:r>
                        <a:rPr lang="ru-RU" b="0" dirty="0" smtClean="0"/>
                        <a:t>Презентация</a:t>
                      </a:r>
                      <a:r>
                        <a:rPr lang="en-US" b="0" dirty="0" smtClean="0"/>
                        <a:t> </a:t>
                      </a:r>
                      <a:r>
                        <a:rPr lang="ru-RU" b="0" dirty="0" smtClean="0"/>
                        <a:t>и</a:t>
                      </a:r>
                      <a:r>
                        <a:rPr lang="ru-RU" b="0" baseline="0" dirty="0" smtClean="0"/>
                        <a:t> выступление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9048" y="5812971"/>
            <a:ext cx="161544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6206" y="96519"/>
            <a:ext cx="1722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Helvetica"/>
                <a:cs typeface="Helvetica"/>
              </a:rPr>
              <a:t>«Личный финансовый план»</a:t>
            </a:r>
            <a:endParaRPr lang="ru-RU" sz="2000" dirty="0">
              <a:latin typeface="Helvetica"/>
              <a:cs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37203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ФИО члена жюри _________________________________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77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Рисунок 7"/>
          <p:cNvGraphicFramePr>
            <a:graphicFrameLocks noGrp="1"/>
          </p:cNvGraphicFramePr>
          <p:nvPr>
            <p:ph type="pic" idx="1"/>
          </p:nvPr>
        </p:nvGraphicFramePr>
        <p:xfrm>
          <a:off x="228600" y="1785926"/>
          <a:ext cx="862968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85720" y="357166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Рекомендации по разработке личного финансового плана 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type="body" sz="half" idx="2"/>
          </p:nvPr>
        </p:nvSpPr>
        <p:spPr>
          <a:xfrm>
            <a:off x="1187624" y="5229200"/>
            <a:ext cx="7162800" cy="64823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1. </a:t>
            </a:r>
            <a:r>
              <a:rPr lang="ru-RU" sz="2000" dirty="0" smtClean="0">
                <a:latin typeface="Calibri" pitchFamily="34" charset="0"/>
              </a:rPr>
              <a:t>Умение управлять деньгами</a:t>
            </a:r>
          </a:p>
          <a:p>
            <a:pPr algn="just"/>
            <a:r>
              <a:rPr lang="ru-RU" sz="1800" dirty="0" smtClean="0"/>
              <a:t>2. </a:t>
            </a:r>
            <a:r>
              <a:rPr lang="ru-RU" sz="2000" dirty="0" smtClean="0">
                <a:latin typeface="Calibri" pitchFamily="34" charset="0"/>
              </a:rPr>
              <a:t>Умение управлять системами (навыки коммуникации, такие как умение писать, выступать перед аудиторией и вести</a:t>
            </a:r>
          </a:p>
          <a:p>
            <a:pPr algn="just"/>
            <a:r>
              <a:rPr lang="ru-RU" sz="2000" dirty="0" smtClean="0">
                <a:latin typeface="Calibri" pitchFamily="34" charset="0"/>
              </a:rPr>
              <a:t>3. Умение управлять людьми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9" name="Рисунок 8" descr="3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407" b="8407"/>
          <a:stretch>
            <a:fillRect/>
          </a:stretch>
        </p:blipFill>
        <p:spPr>
          <a:xfrm>
            <a:off x="179512" y="260648"/>
            <a:ext cx="8964488" cy="438912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4786322"/>
            <a:ext cx="8075432" cy="562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Calibri" pitchFamily="34" charset="0"/>
              </a:rPr>
              <a:t>Главные навыки управления, необходимые для успеха:</a:t>
            </a:r>
            <a:endParaRPr lang="ru-RU" sz="2400" dirty="0">
              <a:latin typeface="Calibri" pitchFamily="34" charset="0"/>
            </a:endParaRPr>
          </a:p>
        </p:txBody>
      </p:sp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2" cstate="print"/>
          <a:srcRect t="8407" b="8407"/>
          <a:stretch>
            <a:fillRect/>
          </a:stretch>
        </p:blipFill>
        <p:spPr>
          <a:xfrm>
            <a:off x="331912" y="413048"/>
            <a:ext cx="8964488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Учебно-методическое  обеспечение.</a:t>
            </a:r>
            <a:br>
              <a:rPr lang="ru-RU" sz="24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8208912" cy="4968552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Материалы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видео лекций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высшей школы экономики </a:t>
            </a:r>
            <a:endParaRPr lang="ru-RU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Интернет-ресурсы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для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студента </a:t>
            </a:r>
            <a:r>
              <a:rPr lang="ru-RU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преподавателя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</a:p>
          <a:p>
            <a:pPr lvl="0"/>
            <a:r>
              <a:rPr lang="en-US" dirty="0">
                <a:hlinkClick r:id="rId2"/>
              </a:rPr>
              <a:t>https://fingram34.ru/financial-literacy-on-line/on-line-games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lvl="0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dnevnik.ru/ad/promo/minfin-t2</a:t>
            </a:r>
            <a:endParaRPr lang="ru-RU" dirty="0" smtClean="0"/>
          </a:p>
          <a:p>
            <a:pPr lvl="0"/>
            <a:r>
              <a:rPr lang="en-US" dirty="0">
                <a:solidFill>
                  <a:schemeClr val="tx1"/>
                </a:solidFill>
              </a:rPr>
              <a:t>https://vashifinancy.ru/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u="sng" dirty="0" smtClean="0">
                <a:solidFill>
                  <a:schemeClr val="tx1"/>
                </a:solidFill>
                <a:hlinkClick r:id="rId4"/>
              </a:rPr>
              <a:t>www.banki.ru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u="sng" dirty="0" smtClean="0">
                <a:solidFill>
                  <a:schemeClr val="tx1"/>
                </a:solidFill>
                <a:hlinkClick r:id="rId5"/>
              </a:rPr>
              <a:t>www.nalog.ru</a:t>
            </a:r>
            <a:endParaRPr lang="ru-RU" dirty="0">
              <a:solidFill>
                <a:schemeClr val="tx1"/>
              </a:solidFill>
            </a:endParaRPr>
          </a:p>
          <a:p>
            <a:pPr lvl="0"/>
            <a:r>
              <a:rPr lang="ru-RU" u="sng" dirty="0">
                <a:solidFill>
                  <a:schemeClr val="tx1"/>
                </a:solidFill>
                <a:hlinkClick r:id="rId6"/>
              </a:rPr>
              <a:t>www.prostrahovanie.ru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1788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rgbClr val="00B050"/>
                </a:solidFill>
                <a:latin typeface="Calibri" pitchFamily="34" charset="0"/>
              </a:rPr>
              <a:t>Восточная мудрость гласит</a:t>
            </a:r>
            <a:endParaRPr lang="ru-RU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71472" y="1428737"/>
            <a:ext cx="4040188" cy="1643074"/>
          </a:xfrm>
        </p:spPr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Финансово грамотный человек, не имеющий денег, рано или поздно их приобретет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latin typeface="Calibri" pitchFamily="34" charset="0"/>
                <a:cs typeface="Calibri" pitchFamily="34" charset="0"/>
              </a:rPr>
              <a:t>Финансово не грамотный, имеющий много денег, обязательно их потеря</a:t>
            </a:r>
            <a:r>
              <a:rPr lang="ru-RU" dirty="0" smtClean="0"/>
              <a:t>ет</a:t>
            </a:r>
            <a:endParaRPr lang="ru-RU" dirty="0"/>
          </a:p>
        </p:txBody>
      </p:sp>
      <p:pic>
        <p:nvPicPr>
          <p:cNvPr id="8" name="Рисунок 7" descr="https://im0-tub-ru.yandex.net/i?id=62c42f7f26ba4b610ce4f3a121692b3c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571876"/>
            <a:ext cx="36433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f5ca52dcb413027916d4777a05b59a7b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71876"/>
            <a:ext cx="4000527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3730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Calibri" pitchFamily="34" charset="0"/>
              </a:rPr>
              <a:t>Финансовая жизнь- это небоскреб</a:t>
            </a:r>
            <a:endParaRPr lang="ru-RU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Обучение финансовой грамотности с раннего возраста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213254" cy="76200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Calibri" pitchFamily="34" charset="0"/>
              </a:rPr>
              <a:t>Обучение финансовой грамотности  в образовательных учреждениях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alibri" pitchFamily="34" charset="0"/>
            </a:endParaRPr>
          </a:p>
        </p:txBody>
      </p:sp>
      <p:pic>
        <p:nvPicPr>
          <p:cNvPr id="11" name="Содержимое 7" descr="https://im0-tub-ru.yandex.net/i?id=ee3e3e0ac693a6e3cf31bcc49e181f2a-l&amp;n=13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28736"/>
            <a:ext cx="4040188" cy="378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https://im0-tub-ru.yandex.net/i?id=a4191852e0cde067c3590c5abb06bf5b-l&amp;n=13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500174"/>
            <a:ext cx="421325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3086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00B050"/>
                </a:solidFill>
              </a:rPr>
              <a:t>Программа кружка </a:t>
            </a:r>
            <a:br>
              <a:rPr lang="ru-RU" sz="2700" dirty="0">
                <a:solidFill>
                  <a:srgbClr val="00B050"/>
                </a:solidFill>
              </a:rPr>
            </a:br>
            <a:r>
              <a:rPr lang="ru-RU" sz="2700" dirty="0">
                <a:solidFill>
                  <a:srgbClr val="00B050"/>
                </a:solidFill>
              </a:rPr>
              <a:t>«Основы финансовой грамотности» </a:t>
            </a:r>
            <a:r>
              <a:rPr lang="ru-RU" sz="2700" dirty="0" smtClean="0">
                <a:solidFill>
                  <a:srgbClr val="00B050"/>
                </a:solidFill>
              </a:rPr>
              <a:t/>
            </a:r>
            <a:br>
              <a:rPr lang="ru-RU" sz="2700" dirty="0" smtClean="0">
                <a:solidFill>
                  <a:srgbClr val="00B050"/>
                </a:solidFill>
              </a:rPr>
            </a:br>
            <a:r>
              <a:rPr lang="ru-RU" sz="2700" dirty="0" smtClean="0">
                <a:solidFill>
                  <a:srgbClr val="00B050"/>
                </a:solidFill>
              </a:rPr>
              <a:t>для студентов </a:t>
            </a:r>
            <a:r>
              <a:rPr lang="ru-RU" sz="2700" dirty="0" err="1" smtClean="0">
                <a:solidFill>
                  <a:srgbClr val="00B050"/>
                </a:solidFill>
              </a:rPr>
              <a:t>спо</a:t>
            </a:r>
            <a:r>
              <a:rPr lang="ru-RU" sz="2700" dirty="0" smtClean="0">
                <a:solidFill>
                  <a:srgbClr val="00B050"/>
                </a:solidFill>
              </a:rPr>
              <a:t>.</a:t>
            </a:r>
            <a:r>
              <a:rPr lang="ru-RU" sz="2700" dirty="0">
                <a:solidFill>
                  <a:srgbClr val="00B050"/>
                </a:solidFill>
              </a:rPr>
              <a:t/>
            </a:r>
            <a:br>
              <a:rPr lang="ru-RU" sz="2700" dirty="0">
                <a:solidFill>
                  <a:srgbClr val="00B050"/>
                </a:solidFill>
              </a:rPr>
            </a:br>
            <a:r>
              <a:rPr lang="ru-RU" dirty="0"/>
              <a:t> 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7504" y="3068960"/>
            <a:ext cx="6048672" cy="3024336"/>
          </a:xfrm>
        </p:spPr>
        <p:txBody>
          <a:bodyPr>
            <a:normAutofit fontScale="55000" lnSpcReduction="20000"/>
          </a:bodyPr>
          <a:lstStyle/>
          <a:p>
            <a:pPr algn="ctr"/>
            <a:endParaRPr lang="ru-RU" b="1" dirty="0" smtClean="0"/>
          </a:p>
          <a:p>
            <a:pPr algn="ctr"/>
            <a:r>
              <a:rPr lang="ru-RU" sz="3300" b="1" dirty="0" smtClean="0"/>
              <a:t>Задачи кружка</a:t>
            </a:r>
            <a:endParaRPr lang="ru-RU" sz="3300" dirty="0"/>
          </a:p>
          <a:p>
            <a:pPr marL="342900" indent="-342900">
              <a:buFontTx/>
              <a:buChar char="-"/>
            </a:pPr>
            <a:r>
              <a:rPr lang="ru-RU" dirty="0" smtClean="0"/>
              <a:t>- освоить </a:t>
            </a:r>
            <a:r>
              <a:rPr lang="ru-RU" dirty="0"/>
              <a:t>систему знаний о финансовых институтах современного общества и инструментах управления личными финансами</a:t>
            </a:r>
            <a:r>
              <a:rPr lang="ru-RU" dirty="0" smtClean="0"/>
              <a:t>;</a:t>
            </a:r>
          </a:p>
          <a:p>
            <a:pPr marL="342900" indent="-342900">
              <a:buFontTx/>
              <a:buChar char="-"/>
            </a:pPr>
            <a:r>
              <a:rPr lang="ru-RU" dirty="0" smtClean="0"/>
              <a:t>-Подготовить студентов  в участии научных семинарах,  олимпиадах, в бизнес проектах и т.д.</a:t>
            </a:r>
            <a:endParaRPr lang="ru-RU" dirty="0"/>
          </a:p>
          <a:p>
            <a:r>
              <a:rPr lang="ru-RU" dirty="0" smtClean="0"/>
              <a:t>     - овладеть </a:t>
            </a:r>
            <a:r>
              <a:rPr lang="ru-RU" dirty="0"/>
              <a:t>умением получать и критически осмысливать экономическую информацию, анализировать, систематизировать полученные данные; </a:t>
            </a:r>
          </a:p>
          <a:p>
            <a:r>
              <a:rPr lang="ru-RU" dirty="0" smtClean="0"/>
              <a:t>      - </a:t>
            </a:r>
            <a:r>
              <a:rPr lang="ru-RU" dirty="0"/>
              <a:t>формировать опыт применения знаний о финансовых институтах для эффективной самореализации в сфере управления личными финансами; </a:t>
            </a:r>
          </a:p>
          <a:p>
            <a:r>
              <a:rPr lang="ru-RU" dirty="0" smtClean="0"/>
              <a:t>    - </a:t>
            </a:r>
            <a:r>
              <a:rPr lang="ru-RU" dirty="0"/>
              <a:t>воспитывать ответственность за экономические решения.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742992" y="1124745"/>
            <a:ext cx="8435280" cy="18002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000" dirty="0" smtClean="0"/>
          </a:p>
          <a:p>
            <a:pPr marL="109728" indent="0" algn="ctr">
              <a:buNone/>
            </a:pPr>
            <a:r>
              <a:rPr lang="ru-RU" sz="2000" b="1" dirty="0" smtClean="0"/>
              <a:t>Цель кружковой деятельности:</a:t>
            </a:r>
          </a:p>
          <a:p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у 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студентов интереса к повышению профессионального уровня знаний в области финансов и кредита;</a:t>
            </a:r>
          </a:p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формирование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положительного мотивационного отношения к экономике   через развитие познавательного 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интереса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 descr="eL8lG_pbKE8.jpg"/>
          <p:cNvPicPr>
            <a:picLocks noChangeAspect="1"/>
          </p:cNvPicPr>
          <p:nvPr/>
        </p:nvPicPr>
        <p:blipFill>
          <a:blip r:embed="rId2" cstate="print"/>
          <a:srcRect t="18020" b="18020"/>
          <a:stretch>
            <a:fillRect/>
          </a:stretch>
        </p:blipFill>
        <p:spPr>
          <a:xfrm>
            <a:off x="6240840" y="3068960"/>
            <a:ext cx="2880320" cy="3024336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144731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B050"/>
                </a:solidFill>
                <a:effectLst/>
              </a:rPr>
              <a:t>Методы и формы обучения</a:t>
            </a:r>
            <a:br>
              <a:rPr lang="ru-RU" dirty="0">
                <a:solidFill>
                  <a:srgbClr val="00B050"/>
                </a:solidFill>
                <a:effectLst/>
              </a:rPr>
            </a:b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8291264" cy="3064826"/>
          </a:xfrm>
        </p:spPr>
        <p:txBody>
          <a:bodyPr>
            <a:noAutofit/>
          </a:bodyPr>
          <a:lstStyle/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Для достижения поставленных целей и с учетом вышесказанного в основе организации занятий лежат, прежде всего, педагогические технологии, основанные на сотрудничестве и сотворчестве участников образовательного процесса, критическом анализе полученной информации различного типа, </a:t>
            </a:r>
            <a:r>
              <a:rPr lang="ru-RU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деятельностные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технологии, проектная и исследовательская деятельность, игровая  технология. </a:t>
            </a: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занятиях кружковой деятельности обучающиеся 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занимаются различными видами познавательной деятельности, учатся творчески мыслить и решать практико-ориентированные экономические задачи.</a:t>
            </a: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Так как метод обучения - это обобщающая модель взаимосвязанной деятельности преподавателя и обучающихся и она определяет характер (тип) познавательной деятельности учащихся, то методы обучения реализуются в следующих формах работы:</a:t>
            </a:r>
          </a:p>
          <a:p>
            <a:pPr lvl="0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Дискуссии.</a:t>
            </a:r>
          </a:p>
          <a:p>
            <a:pPr lvl="0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 Практико-ориентированные игры.</a:t>
            </a:r>
          </a:p>
          <a:p>
            <a:pPr lvl="0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Деловые встречи со специалистами финансовых структур.</a:t>
            </a:r>
          </a:p>
          <a:p>
            <a:pPr lvl="0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Использование технических средств обучения, ресурсов </a:t>
            </a:r>
            <a:endParaRPr lang="ru-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lvl="0" indent="0">
              <a:buNone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интернета</a:t>
            </a:r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0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Работа с источниками экономической информации.</a:t>
            </a:r>
          </a:p>
          <a:p>
            <a:pPr lvl="0"/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Интегративные технологии.</a:t>
            </a:r>
          </a:p>
          <a:p>
            <a:r>
              <a:rPr lang="ru-RU" sz="1200" dirty="0">
                <a:latin typeface="Calibri" panose="020F0502020204030204" pitchFamily="34" charset="0"/>
                <a:cs typeface="Calibri" panose="020F0502020204030204" pitchFamily="34" charset="0"/>
              </a:rPr>
              <a:t>Индивидуальная  проектно-исследовательская деятельность</a:t>
            </a:r>
          </a:p>
        </p:txBody>
      </p:sp>
      <p:pic>
        <p:nvPicPr>
          <p:cNvPr id="7" name="Picture 7" descr="C:\Users\Пользователь\Desktop\27775263-mortgage-and-credit-concept-young-man-planning-his-fu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064" y="3068960"/>
            <a:ext cx="3966256" cy="36248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8778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Планируемые результаты обучения</a:t>
            </a:r>
            <a:br>
              <a:rPr lang="ru-RU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2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7931224" cy="39417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Предметные результаты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- приобретение компетенций в области финансовой грамотности, которые имеют большое значение для последующей интеграции личности в современную банковскую и финансовую среды. Кроме того, изучение курса позволит обучающимся сформировать навыки принятия грамотных и обоснованных финансовых решений, что в конечном итоге поможет им добиться финансовой самостоятельности и успешности в бизнесе.</a:t>
            </a:r>
          </a:p>
          <a:p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Метапредметные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результаты - развитие аналитических способностей, навыков принятия решений на основе сравнительного анализа сберегательных альтернатив, планирования и прогнозирования будущих доходов и расходов личного бюджета, навыков менеджмента.</a:t>
            </a:r>
          </a:p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Личностными результатами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 следует считать воспитание мотивации к труду, стремления строить свое будущее на основе целеполагания  и планирования,  креативность, ответственности за настоящее и будущее собственное финансовое благополучие, благополучие своей семьи и государства.</a:t>
            </a:r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	Таким образом, кружковая деятельность по финансовой грамотности способствует самоопределению обучающегося в жизни, что повышает его социальную и личностную значимость, и является актуальным для личностного развития.</a:t>
            </a:r>
          </a:p>
          <a:p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 descr="3.png"/>
          <p:cNvPicPr>
            <a:picLocks noChangeAspect="1"/>
          </p:cNvPicPr>
          <p:nvPr/>
        </p:nvPicPr>
        <p:blipFill>
          <a:blip r:embed="rId2" cstate="print"/>
          <a:srcRect t="8407" b="8407"/>
          <a:stretch>
            <a:fillRect/>
          </a:stretch>
        </p:blipFill>
        <p:spPr>
          <a:xfrm>
            <a:off x="0" y="4653136"/>
            <a:ext cx="9144000" cy="2204864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49112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79686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Содержание программы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Основы финансовой грамотности»</a:t>
            </a:r>
            <a:br>
              <a:rPr lang="ru-RU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4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80729"/>
            <a:ext cx="8579296" cy="720079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Освоение содержания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курса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«Финансовая грамотность» осуществляется с опорой на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межпредметные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связи с курсами базового уровня обществознания, истории, технологии,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математики.</a:t>
            </a:r>
            <a:r>
              <a:rPr lang="ru-RU" alt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altLang="ru-RU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ru-RU" alt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Календарно-тематическое </a:t>
            </a:r>
            <a:r>
              <a:rPr lang="ru-RU" altLang="ru-RU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планирование</a:t>
            </a:r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54101638"/>
              </p:ext>
            </p:extLst>
          </p:nvPr>
        </p:nvGraphicFramePr>
        <p:xfrm>
          <a:off x="649861" y="1700808"/>
          <a:ext cx="8136904" cy="504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3747"/>
                <a:gridCol w="1426536"/>
                <a:gridCol w="642764"/>
                <a:gridCol w="963015"/>
                <a:gridCol w="1927541"/>
                <a:gridCol w="2096928"/>
                <a:gridCol w="686373"/>
              </a:tblGrid>
              <a:tr h="3813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800" dirty="0">
                          <a:effectLst/>
                        </a:rPr>
                        <a:t>№ п/п</a:t>
                      </a:r>
                      <a:endParaRPr lang="ru-RU" sz="11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800" dirty="0">
                          <a:effectLst/>
                        </a:rPr>
                        <a:t>Тема занятия</a:t>
                      </a:r>
                      <a:endParaRPr lang="ru-RU" sz="11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800" dirty="0">
                          <a:effectLst/>
                        </a:rPr>
                        <a:t>Кол-во часов</a:t>
                      </a:r>
                      <a:endParaRPr lang="ru-RU" sz="11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800" dirty="0">
                          <a:effectLst/>
                        </a:rPr>
                        <a:t>Тип </a:t>
                      </a:r>
                      <a:r>
                        <a:rPr lang="ru-RU" sz="1100" b="1" kern="800" dirty="0" smtClean="0">
                          <a:effectLst/>
                        </a:rPr>
                        <a:t>занятия</a:t>
                      </a:r>
                      <a:endParaRPr lang="ru-RU" sz="11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800" dirty="0">
                          <a:effectLst/>
                        </a:rPr>
                        <a:t>Краткое содержание</a:t>
                      </a:r>
                      <a:endParaRPr lang="ru-RU" sz="11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800">
                          <a:effectLst/>
                        </a:rPr>
                        <a:t>Планируемые результаты</a:t>
                      </a:r>
                      <a:endParaRPr lang="ru-RU" sz="11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kern="800" dirty="0">
                          <a:effectLst/>
                        </a:rPr>
                        <a:t>Дата</a:t>
                      </a:r>
                      <a:endParaRPr lang="ru-RU" sz="8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</a:tr>
              <a:tr h="173786">
                <a:tc grid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kern="800" dirty="0">
                          <a:effectLst/>
                        </a:rPr>
                        <a:t>Раздел </a:t>
                      </a:r>
                      <a:r>
                        <a:rPr lang="en-US" sz="1100" b="1" kern="800" dirty="0">
                          <a:effectLst/>
                        </a:rPr>
                        <a:t>I</a:t>
                      </a:r>
                      <a:r>
                        <a:rPr lang="ru-RU" sz="1100" b="1" kern="800" dirty="0">
                          <a:effectLst/>
                        </a:rPr>
                        <a:t>. Банковская система: услуги и  продукты 10 часов</a:t>
                      </a:r>
                      <a:endParaRPr lang="ru-RU" sz="11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800">
                          <a:effectLst/>
                        </a:rPr>
                        <a:t>1.</a:t>
                      </a:r>
                      <a:endParaRPr lang="ru-RU" sz="11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Банковская система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Обзорная лекция с элементами беседы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История развития банковской деятельности; ЦБ и коммерческий банки.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Различать уровни банков, банковские операции, банковские карты.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800" dirty="0">
                          <a:effectLst/>
                        </a:rPr>
                        <a:t> </a:t>
                      </a:r>
                      <a:endParaRPr lang="ru-RU" sz="1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800">
                          <a:effectLst/>
                        </a:rPr>
                        <a:t>2</a:t>
                      </a:r>
                      <a:endParaRPr lang="ru-RU" sz="11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Как сберечь деньги с помощью депозитов.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Работа с информацией, открытие новых знаний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Виды банковских депозитов, особенности, доходность по депозитам.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Различать виды депозитов. Приводить примеры депозитов.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800">
                          <a:effectLst/>
                        </a:rPr>
                        <a:t> </a:t>
                      </a:r>
                      <a:endParaRPr lang="ru-RU" sz="10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800">
                          <a:effectLst/>
                        </a:rPr>
                        <a:t>3.</a:t>
                      </a:r>
                      <a:endParaRPr lang="ru-RU" sz="11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Кредит- зачем он нужен и где его получить.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Работа с информацией, открытие новых знаний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Виды кредитов. Принципы кредитования. Ипотечное кредитование.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Различать виды кредитования.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800" dirty="0">
                          <a:effectLst/>
                        </a:rPr>
                        <a:t> </a:t>
                      </a:r>
                      <a:endParaRPr lang="ru-RU" sz="1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</a:tr>
              <a:tr h="6480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800">
                          <a:effectLst/>
                        </a:rPr>
                        <a:t>4</a:t>
                      </a:r>
                      <a:endParaRPr lang="ru-RU" sz="11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Какой  кредит выбрать.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Мини-проект.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Необходимые документы при оформлении кредита.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Мини –проект  «В каком банке выгоднее взять кредит?»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Научиться анализировать и сравнивать условия по кредиту  в различных банках.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800">
                          <a:effectLst/>
                        </a:rPr>
                        <a:t> </a:t>
                      </a:r>
                      <a:endParaRPr lang="ru-RU" sz="10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800">
                          <a:effectLst/>
                        </a:rPr>
                        <a:t>5</a:t>
                      </a:r>
                      <a:endParaRPr lang="ru-RU" sz="11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 Банковские карты, электронные финансы.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1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Деловая игра  «Банковская система»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Выбор банковской карты. Виды банковских карт (дебетовая и кредитная).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Составить рекламные буклеты о банковских продуктах.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800">
                          <a:effectLst/>
                        </a:rPr>
                        <a:t> </a:t>
                      </a:r>
                      <a:endParaRPr lang="ru-RU" sz="1000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</a:tr>
              <a:tr h="609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800">
                          <a:effectLst/>
                        </a:rPr>
                        <a:t>6.</a:t>
                      </a:r>
                      <a:endParaRPr lang="ru-RU" sz="11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Экскурсия в банк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1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>
                          <a:effectLst/>
                        </a:rPr>
                        <a:t>Экскурсия, беседа со специалистами банка.</a:t>
                      </a:r>
                      <a:endParaRPr lang="ru-RU" sz="1000" b="1" kern="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Информация о видах услуг и продуктах банковской системы.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>
                          <a:effectLst/>
                        </a:rPr>
                        <a:t>Составить рекламные буклеты о банковских продуктах</a:t>
                      </a:r>
                      <a:endParaRPr lang="ru-RU" sz="10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kern="800" dirty="0">
                          <a:effectLst/>
                        </a:rPr>
                        <a:t> </a:t>
                      </a:r>
                      <a:endParaRPr lang="ru-RU" sz="1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</a:tr>
              <a:tr h="5040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 smtClean="0">
                          <a:effectLst/>
                          <a:latin typeface="Lucida Console" panose="020B0609040504020204" pitchFamily="49" charset="0"/>
                          <a:ea typeface="Times New Roman"/>
                          <a:cs typeface="Times New Roman"/>
                        </a:rPr>
                        <a:t>Проведение</a:t>
                      </a:r>
                      <a:r>
                        <a:rPr lang="ru-RU" sz="1000" b="1" kern="800" baseline="0" dirty="0" smtClean="0">
                          <a:effectLst/>
                          <a:latin typeface="Lucida Console" panose="020B0609040504020204" pitchFamily="49" charset="0"/>
                          <a:ea typeface="Times New Roman"/>
                          <a:cs typeface="Times New Roman"/>
                        </a:rPr>
                        <a:t> Кейс чемпионата </a:t>
                      </a:r>
                      <a:endParaRPr lang="ru-RU" sz="1000" b="1" kern="800" dirty="0">
                        <a:effectLst/>
                        <a:latin typeface="Lucida Console" panose="020B0609040504020204" pitchFamily="49" charset="0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 smtClean="0">
                          <a:effectLst/>
                          <a:latin typeface="Lucida Console" panose="020B0609040504020204" pitchFamily="49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b="1" kern="800" dirty="0">
                        <a:effectLst/>
                        <a:latin typeface="Lucida Console" panose="020B0609040504020204" pitchFamily="49" charset="0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 smtClean="0">
                          <a:effectLst/>
                          <a:latin typeface="Lucida Console" panose="020B0609040504020204" pitchFamily="49" charset="0"/>
                          <a:ea typeface="Times New Roman"/>
                          <a:cs typeface="Times New Roman"/>
                        </a:rPr>
                        <a:t>Деловая игра</a:t>
                      </a:r>
                      <a:endParaRPr lang="ru-RU" sz="1000" b="1" kern="800" dirty="0">
                        <a:effectLst/>
                        <a:latin typeface="Lucida Console" panose="020B0609040504020204" pitchFamily="49" charset="0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 smtClean="0">
                          <a:effectLst/>
                          <a:latin typeface="Lucida Console" panose="020B0609040504020204" pitchFamily="49" charset="0"/>
                          <a:ea typeface="Times New Roman"/>
                          <a:cs typeface="Times New Roman"/>
                        </a:rPr>
                        <a:t>Сценарий</a:t>
                      </a:r>
                      <a:r>
                        <a:rPr lang="ru-RU" sz="1000" b="1" kern="800" baseline="0" dirty="0" smtClean="0">
                          <a:effectLst/>
                          <a:latin typeface="Lucida Console" panose="020B0609040504020204" pitchFamily="49" charset="0"/>
                          <a:ea typeface="Times New Roman"/>
                          <a:cs typeface="Times New Roman"/>
                        </a:rPr>
                        <a:t> чемпионата, карточки участника</a:t>
                      </a:r>
                      <a:endParaRPr lang="ru-RU" sz="1000" b="1" kern="800" dirty="0">
                        <a:effectLst/>
                        <a:latin typeface="Lucida Console" panose="020B0609040504020204" pitchFamily="49" charset="0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kern="800" dirty="0" smtClean="0">
                          <a:effectLst/>
                          <a:latin typeface="Lucida Console" panose="020B0609040504020204" pitchFamily="49" charset="0"/>
                          <a:ea typeface="Times New Roman"/>
                          <a:cs typeface="Times New Roman"/>
                        </a:rPr>
                        <a:t>Научиться составлять личный финансовый план</a:t>
                      </a:r>
                      <a:endParaRPr lang="ru-RU" sz="1000" b="1" kern="800" dirty="0">
                        <a:effectLst/>
                        <a:latin typeface="Lucida Console" panose="020B0609040504020204" pitchFamily="49" charset="0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kern="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1245" marR="41245" marT="0" marB="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 rot="10800000" flipV="1">
            <a:off x="683568" y="2395957"/>
            <a:ext cx="8074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215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675</TotalTime>
  <Words>3337</Words>
  <Application>Microsoft Office PowerPoint</Application>
  <PresentationFormat>Экран (4:3)</PresentationFormat>
  <Paragraphs>923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Открытая</vt:lpstr>
      <vt:lpstr>Слайд 1</vt:lpstr>
      <vt:lpstr>Актуальность проекта</vt:lpstr>
      <vt:lpstr>Финансовая грамотность</vt:lpstr>
      <vt:lpstr> Восточная мудрость гласит</vt:lpstr>
      <vt:lpstr>Финансовая жизнь- это небоскреб</vt:lpstr>
      <vt:lpstr>Программа кружка  «Основы финансовой грамотности»  для студентов спо.  </vt:lpstr>
      <vt:lpstr>Методы и формы обучения </vt:lpstr>
      <vt:lpstr>Планируемые результаты обучения </vt:lpstr>
      <vt:lpstr>Содержание программы  «Основы финансовой грамотности» </vt:lpstr>
      <vt:lpstr>«Результаты освоения курса «Основы финансовой грамотности». </vt:lpstr>
      <vt:lpstr>Слайд 11</vt:lpstr>
      <vt:lpstr>Деньги – это одно из воплощение силы. Но еще большой силой обладает финансовое образование.  </vt:lpstr>
      <vt:lpstr>Слайд 13</vt:lpstr>
      <vt:lpstr>Технические требования к месту проведения </vt:lpstr>
      <vt:lpstr>Порядок проведения мероприятия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Главные навыки управления, необходимые для успеха:</vt:lpstr>
      <vt:lpstr>Учебно-методическое  обеспечение.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ОСНОВА УСПЕХА СОВРЕМЕННОГО ЧЕЛОВЕКА </dc:title>
  <dc:creator>Леонид</dc:creator>
  <cp:lastModifiedBy>Пользователь</cp:lastModifiedBy>
  <cp:revision>80</cp:revision>
  <dcterms:created xsi:type="dcterms:W3CDTF">2019-04-17T12:42:12Z</dcterms:created>
  <dcterms:modified xsi:type="dcterms:W3CDTF">2020-06-23T01:50:04Z</dcterms:modified>
</cp:coreProperties>
</file>