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59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D2-3329-4E49-AF0D-87E30FEFF590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DB69-29CF-45F6-9679-BBFBECA3D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D2-3329-4E49-AF0D-87E30FEFF590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DB69-29CF-45F6-9679-BBFBECA3D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D2-3329-4E49-AF0D-87E30FEFF590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DB69-29CF-45F6-9679-BBFBECA3D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D2-3329-4E49-AF0D-87E30FEFF590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DB69-29CF-45F6-9679-BBFBECA3D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D2-3329-4E49-AF0D-87E30FEFF590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DB69-29CF-45F6-9679-BBFBECA3D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D2-3329-4E49-AF0D-87E30FEFF590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DB69-29CF-45F6-9679-BBFBECA3D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D2-3329-4E49-AF0D-87E30FEFF590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DB69-29CF-45F6-9679-BBFBECA3D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D2-3329-4E49-AF0D-87E30FEFF590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DB69-29CF-45F6-9679-BBFBECA3D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D2-3329-4E49-AF0D-87E30FEFF590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DB69-29CF-45F6-9679-BBFBECA3D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D2-3329-4E49-AF0D-87E30FEFF590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DB69-29CF-45F6-9679-BBFBECA3D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D2-3329-4E49-AF0D-87E30FEFF590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DB69-29CF-45F6-9679-BBFBECA3D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7D3D2-3329-4E49-AF0D-87E30FEFF590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DB69-29CF-45F6-9679-BBFBECA3DE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3" name="Picture 29" descr="https://img-fotki.yandex.ru/get/5312/102699435.40a/0_72f75_36eab8d6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361493"/>
            <a:ext cx="3419872" cy="2496507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1619672" y="620688"/>
            <a:ext cx="524194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Классный час </a:t>
            </a:r>
            <a:endParaRPr lang="ru-RU" sz="3600" b="1" dirty="0" smtClean="0"/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«</a:t>
            </a:r>
            <a:r>
              <a:rPr lang="ru-RU" sz="3600" b="1" dirty="0"/>
              <a:t>Финансовый грамотей»</a:t>
            </a:r>
            <a:endParaRPr lang="ru-RU" sz="3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95536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Bookman Old Style" pitchFamily="18" charset="0"/>
              </a:rPr>
              <a:t>Учитель начальных классов:</a:t>
            </a:r>
          </a:p>
          <a:p>
            <a:r>
              <a:rPr lang="ru-RU" i="1" dirty="0" smtClean="0">
                <a:latin typeface="Bookman Old Style" pitchFamily="18" charset="0"/>
              </a:rPr>
              <a:t>Белова Надежда Алексеевна</a:t>
            </a:r>
          </a:p>
          <a:p>
            <a:r>
              <a:rPr lang="ru-RU" i="1" dirty="0" smtClean="0">
                <a:latin typeface="Bookman Old Style" pitchFamily="18" charset="0"/>
              </a:rPr>
              <a:t>МБОУ СШ № 28</a:t>
            </a:r>
          </a:p>
          <a:p>
            <a:r>
              <a:rPr lang="ru-RU" i="1" dirty="0" smtClean="0">
                <a:latin typeface="Bookman Old Style" pitchFamily="18" charset="0"/>
              </a:rPr>
              <a:t>г.Архангельск</a:t>
            </a:r>
            <a:endParaRPr lang="ru-RU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dbbbece2c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3816424" cy="3816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075034">
            <a:off x="522160" y="965127"/>
            <a:ext cx="277879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Людмила </a:t>
            </a:r>
            <a:r>
              <a:rPr lang="ru-RU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Швакова</a:t>
            </a: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3600" b="1" dirty="0"/>
              <a:t>	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404664"/>
            <a:ext cx="5688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Меняются люди, дома, города, 	</a:t>
            </a:r>
            <a:endParaRPr lang="ru-RU" sz="2400" i="1" dirty="0" smtClean="0"/>
          </a:p>
          <a:p>
            <a:r>
              <a:rPr lang="ru-RU" sz="2400" i="1" dirty="0" smtClean="0"/>
              <a:t>Одежда </a:t>
            </a:r>
            <a:r>
              <a:rPr lang="ru-RU" sz="2400" i="1" dirty="0"/>
              <a:t>и обувь, машины, еда</a:t>
            </a:r>
            <a:r>
              <a:rPr lang="ru-RU" sz="2400" i="1" dirty="0" smtClean="0"/>
              <a:t>,</a:t>
            </a:r>
          </a:p>
          <a:p>
            <a:r>
              <a:rPr lang="ru-RU" sz="2400" i="1" dirty="0" smtClean="0"/>
              <a:t> Меняться всему наше время велит</a:t>
            </a:r>
          </a:p>
          <a:p>
            <a:r>
              <a:rPr lang="ru-RU" sz="2400" i="1" dirty="0" smtClean="0"/>
              <a:t>И</a:t>
            </a:r>
            <a:r>
              <a:rPr lang="ru-RU" sz="2400" i="1" dirty="0"/>
              <a:t>, денег, конечно, меняется вид! </a:t>
            </a:r>
            <a:endParaRPr lang="ru-RU" sz="2400" i="1" dirty="0" smtClean="0"/>
          </a:p>
          <a:p>
            <a:r>
              <a:rPr lang="ru-RU" sz="2400" i="1" dirty="0" smtClean="0"/>
              <a:t>Избавиться </a:t>
            </a:r>
            <a:r>
              <a:rPr lang="ru-RU" sz="2400" i="1" dirty="0"/>
              <a:t>люди мечтают скорей! </a:t>
            </a:r>
            <a:endParaRPr lang="ru-RU" sz="2400" i="1" dirty="0" smtClean="0"/>
          </a:p>
          <a:p>
            <a:r>
              <a:rPr lang="ru-RU" sz="2400" i="1" dirty="0" smtClean="0"/>
              <a:t>От </a:t>
            </a:r>
            <a:r>
              <a:rPr lang="ru-RU" sz="2400" i="1" dirty="0"/>
              <a:t>круглых монеток, от мятых рублей</a:t>
            </a:r>
            <a:r>
              <a:rPr lang="ru-RU" sz="2400" i="1" dirty="0" smtClean="0"/>
              <a:t>.</a:t>
            </a:r>
          </a:p>
          <a:p>
            <a:r>
              <a:rPr lang="ru-RU" sz="2400" i="1" dirty="0" smtClean="0"/>
              <a:t>На </a:t>
            </a:r>
            <a:r>
              <a:rPr lang="ru-RU" sz="2400" i="1" dirty="0"/>
              <a:t>смену из пластика карты </a:t>
            </a:r>
            <a:r>
              <a:rPr lang="ru-RU" sz="2400" i="1" dirty="0" smtClean="0"/>
              <a:t>приходят</a:t>
            </a:r>
          </a:p>
          <a:p>
            <a:r>
              <a:rPr lang="ru-RU" sz="2400" i="1" dirty="0" smtClean="0"/>
              <a:t>Уже </a:t>
            </a:r>
            <a:r>
              <a:rPr lang="ru-RU" sz="2400" i="1" dirty="0"/>
              <a:t>с телефона расчёт производят</a:t>
            </a:r>
            <a:r>
              <a:rPr lang="ru-RU" sz="2400" i="1" dirty="0" smtClean="0"/>
              <a:t>!</a:t>
            </a:r>
          </a:p>
          <a:p>
            <a:r>
              <a:rPr lang="ru-RU" sz="2400" i="1" dirty="0" smtClean="0"/>
              <a:t> А </a:t>
            </a:r>
            <a:r>
              <a:rPr lang="ru-RU" sz="2400" i="1" dirty="0"/>
              <a:t>что будет дальше</a:t>
            </a:r>
            <a:r>
              <a:rPr lang="ru-RU" sz="2400" i="1" dirty="0" smtClean="0"/>
              <a:t>?</a:t>
            </a:r>
            <a:r>
              <a:rPr lang="ru-RU" sz="2400" i="1" dirty="0"/>
              <a:t>		                              Давайте мечтать</a:t>
            </a:r>
            <a:r>
              <a:rPr lang="ru-RU" sz="2400" i="1" dirty="0" smtClean="0"/>
              <a:t>! </a:t>
            </a:r>
            <a:r>
              <a:rPr lang="ru-RU" sz="2400" i="1" dirty="0"/>
              <a:t>			                   Давайте придумывать и воплощать!</a:t>
            </a:r>
            <a:r>
              <a:rPr lang="ru-RU" sz="2000" dirty="0"/>
              <a:t>	</a:t>
            </a:r>
          </a:p>
        </p:txBody>
      </p:sp>
      <p:sp>
        <p:nvSpPr>
          <p:cNvPr id="19461" name="AutoShape 5" descr="http://kartinki-vernisazh.ru/_ph/438/2/740846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3" name="AutoShape 7" descr="http://kartinki-vernisazh.ru/_ph/438/2/740846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s://st4.depositphotos.com/12099296/19895/i/450/depositphotos_198954252-stock-photo-savings-book-plastic-cards-mon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1632" y="4509120"/>
            <a:ext cx="3312368" cy="2208245"/>
          </a:xfrm>
          <a:prstGeom prst="rect">
            <a:avLst/>
          </a:prstGeom>
          <a:noFill/>
        </p:spPr>
      </p:pic>
      <p:pic>
        <p:nvPicPr>
          <p:cNvPr id="24582" name="Picture 6" descr="http://img-fotki.yandex.ru/get/6444/136487634.a8d/0_daa4f_243f42e0_XL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4437112"/>
            <a:ext cx="3275959" cy="21867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chitalnya.ru/upload2/365/58c09ef93bbd623991f906f72d3b7ade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6387398" cy="1512168"/>
          </a:xfrm>
          <a:prstGeom prst="rect">
            <a:avLst/>
          </a:prstGeom>
          <a:noFill/>
        </p:spPr>
      </p:pic>
      <p:pic>
        <p:nvPicPr>
          <p:cNvPr id="15366" name="Picture 6" descr="http://fis.ru/bigformat/78576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340768"/>
            <a:ext cx="1464940" cy="1464942"/>
          </a:xfrm>
          <a:prstGeom prst="rect">
            <a:avLst/>
          </a:prstGeom>
          <a:noFill/>
        </p:spPr>
      </p:pic>
      <p:pic>
        <p:nvPicPr>
          <p:cNvPr id="15368" name="Picture 8" descr="http://s005.radikal.ru/i209/1211/b7/b84f0b9d0bb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09999"/>
            <a:ext cx="4762500" cy="3048001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467544" y="332656"/>
            <a:ext cx="57606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70" name="Picture 10" descr="http://salesman.ua/img/article/1259-3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16632"/>
            <a:ext cx="2857500" cy="2352675"/>
          </a:xfrm>
          <a:prstGeom prst="rect">
            <a:avLst/>
          </a:prstGeom>
          <a:noFill/>
        </p:spPr>
      </p:pic>
      <p:pic>
        <p:nvPicPr>
          <p:cNvPr id="15372" name="Picture 12" descr="https://goldenfront.ru/media/article_images/3203687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3933056"/>
            <a:ext cx="2780927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652480"/>
            <a:ext cx="489654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Бывают они медные,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Блестящие, бумажные,                                                                                                         Но для любого из людей,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Поверьте, очень важные!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 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3284984"/>
            <a:ext cx="1859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Деньги </a:t>
            </a:r>
            <a:endParaRPr lang="ru-RU" sz="4000" dirty="0"/>
          </a:p>
        </p:txBody>
      </p:sp>
      <p:pic>
        <p:nvPicPr>
          <p:cNvPr id="17411" name="Picture 3" descr="https://img-fotki.yandex.ru/get/215222/65387414.1213/0_1da4c2_cc612254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077072"/>
            <a:ext cx="2497766" cy="2674268"/>
          </a:xfrm>
          <a:prstGeom prst="rect">
            <a:avLst/>
          </a:prstGeom>
          <a:noFill/>
        </p:spPr>
      </p:pic>
      <p:pic>
        <p:nvPicPr>
          <p:cNvPr id="17415" name="Picture 7" descr="http://autoexpertnost.ru/wp-content/uploads/2017/08/%D0%94%D0%BE%D0%BF%D0%BE%D0%BB%D0%BD%D0%B8%D1%82%D0%B5%D0%BB%D1%8C%D0%BD%D0%BE%D0%B5-%D1%81%D0%BE%D0%B3%D0%BB%D0%B0%D1%88%D0%B5%D0%BD%D0%B8%D0%B5-%D0%BA-%D0%B4%D0%BE%D0%B3%D0%BE%D0%B2%D0%BE%D1%80%D1%83-%D0%B7%D0%B0%D0%B9%D0%BC%D0%B0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7" y="692696"/>
            <a:ext cx="3454517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dbbbece2c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3816424" cy="3816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075034">
            <a:off x="467544" y="620688"/>
            <a:ext cx="2592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Отличие</a:t>
            </a:r>
          </a:p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товара</a:t>
            </a:r>
          </a:p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от </a:t>
            </a:r>
            <a:endParaRPr lang="ru-RU" sz="36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услуги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64088" y="188640"/>
            <a:ext cx="464400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Тетрадь 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Ложка 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	</a:t>
            </a:r>
            <a:endParaRPr lang="ru-RU" sz="2400" b="1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 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Яблоки–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Вылечить 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Потушить пожар 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   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Конфеты 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Защитить 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Карандаши–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Помочь сделать уроки 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Компьютер 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Постричь 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Диван 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http://st3.depositphotos.com/1077687/14537/v/1600/depositphotos_145372413-stock-illustration-pop-corn-film-production-an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769"/>
          <a:stretch>
            <a:fillRect/>
          </a:stretch>
        </p:blipFill>
        <p:spPr bwMode="auto">
          <a:xfrm>
            <a:off x="6609682" y="4509120"/>
            <a:ext cx="2534317" cy="23488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3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dbbbece2c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3816424" cy="3816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052736"/>
            <a:ext cx="2927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Разгадай кроссворд</a:t>
            </a:r>
            <a:r>
              <a:rPr lang="ru-RU" sz="3600" b="1" dirty="0"/>
              <a:t> 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42930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Денежная единица России.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  	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Место, где хранят, дают в долг и обменивают деньги.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  	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То, без чего не выловишь рыбку.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  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То, что используют при оплате товаров и услуг.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  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5. Деньги, уплачиваемые правительству в обмен на общественные услуги.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148064" y="476672"/>
          <a:ext cx="3240360" cy="29523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5045"/>
                <a:gridCol w="405045"/>
                <a:gridCol w="405045"/>
                <a:gridCol w="405045"/>
                <a:gridCol w="405045"/>
                <a:gridCol w="405045"/>
                <a:gridCol w="405045"/>
                <a:gridCol w="405045"/>
              </a:tblGrid>
              <a:tr h="421761"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4</a:t>
                      </a:r>
                      <a:endParaRPr lang="ru-RU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1761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17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1761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1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17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435" name="Picture 3" descr="https://static8.depositphotos.com/1016482/844/v/450/depositphotos_8440011-stock-illustration-stack-of-coi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437112"/>
            <a:ext cx="2520280" cy="22766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dbbbece2c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3816424" cy="3816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075034">
            <a:off x="465304" y="1422412"/>
            <a:ext cx="2977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Блиц –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опрос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18864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1.Это сумма, что заплатит покупатель, </a:t>
            </a:r>
          </a:p>
          <a:p>
            <a:pPr algn="ctr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Это сумма, что устроит продавца, </a:t>
            </a:r>
          </a:p>
          <a:p>
            <a:pPr algn="ctr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Как мера для обмена всех товаров, </a:t>
            </a:r>
          </a:p>
          <a:p>
            <a:pPr algn="ctr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На рынке называется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2. Угадайте, как зовётся, </a:t>
            </a:r>
          </a:p>
          <a:p>
            <a:pPr algn="ctr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     Что за деньги продаётся. </a:t>
            </a:r>
          </a:p>
          <a:p>
            <a:pPr algn="ctr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     Это не чудесный дар </a:t>
            </a:r>
          </a:p>
          <a:p>
            <a:pPr algn="ctr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      просто–напросто …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 3. Мишка коммерсантом стал, </a:t>
            </a:r>
          </a:p>
          <a:p>
            <a:pPr algn="ctr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     У лисы кредит он взял. </a:t>
            </a:r>
          </a:p>
          <a:p>
            <a:pPr algn="ctr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Через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он разорился 	</a:t>
            </a:r>
          </a:p>
          <a:p>
            <a:pPr algn="ctr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      И в 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(него он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 превратился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 4. Учреждение, в котором можно хранить деньги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</a:t>
            </a:r>
            <a:r>
              <a:rPr lang="ru-RU" i="1" dirty="0"/>
              <a:t> </a:t>
            </a:r>
            <a:r>
              <a:rPr lang="ru-RU" i="1" dirty="0" smtClean="0"/>
              <a:t>…</a:t>
            </a:r>
            <a:r>
              <a:rPr lang="ru-RU" dirty="0"/>
              <a:t> </a:t>
            </a:r>
          </a:p>
        </p:txBody>
      </p:sp>
      <p:sp>
        <p:nvSpPr>
          <p:cNvPr id="19461" name="AutoShape 5" descr="http://kartinki-vernisazh.ru/_ph/438/2/740846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3" name="AutoShape 7" descr="http://kartinki-vernisazh.ru/_ph/438/2/740846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5" name="Picture 9" descr="http://kartinki-vernisazh.ru/_ph/438/2/7408464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967598"/>
            <a:ext cx="3240360" cy="28904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dbbbece2c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3816424" cy="3816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075034">
            <a:off x="465304" y="1145412"/>
            <a:ext cx="297717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Работа с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пословицами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332656"/>
            <a:ext cx="554461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имей сто рублей, 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 друзей.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Скупой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платит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дважды.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деньги.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Отплатить той же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монетой.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Хочешь есть калачи –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сиди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печи.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Семь раз отмерь, один раз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отрежь.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Хлебу мера, а деньгам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счет.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Принимать за чистую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монету.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Посмотрел, как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рублем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одарил.                                                     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Легче прожить деньги, чем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нажить.         </a:t>
            </a:r>
            <a:r>
              <a:rPr lang="ru-RU" b="1" dirty="0"/>
              <a:t>		</a:t>
            </a:r>
            <a:endParaRPr lang="ru-RU" dirty="0"/>
          </a:p>
        </p:txBody>
      </p:sp>
      <p:sp>
        <p:nvSpPr>
          <p:cNvPr id="19461" name="AutoShape 5" descr="http://kartinki-vernisazh.ru/_ph/438/2/740846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3" name="AutoShape 7" descr="http://kartinki-vernisazh.ru/_ph/438/2/740846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https://i2.wp.com/magnitiza.ru/wp-content/uploads/2019/01/%D0%94%D0%B5%D0%BD%D0%B5%D0%B6%D0%BD%D1%8B%D0%B9-%D0%B8%D0%B4%D0%BE%D0%BB-%D0%A2%D0%B8%D1%82%D1%83%D0%B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16015" y="4221087"/>
            <a:ext cx="4213127" cy="25858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dbbbece2c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3816424" cy="3816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075034">
            <a:off x="437888" y="1217773"/>
            <a:ext cx="2778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Рынок</a:t>
            </a:r>
            <a:r>
              <a:rPr lang="ru-RU" sz="3600" b="1" dirty="0"/>
              <a:t>	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1340768"/>
            <a:ext cx="5292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деньги можно купить часы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 деньги можно купить книгу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 деньги можно купить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телохранителя…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 деньги можно купить дом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за деньги можно купить лекарство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за деньги можно купить развлечения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AutoShape 5" descr="http://kartinki-vernisazh.ru/_ph/438/2/740846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3" name="AutoShape 7" descr="http://kartinki-vernisazh.ru/_ph/438/2/740846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https://go3.imgsmail.ru/imgpreview?key=194c51729ec589a0&amp;mb=imgdb_preview_2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645024"/>
            <a:ext cx="2936260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dbbbece2c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3816424" cy="3816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075034">
            <a:off x="526841" y="820753"/>
            <a:ext cx="2778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Подумай </a:t>
            </a:r>
          </a:p>
          <a:p>
            <a:pPr algn="ctr" fontAlgn="base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и </a:t>
            </a:r>
          </a:p>
          <a:p>
            <a:pPr algn="ctr" fontAlgn="base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   ответь</a:t>
            </a:r>
            <a:r>
              <a:rPr lang="ru-RU" sz="3600" b="1" dirty="0"/>
              <a:t>	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548680"/>
            <a:ext cx="52920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чём </a:t>
            </a:r>
            <a:r>
              <a:rPr lang="ru-RU" sz="2000" b="1" dirty="0"/>
              <a:t>заключается значение финансовой грамотности? </a:t>
            </a:r>
          </a:p>
          <a:p>
            <a:r>
              <a:rPr lang="ru-RU" sz="2000" b="1" dirty="0"/>
              <a:t>Какие задания показались вам сложными? Почему? </a:t>
            </a:r>
            <a:endParaRPr lang="ru-RU" sz="2000" b="1" dirty="0" smtClean="0"/>
          </a:p>
          <a:p>
            <a:r>
              <a:rPr lang="ru-RU" sz="2000" b="1" dirty="0" smtClean="0"/>
              <a:t>Какие </a:t>
            </a:r>
            <a:r>
              <a:rPr lang="ru-RU" sz="2000" b="1" dirty="0"/>
              <a:t>нем вызвали затруднений</a:t>
            </a:r>
            <a:r>
              <a:rPr lang="ru-RU" sz="2000" b="1" dirty="0" smtClean="0"/>
              <a:t>?</a:t>
            </a:r>
          </a:p>
          <a:p>
            <a:r>
              <a:rPr lang="ru-RU" sz="2000" b="1" dirty="0" smtClean="0"/>
              <a:t>Вы </a:t>
            </a:r>
            <a:r>
              <a:rPr lang="ru-RU" sz="2000" b="1" dirty="0"/>
              <a:t>узнали для себя что-нибудь полезное? </a:t>
            </a:r>
            <a:endParaRPr lang="ru-RU" sz="2000" b="1" dirty="0" smtClean="0"/>
          </a:p>
          <a:p>
            <a:r>
              <a:rPr lang="ru-RU" sz="2000" b="1" dirty="0" smtClean="0"/>
              <a:t>Где </a:t>
            </a:r>
            <a:r>
              <a:rPr lang="ru-RU" sz="2000" b="1" dirty="0"/>
              <a:t>вам это пригодится?  </a:t>
            </a:r>
            <a:r>
              <a:rPr lang="ru-RU" sz="2000" dirty="0"/>
              <a:t>	</a:t>
            </a:r>
          </a:p>
        </p:txBody>
      </p:sp>
      <p:sp>
        <p:nvSpPr>
          <p:cNvPr id="19461" name="AutoShape 5" descr="http://kartinki-vernisazh.ru/_ph/438/2/740846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3" name="AutoShape 7" descr="http://kartinki-vernisazh.ru/_ph/438/2/740846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4" name="Picture 2" descr="http://mebeldvplus.ru/wp-content/uploads/2015/09/6-purse-money-png-image-750x7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24944"/>
            <a:ext cx="4335438" cy="43354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dbbbece2c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3816424" cy="3816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075034">
            <a:off x="442531" y="615177"/>
            <a:ext cx="297738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Формирование экономических    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  <a:p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понятий</a:t>
            </a:r>
            <a:r>
              <a:rPr lang="ru-RU" sz="4400" dirty="0"/>
              <a:t>	</a:t>
            </a:r>
          </a:p>
          <a:p>
            <a:pPr algn="ctr" fontAlgn="base"/>
            <a:r>
              <a:rPr lang="ru-RU" sz="3600" b="1" dirty="0"/>
              <a:t>	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461" name="AutoShape 5" descr="http://kartinki-vernisazh.ru/_ph/438/2/740846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3" name="AutoShape 7" descr="http://kartinki-vernisazh.ru/_ph/438/2/740846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27376" y="2564904"/>
          <a:ext cx="5616624" cy="4165637"/>
        </p:xfrm>
        <a:graphic>
          <a:graphicData uri="http://schemas.openxmlformats.org/drawingml/2006/table">
            <a:tbl>
              <a:tblPr/>
              <a:tblGrid>
                <a:gridCol w="2528766"/>
                <a:gridCol w="3087858"/>
              </a:tblGrid>
              <a:tr h="0">
                <a:tc>
                  <a:txBody>
                    <a:bodyPr/>
                    <a:lstStyle/>
                    <a:p>
                      <a:pPr marL="116205" marR="539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1.Безналичные деньги-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205" marR="5397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нформация на банковских счетах.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16205" marR="53975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630">
                <a:tc>
                  <a:txBody>
                    <a:bodyPr/>
                    <a:lstStyle/>
                    <a:p>
                      <a:pPr marL="116205" marR="539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Валюта-             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205" marR="5397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денежная единица страны. 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16205" marR="539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3.Зарплата родителей, пенсия бабушки -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205" marR="539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767">
                <a:tc>
                  <a:txBody>
                    <a:bodyPr/>
                    <a:lstStyle/>
                    <a:p>
                      <a:pPr marL="116205" marR="539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4.Валютный курс-                                                  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205" marR="53975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Цена одной валюты, выраженная в другой.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16205" marR="5397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5.Деньги, которые мы тратим на покупки, транспорт, походы в кино и другие потребности-           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205" marR="5397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расходы.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16205" marR="539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6.Обмен товарами и услугами без использования денег –                            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205" marR="53975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бартер.</a:t>
                      </a:r>
                    </a:p>
                    <a:p>
                      <a:pPr marL="116205" marR="539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16205" marR="539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7.Деньги, взятые в долг в банке-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205" marR="53975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кредит.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30" name="Picture 2" descr="http://money-crdt.ru/wp-content/uploads/2016/11/perevod-kredita-v-drugoy-bank-na-bolee-vyigodnyih-usloviya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77072"/>
            <a:ext cx="3707904" cy="2780928"/>
          </a:xfrm>
          <a:prstGeom prst="rect">
            <a:avLst/>
          </a:prstGeom>
          <a:noFill/>
        </p:spPr>
      </p:pic>
      <p:pic>
        <p:nvPicPr>
          <p:cNvPr id="22532" name="Picture 4" descr="https://static.barahla.net/images/content/2019/08/06/e/b/soiM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88640"/>
            <a:ext cx="2351056" cy="20608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268</Words>
  <Application>Microsoft Office PowerPoint</Application>
  <PresentationFormat>Экран (4:3)</PresentationFormat>
  <Paragraphs>127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12</cp:revision>
  <dcterms:created xsi:type="dcterms:W3CDTF">2020-03-30T16:47:44Z</dcterms:created>
  <dcterms:modified xsi:type="dcterms:W3CDTF">2020-03-30T18:43:36Z</dcterms:modified>
</cp:coreProperties>
</file>