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7" r:id="rId3"/>
    <p:sldId id="25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2F04"/>
    <a:srgbClr val="351413"/>
    <a:srgbClr val="212911"/>
    <a:srgbClr val="1A210D"/>
    <a:srgbClr val="460046"/>
    <a:srgbClr val="800080"/>
    <a:srgbClr val="AE5DFF"/>
    <a:srgbClr val="D4D3DF"/>
    <a:srgbClr val="DBD3E5"/>
    <a:srgbClr val="FDE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07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350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784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436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118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057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296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217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37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232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520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314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05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3" Type="http://schemas.openxmlformats.org/officeDocument/2006/relationships/image" Target="../media/image2.jpeg"/><Relationship Id="rId21" Type="http://schemas.openxmlformats.org/officeDocument/2006/relationships/image" Target="../media/image8.png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" Type="http://schemas.openxmlformats.org/officeDocument/2006/relationships/notesSlide" Target="../notesSlides/notesSlide2.xml"/><Relationship Id="rId16" Type="http://schemas.openxmlformats.org/officeDocument/2006/relationships/slide" Target="slide15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10" Type="http://schemas.openxmlformats.org/officeDocument/2006/relationships/slide" Target="slide9.xml"/><Relationship Id="rId19" Type="http://schemas.openxmlformats.org/officeDocument/2006/relationships/image" Target="../media/image6.png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Рисунок19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5868144" y="6237312"/>
            <a:ext cx="2700300" cy="3600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23728" y="260648"/>
            <a:ext cx="676875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Викторина</a:t>
            </a:r>
            <a:endParaRPr lang="ru-RU" sz="6000" b="1" dirty="0"/>
          </a:p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«Акции и облигации»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Елена\Desktop\Безимени-1.png"/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92536" y="1926510"/>
            <a:ext cx="1174526" cy="2160240"/>
          </a:xfrm>
          <a:prstGeom prst="rect">
            <a:avLst/>
          </a:prstGeom>
          <a:noFill/>
        </p:spPr>
      </p:pic>
      <p:pic>
        <p:nvPicPr>
          <p:cNvPr id="8" name="Picture 2" descr="C:\Users\Елена\Desktop\Безимени-1.png"/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1187624" y="3645024"/>
            <a:ext cx="1174526" cy="216024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781" y="3006630"/>
            <a:ext cx="4728755" cy="299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763688" y="4005063"/>
            <a:ext cx="655272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400" b="1" i="1" dirty="0" smtClean="0">
                <a:solidFill>
                  <a:srgbClr val="C00000"/>
                </a:solidFill>
                <a:latin typeface="Georgia" pitchFamily="18" charset="0"/>
              </a:rPr>
              <a:t>Корпоративные, муниципальные, государственные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117188"/>
            <a:ext cx="66967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Назовите три вида </a:t>
            </a:r>
            <a:r>
              <a:rPr lang="ru-RU" sz="2800" dirty="0" smtClean="0">
                <a:latin typeface="Georgia" pitchFamily="18" charset="0"/>
              </a:rPr>
              <a:t>облигаций.</a:t>
            </a: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323528" y="2276872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ОБЛИГАЦИЯ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67544" y="5917054"/>
            <a:ext cx="76328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i="1" dirty="0" smtClean="0">
                <a:solidFill>
                  <a:srgbClr val="C00000"/>
                </a:solidFill>
                <a:latin typeface="Georgia" pitchFamily="18" charset="0"/>
              </a:rPr>
              <a:t>                    Кредиторами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48514" y="1084962"/>
            <a:ext cx="66967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Кем являются держатели </a:t>
            </a:r>
            <a:r>
              <a:rPr lang="ru-RU" sz="2800" dirty="0">
                <a:latin typeface="Georgia" pitchFamily="18" charset="0"/>
              </a:rPr>
              <a:t>облигаций акционерного общества 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>
                <a:latin typeface="Georgia" pitchFamily="18" charset="0"/>
              </a:rPr>
              <a:t>по </a:t>
            </a:r>
            <a:r>
              <a:rPr lang="ru-RU" sz="2800" dirty="0" smtClean="0">
                <a:latin typeface="Georgia" pitchFamily="18" charset="0"/>
              </a:rPr>
              <a:t>отношению </a:t>
            </a:r>
            <a:r>
              <a:rPr lang="ru-RU" sz="2800" dirty="0">
                <a:latin typeface="Georgia" pitchFamily="18" charset="0"/>
              </a:rPr>
              <a:t>к </a:t>
            </a:r>
            <a:r>
              <a:rPr lang="ru-RU" sz="2800" dirty="0" smtClean="0">
                <a:latin typeface="Georgia" pitchFamily="18" charset="0"/>
              </a:rPr>
              <a:t>этому обществу</a:t>
            </a:r>
            <a:r>
              <a:rPr lang="ru-RU" sz="2800" dirty="0" smtClean="0">
                <a:latin typeface="Georgia" pitchFamily="18" charset="0"/>
              </a:rPr>
              <a:t>?</a:t>
            </a: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323528" y="1977945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ОБЛИГАЦИЯ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789040"/>
            <a:ext cx="738082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i="1" dirty="0" smtClean="0">
                <a:solidFill>
                  <a:srgbClr val="C00000"/>
                </a:solidFill>
                <a:latin typeface="Georgia" pitchFamily="18" charset="0"/>
              </a:rPr>
              <a:t>Облигации, которые продаются дешевле номинала, а выкупаются по номиналу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051187" y="1268760"/>
            <a:ext cx="6922279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500" dirty="0" smtClean="0">
                <a:latin typeface="Georgia" pitchFamily="18" charset="0"/>
              </a:rPr>
              <a:t>Что такое дисконтные облигации?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323528" y="2040942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ОБЛИГАЦИЯ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403647" y="5761658"/>
            <a:ext cx="716937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400" b="1" i="1" dirty="0" smtClean="0">
                <a:solidFill>
                  <a:srgbClr val="C00000"/>
                </a:solidFill>
                <a:latin typeface="Georgia" pitchFamily="18" charset="0"/>
              </a:rPr>
              <a:t>Облигация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58158" y="1315363"/>
            <a:ext cx="66967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Какая ценная бумага гарантирует получение дохода и возврат вложенного капитала?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Акция или облигация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2239555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899592" y="5745870"/>
            <a:ext cx="72941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400" b="1" i="1" dirty="0" smtClean="0">
                <a:solidFill>
                  <a:srgbClr val="C00000"/>
                </a:solidFill>
                <a:latin typeface="Georgia" pitchFamily="18" charset="0"/>
              </a:rPr>
              <a:t>                Акция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979712" y="1628800"/>
            <a:ext cx="532859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Какая ценная бумага даёт право в управлении компании? 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2188779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Акция или облигация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827584" y="5426060"/>
            <a:ext cx="76328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i="1" dirty="0" smtClean="0">
                <a:solidFill>
                  <a:srgbClr val="C00000"/>
                </a:solidFill>
                <a:latin typeface="Georgia" pitchFamily="18" charset="0"/>
              </a:rPr>
              <a:t>                                Акция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131128"/>
            <a:ext cx="66967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Какая ценная бумага является более рисковой для инвестирования?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528" y="1977945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Акция или облигация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912843" y="5238438"/>
            <a:ext cx="48832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b="1" i="1" dirty="0" smtClean="0">
                <a:solidFill>
                  <a:srgbClr val="C00000"/>
                </a:solidFill>
                <a:latin typeface="Georgia" pitchFamily="18" charset="0"/>
              </a:rPr>
              <a:t>                       Акция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052736"/>
            <a:ext cx="66967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Какая ценная бумага чаще меняется в цене? 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528" y="1844824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Акция или облигация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899592" y="5013176"/>
            <a:ext cx="64087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i="1" dirty="0" smtClean="0">
                <a:solidFill>
                  <a:srgbClr val="C00000"/>
                </a:solidFill>
                <a:latin typeface="Georgia" pitchFamily="18" charset="0"/>
              </a:rPr>
              <a:t>  </a:t>
            </a:r>
            <a:r>
              <a:rPr lang="ru-RU" sz="4000" b="1" i="1" dirty="0" smtClean="0">
                <a:solidFill>
                  <a:srgbClr val="C00000"/>
                </a:solidFill>
                <a:latin typeface="Georgia" pitchFamily="18" charset="0"/>
              </a:rPr>
              <a:t>Акции и облигации</a:t>
            </a:r>
            <a:endParaRPr lang="ru-RU" sz="4000" b="1" i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052736"/>
            <a:ext cx="66967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>
                <a:solidFill>
                  <a:prstClr val="black"/>
                </a:solidFill>
                <a:latin typeface="Georgia" pitchFamily="18" charset="0"/>
              </a:rPr>
              <a:t>Какие ценные бумаги должен содержать инвестиционный портфель?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528" y="1844824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rgbClr val="C0504D">
                        <a:lumMod val="50000"/>
                      </a:srgbClr>
                    </a:gs>
                    <a:gs pos="100000">
                      <a:srgbClr val="C0504D">
                        <a:lumMod val="75000"/>
                      </a:srgb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Акция или облигация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rgbClr val="C0504D">
                        <a:lumMod val="50000"/>
                      </a:srgbClr>
                    </a:gs>
                    <a:gs pos="100000">
                      <a:srgbClr val="C0504D">
                        <a:lumMod val="75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rgbClr val="C0504D">
                        <a:lumMod val="50000"/>
                      </a:srgbClr>
                    </a:gs>
                    <a:gs pos="100000">
                      <a:srgbClr val="C0504D">
                        <a:lumMod val="75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rgbClr val="C0504D">
                      <a:lumMod val="50000"/>
                    </a:srgbClr>
                  </a:gs>
                  <a:gs pos="100000">
                    <a:srgbClr val="C0504D">
                      <a:lumMod val="75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21274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 descr="Рисунок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" y="0"/>
            <a:ext cx="9121688" cy="6858000"/>
          </a:xfrm>
          <a:prstGeom prst="rect">
            <a:avLst/>
          </a:prstGeom>
        </p:spPr>
      </p:pic>
      <p:sp>
        <p:nvSpPr>
          <p:cNvPr id="3119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364088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10</a:t>
            </a:r>
          </a:p>
        </p:txBody>
      </p:sp>
      <p:sp>
        <p:nvSpPr>
          <p:cNvPr id="3121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084168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20</a:t>
            </a:r>
          </a:p>
        </p:txBody>
      </p:sp>
      <p:sp>
        <p:nvSpPr>
          <p:cNvPr id="3122" name="AutoShap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804820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30</a:t>
            </a:r>
          </a:p>
        </p:txBody>
      </p:sp>
      <p:sp>
        <p:nvSpPr>
          <p:cNvPr id="3123" name="AutoShape 5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524900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24" name="AutoShape 5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244408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50</a:t>
            </a:r>
          </a:p>
        </p:txBody>
      </p:sp>
      <p:sp>
        <p:nvSpPr>
          <p:cNvPr id="3125" name="AutoShape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364088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26" name="AutoShape 5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6084168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20</a:t>
            </a:r>
          </a:p>
        </p:txBody>
      </p:sp>
      <p:sp>
        <p:nvSpPr>
          <p:cNvPr id="3127" name="AutoShape 5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6804820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30</a:t>
            </a:r>
          </a:p>
        </p:txBody>
      </p:sp>
      <p:sp>
        <p:nvSpPr>
          <p:cNvPr id="3128" name="AutoShape 5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7524900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40</a:t>
            </a:r>
          </a:p>
        </p:txBody>
      </p:sp>
      <p:sp>
        <p:nvSpPr>
          <p:cNvPr id="3129" name="AutoShape 5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8244408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50</a:t>
            </a:r>
          </a:p>
        </p:txBody>
      </p:sp>
      <p:sp>
        <p:nvSpPr>
          <p:cNvPr id="3130" name="AutoShape 5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364088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31" name="AutoShape 5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084168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3132" name="AutoShape 6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804820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3133" name="AutoShape 6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524900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34" name="AutoShape 6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8244408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1979712" y="2132856"/>
            <a:ext cx="2951559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err="1" smtClean="0">
                <a:latin typeface="Times New Roman" pitchFamily="18" charset="0"/>
                <a:cs typeface="Times New Roman" pitchFamily="18" charset="0"/>
              </a:rPr>
              <a:t>АКЦИя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1979712" y="2852936"/>
            <a:ext cx="2951559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err="1" smtClean="0">
                <a:latin typeface="Times New Roman" pitchFamily="18" charset="0"/>
                <a:cs typeface="Times New Roman" pitchFamily="18" charset="0"/>
              </a:rPr>
              <a:t>ОБЛИГАЦИя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1619672" y="3573016"/>
            <a:ext cx="3528392" cy="503039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АКЦИИ И ОБЛИГАЦИИ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9" cstate="screen"/>
          <a:srcRect/>
          <a:stretch>
            <a:fillRect/>
          </a:stretch>
        </p:blipFill>
        <p:spPr>
          <a:xfrm>
            <a:off x="7740352" y="6381328"/>
            <a:ext cx="1152128" cy="300800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3544068" y="145449"/>
            <a:ext cx="33520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ВЫБИРАЙ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http://img-fotki.yandex.ru/get/6212/160878850.8c/0_76668_4259918f_XL"/>
          <p:cNvPicPr>
            <a:picLocks noChangeAspect="1" noChangeArrowheads="1"/>
          </p:cNvPicPr>
          <p:nvPr/>
        </p:nvPicPr>
        <p:blipFill>
          <a:blip r:embed="rId20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779912" y="1268760"/>
            <a:ext cx="2736304" cy="57804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65104"/>
            <a:ext cx="5184205" cy="231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165053" y="5450529"/>
            <a:ext cx="76328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400" b="1" i="1" dirty="0" smtClean="0">
                <a:solidFill>
                  <a:srgbClr val="C00000"/>
                </a:solidFill>
                <a:latin typeface="Georgia" pitchFamily="18" charset="0"/>
              </a:rPr>
              <a:t>АКЦИЯ  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01157" y="1340768"/>
            <a:ext cx="66967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Ценная бумага, которая подтверждает факт владения долей в уставном капитале акционерного </a:t>
            </a:r>
            <a:r>
              <a:rPr lang="ru-RU" sz="2800" dirty="0" smtClean="0">
                <a:latin typeface="Georgia" pitchFamily="18" charset="0"/>
              </a:rPr>
              <a:t>общества.</a:t>
            </a: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АКЦИЯ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8677" y="2090896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627785" y="4725144"/>
            <a:ext cx="595133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Дивиденд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124744"/>
            <a:ext cx="66967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Как </a:t>
            </a:r>
            <a:r>
              <a:rPr lang="ru-RU" sz="2800" dirty="0" smtClean="0"/>
              <a:t>называется ежегодный доход  владельцев акции?</a:t>
            </a: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1916832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АКЦИЯ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899592" y="4941168"/>
            <a:ext cx="729416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i="1" dirty="0" smtClean="0">
                <a:solidFill>
                  <a:srgbClr val="C00000"/>
                </a:solidFill>
                <a:latin typeface="Georgia" pitchFamily="18" charset="0"/>
              </a:rPr>
              <a:t>Номинальная, </a:t>
            </a:r>
            <a:r>
              <a:rPr lang="ru-RU" sz="4400" b="1" i="1" dirty="0" err="1" smtClean="0">
                <a:solidFill>
                  <a:srgbClr val="C00000"/>
                </a:solidFill>
                <a:latin typeface="Georgia" pitchFamily="18" charset="0"/>
              </a:rPr>
              <a:t>эмиссионая</a:t>
            </a:r>
            <a:r>
              <a:rPr lang="ru-RU" sz="4400" b="1" i="1" dirty="0" smtClean="0">
                <a:solidFill>
                  <a:srgbClr val="C00000"/>
                </a:solidFill>
                <a:latin typeface="Georgia" pitchFamily="18" charset="0"/>
              </a:rPr>
              <a:t>, рыночная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071917" y="1279512"/>
            <a:ext cx="66967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Назовите три вида стоимости </a:t>
            </a:r>
            <a:r>
              <a:rPr lang="ru-RU" sz="2800" dirty="0" smtClean="0">
                <a:latin typeface="Georgia" pitchFamily="18" charset="0"/>
              </a:rPr>
              <a:t>акций. </a:t>
            </a: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1520" y="1772816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АКЦИЯ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691680" y="4797152"/>
            <a:ext cx="597666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400" b="1" i="1" dirty="0">
                <a:solidFill>
                  <a:srgbClr val="C00000"/>
                </a:solidFill>
              </a:rPr>
              <a:t>Привилегированная  </a:t>
            </a:r>
            <a:r>
              <a:rPr lang="ru-RU" sz="4400" b="1" i="1" dirty="0" smtClean="0">
                <a:solidFill>
                  <a:srgbClr val="C00000"/>
                </a:solidFill>
              </a:rPr>
              <a:t>акция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098942" y="1135496"/>
            <a:ext cx="66967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Как </a:t>
            </a:r>
            <a:r>
              <a:rPr lang="ru-RU" sz="2800" dirty="0"/>
              <a:t>называется акция, которая  предполагает первоочередные права на получение дивидендов?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6624" y="2073524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АКЦИЯ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007604" y="5226005"/>
            <a:ext cx="543660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i="1" dirty="0" smtClean="0">
                <a:solidFill>
                  <a:srgbClr val="C00000"/>
                </a:solidFill>
                <a:latin typeface="Georgia" pitchFamily="18" charset="0"/>
              </a:rPr>
              <a:t>Акции на предъявителя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124744"/>
            <a:ext cx="669674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Какие акции </a:t>
            </a:r>
            <a:r>
              <a:rPr lang="ru-RU" sz="2800" dirty="0" smtClean="0">
                <a:latin typeface="Georgia" pitchFamily="18" charset="0"/>
              </a:rPr>
              <a:t>могут </a:t>
            </a:r>
            <a:r>
              <a:rPr lang="ru-RU" sz="2800" dirty="0" smtClean="0">
                <a:latin typeface="Georgia" pitchFamily="18" charset="0"/>
              </a:rPr>
              <a:t>быть </a:t>
            </a:r>
            <a:r>
              <a:rPr lang="ru-RU" sz="2800" dirty="0" smtClean="0">
                <a:latin typeface="Georgia" pitchFamily="18" charset="0"/>
              </a:rPr>
              <a:t>перепроданы </a:t>
            </a:r>
            <a:r>
              <a:rPr lang="ru-RU" sz="2800" dirty="0" smtClean="0">
                <a:latin typeface="Georgia" pitchFamily="18" charset="0"/>
              </a:rPr>
              <a:t>на вторичном рынке без необходимости проведения перерегистрации их владельца в общем реестре акционеров?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1916832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АКЦИЯ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331640" y="5915029"/>
            <a:ext cx="68909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400" b="1" i="1" dirty="0" smtClean="0">
                <a:solidFill>
                  <a:srgbClr val="C00000"/>
                </a:solidFill>
                <a:latin typeface="Georgia" pitchFamily="18" charset="0"/>
              </a:rPr>
              <a:t>Облигация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58090" y="1047367"/>
            <a:ext cx="680639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Долговая ценная бумага, предполагающая право её владельца на обратную продажу в оговорённый срок, а также на получение заранее установленного </a:t>
            </a:r>
            <a:r>
              <a:rPr lang="ru-RU" sz="2800" dirty="0" smtClean="0">
                <a:latin typeface="Georgia" pitchFamily="18" charset="0"/>
              </a:rPr>
              <a:t>дохода.</a:t>
            </a: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9712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ОБЛИГАЦИЯ</a:t>
            </a:r>
            <a:endParaRPr lang="ru-RU" sz="3200" b="1" spc="50" dirty="0">
              <a:ln w="11430">
                <a:solidFill>
                  <a:srgbClr val="1A210D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179512" y="234888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979711" y="5517232"/>
            <a:ext cx="656557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400" b="1" i="1" dirty="0" smtClean="0">
                <a:solidFill>
                  <a:srgbClr val="C00000"/>
                </a:solidFill>
                <a:latin typeface="Georgia" pitchFamily="18" charset="0"/>
              </a:rPr>
              <a:t>Купонный доход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196752"/>
            <a:ext cx="66967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 Вознаграждение  для владельцев облигации, иными словами </a:t>
            </a:r>
            <a:r>
              <a:rPr lang="ru-RU" sz="2800" dirty="0" smtClean="0">
                <a:latin typeface="Georgia" pitchFamily="18" charset="0"/>
              </a:rPr>
              <a:t>прибыль.</a:t>
            </a: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323528" y="2119172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ОБЛИГАЦИЯ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279</Words>
  <Application>Microsoft Office PowerPoint</Application>
  <PresentationFormat>Экран (4:3)</PresentationFormat>
  <Paragraphs>98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Лекомцева Валентина Николаевна</cp:lastModifiedBy>
  <cp:revision>29</cp:revision>
  <dcterms:created xsi:type="dcterms:W3CDTF">2014-01-06T16:00:12Z</dcterms:created>
  <dcterms:modified xsi:type="dcterms:W3CDTF">2019-12-18T12:01:53Z</dcterms:modified>
</cp:coreProperties>
</file>