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58" r:id="rId3"/>
    <p:sldId id="256" r:id="rId4"/>
    <p:sldId id="281" r:id="rId5"/>
    <p:sldId id="282" r:id="rId6"/>
    <p:sldId id="257" r:id="rId7"/>
    <p:sldId id="259" r:id="rId8"/>
    <p:sldId id="270" r:id="rId9"/>
    <p:sldId id="260" r:id="rId10"/>
    <p:sldId id="273" r:id="rId11"/>
    <p:sldId id="261" r:id="rId12"/>
    <p:sldId id="274" r:id="rId13"/>
    <p:sldId id="262" r:id="rId14"/>
    <p:sldId id="275" r:id="rId15"/>
    <p:sldId id="263" r:id="rId16"/>
    <p:sldId id="276" r:id="rId17"/>
    <p:sldId id="264" r:id="rId18"/>
    <p:sldId id="277" r:id="rId19"/>
    <p:sldId id="265" r:id="rId20"/>
    <p:sldId id="278" r:id="rId21"/>
    <p:sldId id="266" r:id="rId22"/>
    <p:sldId id="279" r:id="rId23"/>
    <p:sldId id="267" r:id="rId24"/>
    <p:sldId id="268" r:id="rId25"/>
    <p:sldId id="283" r:id="rId26"/>
    <p:sldId id="286" r:id="rId27"/>
    <p:sldId id="287" r:id="rId28"/>
    <p:sldId id="285" r:id="rId29"/>
    <p:sldId id="284" r:id="rId30"/>
    <p:sldId id="269" r:id="rId31"/>
    <p:sldId id="271" r:id="rId3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874CD584-3530-47B0-B739-A584BDFF84DE}" type="datetimeFigureOut">
              <a:rPr lang="ru-RU"/>
              <a:pPr>
                <a:defRPr/>
              </a:pPr>
              <a:t>21.01.2020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06804E4-211A-468C-A879-B41CC3ECE9CF}"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F19FB37-0D45-4D21-B72B-3823D9E6FABD}" type="datetimeFigureOut">
              <a:rPr lang="ru-RU"/>
              <a:pPr>
                <a:defRPr/>
              </a:pPr>
              <a:t>21.01.2020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689049E-ED93-4CEA-AC5B-985A0D121C03}"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A1C16DC-B724-444D-872A-5D128951FA00}" type="datetimeFigureOut">
              <a:rPr lang="ru-RU"/>
              <a:pPr>
                <a:defRPr/>
              </a:pPr>
              <a:t>21.01.2020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67558B5-A6DE-45A0-8B07-B9F0B46A77A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5574F6A-10DF-484D-A1BC-516F9D390327}" type="datetimeFigureOut">
              <a:rPr lang="ru-RU"/>
              <a:pPr>
                <a:defRPr/>
              </a:pPr>
              <a:t>21.01.2020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C032970-D543-4304-B6C9-EB483C593D8F}"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96D5314-1E13-4B83-AC0D-92EF45216870}" type="datetimeFigureOut">
              <a:rPr lang="ru-RU"/>
              <a:pPr>
                <a:defRPr/>
              </a:pPr>
              <a:t>21.01.2020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2EB9B64-BED5-44C5-9F9E-A0F9FFFA426B}"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CF3EC9AD-2472-40CE-A849-24972ABA84DC}" type="datetimeFigureOut">
              <a:rPr lang="ru-RU"/>
              <a:pPr>
                <a:defRPr/>
              </a:pPr>
              <a:t>21.01.2020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13AB318-9950-4435-AA8D-C831F0FB040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6745BBB0-C582-47A4-B967-37CA5A7605AA}" type="datetimeFigureOut">
              <a:rPr lang="ru-RU"/>
              <a:pPr>
                <a:defRPr/>
              </a:pPr>
              <a:t>21.01.2020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92521DA-71E6-419E-A07C-3448BCD7ED5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C45B193F-6CD9-411E-A685-EBA81C2B6E4E}" type="datetimeFigureOut">
              <a:rPr lang="ru-RU"/>
              <a:pPr>
                <a:defRPr/>
              </a:pPr>
              <a:t>21.01.2020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7BEF4C80-34E2-4A8F-84C3-92B688A4C15F}"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5CCE2514-C944-425C-A1C8-95F1A028B67A}" type="datetimeFigureOut">
              <a:rPr lang="ru-RU"/>
              <a:pPr>
                <a:defRPr/>
              </a:pPr>
              <a:t>21.01.2020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127FE72B-9D88-4CFE-BDBD-9C83BA6EBFE6}"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3C7DD3C-3080-4D1F-AAD1-21C48655DFD1}" type="datetimeFigureOut">
              <a:rPr lang="ru-RU"/>
              <a:pPr>
                <a:defRPr/>
              </a:pPr>
              <a:t>21.01.2020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0D305C3-7CC4-49C9-8470-FDFE50D1462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A5D97BC-9F16-4A49-BEAD-0F0DD2F440AD}" type="datetimeFigureOut">
              <a:rPr lang="ru-RU"/>
              <a:pPr>
                <a:defRPr/>
              </a:pPr>
              <a:t>21.01.2020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0DBE723-F096-426A-B143-4EA3EDDF487D}"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C7CAF03-1471-47E0-8D85-E34179AA1046}" type="datetimeFigureOut">
              <a:rPr lang="ru-RU"/>
              <a:pPr>
                <a:defRPr/>
              </a:pPr>
              <a:t>21.01.2020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3B46B07-68D2-48FE-9D44-BD6144F0EDC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5.xml"/><Relationship Id="rId5" Type="http://schemas.openxmlformats.org/officeDocument/2006/relationships/image" Target="../media/image33.jpe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539750" y="476250"/>
            <a:ext cx="7988300" cy="3024188"/>
          </a:xfrm>
        </p:spPr>
        <p:txBody>
          <a:bodyPr/>
          <a:lstStyle/>
          <a:p>
            <a:r>
              <a:rPr lang="ru-RU" sz="3200" b="1" smtClean="0">
                <a:latin typeface="Times New Roman" pitchFamily="18" charset="0"/>
                <a:cs typeface="Times New Roman" pitchFamily="18" charset="0"/>
              </a:rPr>
              <a:t>Содержание и методика преподавания финансовой грамотности по теме</a:t>
            </a:r>
            <a:r>
              <a:rPr lang="ru-RU" sz="3200" smtClean="0">
                <a:latin typeface="Times New Roman" pitchFamily="18" charset="0"/>
                <a:cs typeface="Times New Roman" pitchFamily="18" charset="0"/>
              </a:rPr>
              <a:t/>
            </a:r>
            <a:br>
              <a:rPr lang="ru-RU" sz="3200" smtClean="0">
                <a:latin typeface="Times New Roman" pitchFamily="18" charset="0"/>
                <a:cs typeface="Times New Roman" pitchFamily="18" charset="0"/>
              </a:rPr>
            </a:br>
            <a:r>
              <a:rPr lang="ru-RU" sz="3200" b="1" smtClean="0">
                <a:latin typeface="Times New Roman" pitchFamily="18" charset="0"/>
                <a:cs typeface="Times New Roman" pitchFamily="18" charset="0"/>
              </a:rPr>
              <a:t>«Шопинг.  Включай мозги!» в разделе «Личный и семейный бюджет»</a:t>
            </a:r>
            <a:r>
              <a:rPr lang="ru-RU" sz="3200" smtClean="0">
                <a:latin typeface="Times New Roman" pitchFamily="18" charset="0"/>
                <a:cs typeface="Times New Roman" pitchFamily="18" charset="0"/>
              </a:rPr>
              <a:t/>
            </a:r>
            <a:br>
              <a:rPr lang="ru-RU" sz="3200" smtClean="0">
                <a:latin typeface="Times New Roman" pitchFamily="18" charset="0"/>
                <a:cs typeface="Times New Roman" pitchFamily="18" charset="0"/>
              </a:rPr>
            </a:br>
            <a:r>
              <a:rPr lang="ru-RU" sz="3200" b="1" smtClean="0">
                <a:latin typeface="Times New Roman" pitchFamily="18" charset="0"/>
                <a:cs typeface="Times New Roman" pitchFamily="18" charset="0"/>
              </a:rPr>
              <a:t>с использованием игровых методов обучения</a:t>
            </a:r>
            <a:endParaRPr lang="ru-RU" sz="3200" smtClean="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539750" y="4149725"/>
            <a:ext cx="8353425" cy="2087563"/>
          </a:xfrm>
        </p:spPr>
        <p:txBody>
          <a:bodyPr/>
          <a:lstStyle/>
          <a:p>
            <a:pPr algn="r">
              <a:defRPr/>
            </a:pPr>
            <a:r>
              <a:rPr lang="ru-RU" b="1" dirty="0" smtClean="0">
                <a:solidFill>
                  <a:schemeClr val="tx1"/>
                </a:solidFill>
                <a:latin typeface="Times New Roman" pitchFamily="18" charset="0"/>
                <a:cs typeface="Times New Roman" pitchFamily="18" charset="0"/>
              </a:rPr>
              <a:t>Авторы работы:</a:t>
            </a:r>
            <a:r>
              <a:rPr lang="ru-RU" dirty="0" smtClean="0">
                <a:solidFill>
                  <a:schemeClr val="tx1"/>
                </a:solidFill>
                <a:latin typeface="Times New Roman" pitchFamily="18" charset="0"/>
                <a:cs typeface="Times New Roman" pitchFamily="18" charset="0"/>
              </a:rPr>
              <a:t> </a:t>
            </a:r>
          </a:p>
          <a:p>
            <a:pPr algn="l">
              <a:defRPr/>
            </a:pPr>
            <a:r>
              <a:rPr lang="ru-RU" dirty="0" err="1" smtClean="0">
                <a:solidFill>
                  <a:schemeClr val="tx1"/>
                </a:solidFill>
                <a:latin typeface="Times New Roman" pitchFamily="18" charset="0"/>
                <a:cs typeface="Times New Roman" pitchFamily="18" charset="0"/>
              </a:rPr>
              <a:t>Моганова</a:t>
            </a:r>
            <a:r>
              <a:rPr lang="ru-RU" dirty="0" smtClean="0">
                <a:solidFill>
                  <a:schemeClr val="tx1"/>
                </a:solidFill>
                <a:latin typeface="Times New Roman" pitchFamily="18" charset="0"/>
                <a:cs typeface="Times New Roman" pitchFamily="18" charset="0"/>
              </a:rPr>
              <a:t> С.В., Банникова Н.С., Брусова Н.А., Алексеев А.С., Люлькина Н.П., </a:t>
            </a:r>
            <a:r>
              <a:rPr lang="ru-RU" dirty="0" err="1" smtClean="0">
                <a:solidFill>
                  <a:schemeClr val="tx1"/>
                </a:solidFill>
                <a:latin typeface="Times New Roman" pitchFamily="18" charset="0"/>
                <a:cs typeface="Times New Roman" pitchFamily="18" charset="0"/>
              </a:rPr>
              <a:t>Гусарова</a:t>
            </a:r>
            <a:r>
              <a:rPr lang="ru-RU" dirty="0" smtClean="0">
                <a:solidFill>
                  <a:schemeClr val="tx1"/>
                </a:solidFill>
                <a:latin typeface="Times New Roman" pitchFamily="18" charset="0"/>
                <a:cs typeface="Times New Roman" pitchFamily="18" charset="0"/>
              </a:rPr>
              <a:t> Ю.А.</a:t>
            </a:r>
          </a:p>
          <a:p>
            <a:pPr>
              <a:defRPr/>
            </a:pP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323850" y="0"/>
            <a:ext cx="8229600" cy="1143000"/>
          </a:xfrm>
        </p:spPr>
        <p:txBody>
          <a:bodyPr/>
          <a:lstStyle/>
          <a:p>
            <a:r>
              <a:rPr lang="ru-RU" sz="6600" b="1" smtClean="0">
                <a:latin typeface="Times New Roman" pitchFamily="18" charset="0"/>
                <a:cs typeface="Times New Roman" pitchFamily="18" charset="0"/>
              </a:rPr>
              <a:t>Залежалый товар</a:t>
            </a:r>
          </a:p>
        </p:txBody>
      </p:sp>
      <p:sp>
        <p:nvSpPr>
          <p:cNvPr id="3" name="Содержимое 2"/>
          <p:cNvSpPr>
            <a:spLocks noGrp="1"/>
          </p:cNvSpPr>
          <p:nvPr>
            <p:ph idx="1"/>
          </p:nvPr>
        </p:nvSpPr>
        <p:spPr>
          <a:xfrm>
            <a:off x="395288" y="1125538"/>
            <a:ext cx="8229600" cy="5516562"/>
          </a:xfrm>
        </p:spPr>
        <p:txBody>
          <a:bodyPr/>
          <a:lstStyle/>
          <a:p>
            <a:pPr marL="0" indent="0">
              <a:buFont typeface="Arial" charset="0"/>
              <a:buNone/>
              <a:defRPr/>
            </a:pPr>
            <a:r>
              <a:rPr lang="ru-RU" sz="2800" b="1" dirty="0" smtClean="0">
                <a:latin typeface="Times New Roman" pitchFamily="18" charset="0"/>
                <a:cs typeface="Times New Roman" pitchFamily="18" charset="0"/>
              </a:rPr>
              <a:t>Суть: </a:t>
            </a:r>
            <a:r>
              <a:rPr lang="ru-RU" sz="2800" dirty="0" smtClean="0">
                <a:latin typeface="Times New Roman" pitchFamily="18" charset="0"/>
                <a:cs typeface="Times New Roman" pitchFamily="18" charset="0"/>
              </a:rPr>
              <a:t>ряд товаров в определенных момент времени начинают терять свою актуальность, выходят из моды. Например, </a:t>
            </a:r>
            <a:r>
              <a:rPr lang="ru-RU" sz="2800" dirty="0" err="1" smtClean="0">
                <a:latin typeface="Times New Roman" pitchFamily="18" charset="0"/>
                <a:cs typeface="Times New Roman" pitchFamily="18" charset="0"/>
              </a:rPr>
              <a:t>брендовая</a:t>
            </a:r>
            <a:r>
              <a:rPr lang="ru-RU" sz="2800" dirty="0" smtClean="0">
                <a:latin typeface="Times New Roman" pitchFamily="18" charset="0"/>
                <a:cs typeface="Times New Roman" pitchFamily="18" charset="0"/>
              </a:rPr>
              <a:t> одежда, т.е. коллекция 2017 года не так важна для модниц, как коллекция 2020 года. Или магнит со свинкой (символ 2019 года) не актуален в 2020, хотя свой функционал магнита не потерял при этом. </a:t>
            </a:r>
          </a:p>
          <a:p>
            <a:pPr marL="0" indent="0">
              <a:buFont typeface="Arial" charset="0"/>
              <a:buNone/>
              <a:defRPr/>
            </a:pPr>
            <a:r>
              <a:rPr lang="ru-RU" sz="2800" b="1" dirty="0" smtClean="0">
                <a:latin typeface="Times New Roman" pitchFamily="18" charset="0"/>
                <a:cs typeface="Times New Roman" pitchFamily="18" charset="0"/>
              </a:rPr>
              <a:t>Ловушка: </a:t>
            </a:r>
            <a:r>
              <a:rPr lang="ru-RU" sz="2800" dirty="0" smtClean="0">
                <a:latin typeface="Times New Roman" pitchFamily="18" charset="0"/>
                <a:cs typeface="Times New Roman" pitchFamily="18" charset="0"/>
              </a:rPr>
              <a:t>совершение необдуманных, порой ненужных покупок. </a:t>
            </a:r>
          </a:p>
          <a:p>
            <a:pPr marL="0" indent="0">
              <a:buFont typeface="Arial" charset="0"/>
              <a:buNone/>
              <a:defRPr/>
            </a:pPr>
            <a:r>
              <a:rPr lang="ru-RU" sz="2800" b="1" dirty="0" smtClean="0">
                <a:latin typeface="Times New Roman" pitchFamily="18" charset="0"/>
                <a:cs typeface="Times New Roman" pitchFamily="18" charset="0"/>
              </a:rPr>
              <a:t>Рекомендации: </a:t>
            </a:r>
            <a:r>
              <a:rPr lang="ru-RU" sz="2800" dirty="0" smtClean="0">
                <a:latin typeface="Times New Roman" pitchFamily="18" charset="0"/>
                <a:cs typeface="Times New Roman" pitchFamily="18" charset="0"/>
              </a:rPr>
              <a:t>необходимо быть внимательным, делая свой выбор, чтобы не купить товар, который уже не пользуется спросом, устарел и п.т.</a:t>
            </a:r>
          </a:p>
          <a:p>
            <a:pPr>
              <a:defRPr/>
            </a:pP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3"/>
          <p:cNvSpPr>
            <a:spLocks noGrp="1"/>
          </p:cNvSpPr>
          <p:nvPr>
            <p:ph type="ctrTitle"/>
          </p:nvPr>
        </p:nvSpPr>
        <p:spPr>
          <a:xfrm>
            <a:off x="684213" y="0"/>
            <a:ext cx="7772400" cy="1470025"/>
          </a:xfrm>
        </p:spPr>
        <p:txBody>
          <a:bodyPr/>
          <a:lstStyle/>
          <a:p>
            <a:pPr eaLnBrk="1" hangingPunct="1"/>
            <a:r>
              <a:rPr lang="ru-RU" sz="6600" b="1" smtClean="0">
                <a:latin typeface="Times New Roman" pitchFamily="18" charset="0"/>
                <a:cs typeface="Times New Roman" pitchFamily="18" charset="0"/>
              </a:rPr>
              <a:t>Вариант № 3</a:t>
            </a:r>
          </a:p>
        </p:txBody>
      </p:sp>
      <p:pic>
        <p:nvPicPr>
          <p:cNvPr id="12291" name="Рисунок 5" descr="12.jpg"/>
          <p:cNvPicPr>
            <a:picLocks noChangeAspect="1"/>
          </p:cNvPicPr>
          <p:nvPr/>
        </p:nvPicPr>
        <p:blipFill>
          <a:blip r:embed="rId2" cstate="print"/>
          <a:srcRect t="8173" b="9721"/>
          <a:stretch>
            <a:fillRect/>
          </a:stretch>
        </p:blipFill>
        <p:spPr bwMode="auto">
          <a:xfrm rot="-2182633">
            <a:off x="549275" y="1682750"/>
            <a:ext cx="2803525" cy="1727200"/>
          </a:xfrm>
          <a:prstGeom prst="rect">
            <a:avLst/>
          </a:prstGeom>
          <a:noFill/>
          <a:ln w="9525">
            <a:noFill/>
            <a:miter lim="800000"/>
            <a:headEnd/>
            <a:tailEnd/>
          </a:ln>
        </p:spPr>
      </p:pic>
      <p:pic>
        <p:nvPicPr>
          <p:cNvPr id="12292" name="Рисунок 6" descr="13493810.jpg"/>
          <p:cNvPicPr>
            <a:picLocks noChangeAspect="1"/>
          </p:cNvPicPr>
          <p:nvPr/>
        </p:nvPicPr>
        <p:blipFill>
          <a:blip r:embed="rId3" cstate="print"/>
          <a:srcRect/>
          <a:stretch>
            <a:fillRect/>
          </a:stretch>
        </p:blipFill>
        <p:spPr bwMode="auto">
          <a:xfrm rot="2071583">
            <a:off x="6256338" y="1898650"/>
            <a:ext cx="2568575" cy="1927225"/>
          </a:xfrm>
          <a:prstGeom prst="rect">
            <a:avLst/>
          </a:prstGeom>
          <a:noFill/>
          <a:ln w="9525">
            <a:noFill/>
            <a:miter lim="800000"/>
            <a:headEnd/>
            <a:tailEnd/>
          </a:ln>
        </p:spPr>
      </p:pic>
      <p:pic>
        <p:nvPicPr>
          <p:cNvPr id="12293" name="Рисунок 7" descr="mDobx3b2aBQCZltzNKKA.png"/>
          <p:cNvPicPr>
            <a:picLocks noChangeAspect="1"/>
          </p:cNvPicPr>
          <p:nvPr/>
        </p:nvPicPr>
        <p:blipFill>
          <a:blip r:embed="rId4" cstate="print"/>
          <a:srcRect/>
          <a:stretch>
            <a:fillRect/>
          </a:stretch>
        </p:blipFill>
        <p:spPr bwMode="auto">
          <a:xfrm>
            <a:off x="2484438" y="1422400"/>
            <a:ext cx="4143375" cy="4094163"/>
          </a:xfrm>
          <a:prstGeom prst="rect">
            <a:avLst/>
          </a:prstGeom>
          <a:noFill/>
          <a:ln w="9525">
            <a:noFill/>
            <a:miter lim="800000"/>
            <a:headEnd/>
            <a:tailEnd/>
          </a:ln>
        </p:spPr>
      </p:pic>
      <p:sp>
        <p:nvSpPr>
          <p:cNvPr id="5" name="Подзаголовок 4"/>
          <p:cNvSpPr>
            <a:spLocks noGrp="1"/>
          </p:cNvSpPr>
          <p:nvPr>
            <p:ph type="subTitle" idx="1"/>
          </p:nvPr>
        </p:nvSpPr>
        <p:spPr>
          <a:xfrm>
            <a:off x="1476375" y="4581525"/>
            <a:ext cx="6400800" cy="1752600"/>
          </a:xfrm>
        </p:spPr>
        <p:txBody>
          <a:bodyPr rtlCol="0">
            <a:noAutofit/>
          </a:bodyPr>
          <a:lstStyle/>
          <a:p>
            <a:pPr eaLnBrk="1" fontAlgn="auto" hangingPunct="1">
              <a:spcAft>
                <a:spcPts val="0"/>
              </a:spcAft>
              <a:buFont typeface="Arial" pitchFamily="34" charset="0"/>
              <a:buNone/>
              <a:defRPr/>
            </a:pPr>
            <a:r>
              <a:rPr lang="ru-RU" sz="6000" b="1" dirty="0" smtClean="0">
                <a:solidFill>
                  <a:schemeClr val="tx2">
                    <a:lumMod val="50000"/>
                  </a:schemeClr>
                </a:solidFill>
                <a:latin typeface="Times New Roman" pitchFamily="18" charset="0"/>
                <a:cs typeface="Times New Roman" pitchFamily="18" charset="0"/>
              </a:rPr>
              <a:t>«ТОВАР В ПОДАРОК»</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395288" y="0"/>
            <a:ext cx="8229600" cy="1143000"/>
          </a:xfrm>
        </p:spPr>
        <p:txBody>
          <a:bodyPr/>
          <a:lstStyle/>
          <a:p>
            <a:r>
              <a:rPr lang="ru-RU" sz="6600" b="1" smtClean="0">
                <a:latin typeface="Times New Roman" pitchFamily="18" charset="0"/>
                <a:cs typeface="Times New Roman" pitchFamily="18" charset="0"/>
              </a:rPr>
              <a:t>Товар в подарок</a:t>
            </a:r>
          </a:p>
        </p:txBody>
      </p:sp>
      <p:sp>
        <p:nvSpPr>
          <p:cNvPr id="3" name="Содержимое 2"/>
          <p:cNvSpPr>
            <a:spLocks noGrp="1"/>
          </p:cNvSpPr>
          <p:nvPr>
            <p:ph idx="1"/>
          </p:nvPr>
        </p:nvSpPr>
        <p:spPr>
          <a:xfrm>
            <a:off x="457200" y="1125538"/>
            <a:ext cx="8229600" cy="5399087"/>
          </a:xfrm>
        </p:spPr>
        <p:txBody>
          <a:bodyPr/>
          <a:lstStyle/>
          <a:p>
            <a:pPr marL="0" indent="0">
              <a:buFont typeface="Arial" charset="0"/>
              <a:buNone/>
              <a:defRPr/>
            </a:pPr>
            <a:r>
              <a:rPr lang="ru-RU" sz="2800" b="1" dirty="0" smtClean="0">
                <a:latin typeface="Times New Roman" pitchFamily="18" charset="0"/>
                <a:cs typeface="Times New Roman" pitchFamily="18" charset="0"/>
              </a:rPr>
              <a:t>Суть: </a:t>
            </a:r>
            <a:r>
              <a:rPr lang="ru-RU" sz="2800" dirty="0" smtClean="0">
                <a:latin typeface="Times New Roman" pitchFamily="18" charset="0"/>
                <a:cs typeface="Times New Roman" pitchFamily="18" charset="0"/>
              </a:rPr>
              <a:t>при совершении покупки на определенную сумму или приобретении определенного товара или услуги покупатель получает некий бонус</a:t>
            </a:r>
          </a:p>
          <a:p>
            <a:pPr marL="0" indent="0">
              <a:buFont typeface="Arial" charset="0"/>
              <a:buNone/>
              <a:defRPr/>
            </a:pPr>
            <a:r>
              <a:rPr lang="ru-RU" sz="2800" b="1" dirty="0" smtClean="0">
                <a:latin typeface="Times New Roman" pitchFamily="18" charset="0"/>
                <a:cs typeface="Times New Roman" pitchFamily="18" charset="0"/>
              </a:rPr>
              <a:t>Ловушка: </a:t>
            </a:r>
            <a:r>
              <a:rPr lang="ru-RU" sz="2800" dirty="0" smtClean="0">
                <a:latin typeface="Times New Roman" pitchFamily="18" charset="0"/>
                <a:cs typeface="Times New Roman" pitchFamily="18" charset="0"/>
              </a:rPr>
              <a:t>в качестве подарка может быть товар низкого качества, залежалый товар, который не пользуется спросом, ненужная безделушка, наклейки для получения скидки, для получения которых, как правило, покупатель склонен отходить от своего списка товаров.</a:t>
            </a:r>
          </a:p>
          <a:p>
            <a:pPr marL="0" indent="0">
              <a:buFont typeface="Arial" charset="0"/>
              <a:buNone/>
              <a:defRPr/>
            </a:pPr>
            <a:r>
              <a:rPr lang="ru-RU" sz="2800" b="1" dirty="0" smtClean="0">
                <a:latin typeface="Times New Roman" pitchFamily="18" charset="0"/>
                <a:cs typeface="Times New Roman" pitchFamily="18" charset="0"/>
              </a:rPr>
              <a:t>Рекомендации: </a:t>
            </a:r>
            <a:r>
              <a:rPr lang="ru-RU" sz="2800" dirty="0" smtClean="0">
                <a:latin typeface="Times New Roman" pitchFamily="18" charset="0"/>
                <a:cs typeface="Times New Roman" pitchFamily="18" charset="0"/>
              </a:rPr>
              <a:t>не стоит покупать товар ради подарка, который вам вряд ли нужен.</a:t>
            </a:r>
          </a:p>
          <a:p>
            <a:pPr>
              <a:buFont typeface="Arial" charset="0"/>
              <a:buNone/>
              <a:defRPr/>
            </a:pP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3"/>
          <p:cNvSpPr>
            <a:spLocks noGrp="1"/>
          </p:cNvSpPr>
          <p:nvPr>
            <p:ph type="ctrTitle"/>
          </p:nvPr>
        </p:nvSpPr>
        <p:spPr>
          <a:xfrm>
            <a:off x="755650" y="188913"/>
            <a:ext cx="7772400" cy="1470025"/>
          </a:xfrm>
        </p:spPr>
        <p:txBody>
          <a:bodyPr/>
          <a:lstStyle/>
          <a:p>
            <a:pPr eaLnBrk="1" hangingPunct="1"/>
            <a:r>
              <a:rPr lang="ru-RU" sz="6600" b="1" smtClean="0">
                <a:latin typeface="Times New Roman" pitchFamily="18" charset="0"/>
                <a:cs typeface="Times New Roman" pitchFamily="18" charset="0"/>
              </a:rPr>
              <a:t>Вариант № 4</a:t>
            </a:r>
          </a:p>
        </p:txBody>
      </p:sp>
      <p:sp>
        <p:nvSpPr>
          <p:cNvPr id="5" name="Подзаголовок 4"/>
          <p:cNvSpPr>
            <a:spLocks noGrp="1"/>
          </p:cNvSpPr>
          <p:nvPr>
            <p:ph type="subTitle" idx="1"/>
          </p:nvPr>
        </p:nvSpPr>
        <p:spPr>
          <a:xfrm>
            <a:off x="1331913" y="4508500"/>
            <a:ext cx="6400800" cy="1752600"/>
          </a:xfrm>
        </p:spPr>
        <p:txBody>
          <a:bodyPr rtlCol="0">
            <a:noAutofit/>
          </a:bodyPr>
          <a:lstStyle/>
          <a:p>
            <a:pPr eaLnBrk="1" fontAlgn="auto" hangingPunct="1">
              <a:spcAft>
                <a:spcPts val="0"/>
              </a:spcAft>
              <a:buFont typeface="Arial" pitchFamily="34" charset="0"/>
              <a:buNone/>
              <a:defRPr/>
            </a:pPr>
            <a:r>
              <a:rPr lang="ru-RU" sz="6000" b="1" dirty="0" smtClean="0">
                <a:solidFill>
                  <a:schemeClr val="tx2">
                    <a:lumMod val="50000"/>
                  </a:schemeClr>
                </a:solidFill>
                <a:latin typeface="Times New Roman" pitchFamily="18" charset="0"/>
                <a:cs typeface="Times New Roman" pitchFamily="18" charset="0"/>
              </a:rPr>
              <a:t>«СРОКИ ГОДНОСТИ»</a:t>
            </a:r>
          </a:p>
        </p:txBody>
      </p:sp>
      <p:pic>
        <p:nvPicPr>
          <p:cNvPr id="14340" name="Рисунок 5" descr="_годности на упаковке_475.jpg"/>
          <p:cNvPicPr>
            <a:picLocks noChangeAspect="1"/>
          </p:cNvPicPr>
          <p:nvPr/>
        </p:nvPicPr>
        <p:blipFill>
          <a:blip r:embed="rId2" cstate="print"/>
          <a:srcRect/>
          <a:stretch>
            <a:fillRect/>
          </a:stretch>
        </p:blipFill>
        <p:spPr bwMode="auto">
          <a:xfrm rot="-709061">
            <a:off x="196850" y="1625600"/>
            <a:ext cx="3019425" cy="2235200"/>
          </a:xfrm>
          <a:prstGeom prst="rect">
            <a:avLst/>
          </a:prstGeom>
          <a:noFill/>
          <a:ln w="9525">
            <a:noFill/>
            <a:miter lim="800000"/>
            <a:headEnd/>
            <a:tailEnd/>
          </a:ln>
        </p:spPr>
      </p:pic>
      <p:pic>
        <p:nvPicPr>
          <p:cNvPr id="14341" name="Рисунок 6" descr="ne9xtUyY.jpg"/>
          <p:cNvPicPr>
            <a:picLocks noChangeAspect="1"/>
          </p:cNvPicPr>
          <p:nvPr/>
        </p:nvPicPr>
        <p:blipFill>
          <a:blip r:embed="rId3" cstate="print"/>
          <a:srcRect/>
          <a:stretch>
            <a:fillRect/>
          </a:stretch>
        </p:blipFill>
        <p:spPr bwMode="auto">
          <a:xfrm>
            <a:off x="2771775" y="2492375"/>
            <a:ext cx="3817938" cy="2089150"/>
          </a:xfrm>
          <a:prstGeom prst="rect">
            <a:avLst/>
          </a:prstGeom>
          <a:noFill/>
          <a:ln w="9525">
            <a:noFill/>
            <a:miter lim="800000"/>
            <a:headEnd/>
            <a:tailEnd/>
          </a:ln>
        </p:spPr>
      </p:pic>
      <p:pic>
        <p:nvPicPr>
          <p:cNvPr id="14342" name="Рисунок 7" descr="Срок-годности-e1524250116804.jpg"/>
          <p:cNvPicPr>
            <a:picLocks noChangeAspect="1"/>
          </p:cNvPicPr>
          <p:nvPr/>
        </p:nvPicPr>
        <p:blipFill>
          <a:blip r:embed="rId4" cstate="print"/>
          <a:srcRect/>
          <a:stretch>
            <a:fillRect/>
          </a:stretch>
        </p:blipFill>
        <p:spPr bwMode="auto">
          <a:xfrm rot="4120212">
            <a:off x="6261894" y="1466056"/>
            <a:ext cx="2711450" cy="2217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468313" y="0"/>
            <a:ext cx="8229600" cy="993775"/>
          </a:xfrm>
        </p:spPr>
        <p:txBody>
          <a:bodyPr/>
          <a:lstStyle/>
          <a:p>
            <a:r>
              <a:rPr lang="ru-RU" sz="6600" b="1" smtClean="0">
                <a:latin typeface="Times New Roman" pitchFamily="18" charset="0"/>
                <a:cs typeface="Times New Roman" pitchFamily="18" charset="0"/>
              </a:rPr>
              <a:t>Сроки годности</a:t>
            </a:r>
          </a:p>
        </p:txBody>
      </p:sp>
      <p:sp>
        <p:nvSpPr>
          <p:cNvPr id="3" name="Содержимое 2"/>
          <p:cNvSpPr>
            <a:spLocks noGrp="1"/>
          </p:cNvSpPr>
          <p:nvPr>
            <p:ph idx="1"/>
          </p:nvPr>
        </p:nvSpPr>
        <p:spPr>
          <a:xfrm>
            <a:off x="323850" y="981075"/>
            <a:ext cx="8640763" cy="5616575"/>
          </a:xfrm>
        </p:spPr>
        <p:txBody>
          <a:bodyPr/>
          <a:lstStyle/>
          <a:p>
            <a:pPr marL="0" indent="0">
              <a:buFont typeface="Arial" charset="0"/>
              <a:buNone/>
              <a:defRPr/>
            </a:pPr>
            <a:r>
              <a:rPr lang="ru-RU" sz="2800" b="1" dirty="0" smtClean="0">
                <a:latin typeface="Times New Roman" pitchFamily="18" charset="0"/>
                <a:cs typeface="Times New Roman" pitchFamily="18" charset="0"/>
              </a:rPr>
              <a:t>Суть: </a:t>
            </a:r>
            <a:r>
              <a:rPr lang="ru-RU" sz="2800" dirty="0" smtClean="0">
                <a:latin typeface="Times New Roman" pitchFamily="18" charset="0"/>
                <a:cs typeface="Times New Roman" pitchFamily="18" charset="0"/>
              </a:rPr>
              <a:t>часто в магазинах проводят акции и заманчивые скидки на товары, срок конечного применения которых уже подходит к самому концу. И здесь часто действует следующее правило – чем меньше дней остается до наступления полной непригодности конкретного товара, тем выше на него ставится скидка.</a:t>
            </a:r>
          </a:p>
          <a:p>
            <a:pPr marL="0" indent="0">
              <a:buFont typeface="Arial" charset="0"/>
              <a:buNone/>
              <a:defRPr/>
            </a:pPr>
            <a:r>
              <a:rPr lang="ru-RU" sz="2800" b="1" dirty="0" smtClean="0">
                <a:latin typeface="Times New Roman" pitchFamily="18" charset="0"/>
                <a:cs typeface="Times New Roman" pitchFamily="18" charset="0"/>
              </a:rPr>
              <a:t>Ловушка: </a:t>
            </a:r>
            <a:r>
              <a:rPr lang="ru-RU" sz="2800" dirty="0" smtClean="0">
                <a:latin typeface="Times New Roman" pitchFamily="18" charset="0"/>
                <a:cs typeface="Times New Roman" pitchFamily="18" charset="0"/>
              </a:rPr>
              <a:t>соблазн закупить по хорошей скидке такой товар, особенно с запасом «вдруг я выпью 2 бутылки молока за день, или съем 3 палки колбасы за 2 дня»</a:t>
            </a:r>
          </a:p>
          <a:p>
            <a:pPr marL="0" indent="0">
              <a:buFont typeface="Arial" charset="0"/>
              <a:buNone/>
              <a:defRPr/>
            </a:pPr>
            <a:r>
              <a:rPr lang="ru-RU" sz="2800" b="1" dirty="0" smtClean="0">
                <a:latin typeface="Times New Roman" pitchFamily="18" charset="0"/>
                <a:cs typeface="Times New Roman" pitchFamily="18" charset="0"/>
              </a:rPr>
              <a:t>Рекомендации: </a:t>
            </a:r>
            <a:r>
              <a:rPr lang="ru-RU" sz="2800" dirty="0" smtClean="0">
                <a:latin typeface="Times New Roman" pitchFamily="18" charset="0"/>
                <a:cs typeface="Times New Roman" pitchFamily="18" charset="0"/>
              </a:rPr>
              <a:t>проверять сроки годности на каждом товаре. Как правило, более свежие продукты располагают в глубине витрины</a:t>
            </a:r>
          </a:p>
          <a:p>
            <a:pPr>
              <a:buFont typeface="Arial" charset="0"/>
              <a:buNone/>
              <a:defRPr/>
            </a:pP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3"/>
          <p:cNvSpPr>
            <a:spLocks noGrp="1"/>
          </p:cNvSpPr>
          <p:nvPr>
            <p:ph type="ctrTitle"/>
          </p:nvPr>
        </p:nvSpPr>
        <p:spPr>
          <a:xfrm>
            <a:off x="611188" y="260350"/>
            <a:ext cx="7772400" cy="1470025"/>
          </a:xfrm>
        </p:spPr>
        <p:txBody>
          <a:bodyPr/>
          <a:lstStyle/>
          <a:p>
            <a:pPr eaLnBrk="1" hangingPunct="1"/>
            <a:r>
              <a:rPr lang="ru-RU" sz="6600" b="1" smtClean="0">
                <a:latin typeface="Times New Roman" pitchFamily="18" charset="0"/>
                <a:cs typeface="Times New Roman" pitchFamily="18" charset="0"/>
              </a:rPr>
              <a:t>Вариант № 5</a:t>
            </a:r>
          </a:p>
        </p:txBody>
      </p:sp>
      <p:sp>
        <p:nvSpPr>
          <p:cNvPr id="5" name="Подзаголовок 4"/>
          <p:cNvSpPr>
            <a:spLocks noGrp="1"/>
          </p:cNvSpPr>
          <p:nvPr>
            <p:ph type="subTitle" idx="1"/>
          </p:nvPr>
        </p:nvSpPr>
        <p:spPr>
          <a:xfrm>
            <a:off x="1403350" y="4868863"/>
            <a:ext cx="6656388" cy="1752600"/>
          </a:xfrm>
        </p:spPr>
        <p:txBody>
          <a:bodyPr rtlCol="0">
            <a:normAutofit/>
          </a:bodyPr>
          <a:lstStyle/>
          <a:p>
            <a:pPr eaLnBrk="1" fontAlgn="auto" hangingPunct="1">
              <a:spcAft>
                <a:spcPts val="0"/>
              </a:spcAft>
              <a:buFont typeface="Arial" pitchFamily="34" charset="0"/>
              <a:buNone/>
              <a:defRPr/>
            </a:pPr>
            <a:r>
              <a:rPr lang="ru-RU" sz="4800" b="1" dirty="0" smtClean="0">
                <a:solidFill>
                  <a:schemeClr val="tx2">
                    <a:lumMod val="50000"/>
                  </a:schemeClr>
                </a:solidFill>
                <a:latin typeface="Times New Roman" pitchFamily="18" charset="0"/>
                <a:cs typeface="Times New Roman" pitchFamily="18" charset="0"/>
              </a:rPr>
              <a:t>«СКИДКА НА 2-й /3-й ТОВАР В ЧЕКЕ»</a:t>
            </a:r>
          </a:p>
        </p:txBody>
      </p:sp>
      <p:pic>
        <p:nvPicPr>
          <p:cNvPr id="16388" name="Рисунок 6" descr="f2af295cba302d182469dfb2e46b3204.png"/>
          <p:cNvPicPr>
            <a:picLocks noChangeAspect="1"/>
          </p:cNvPicPr>
          <p:nvPr/>
        </p:nvPicPr>
        <p:blipFill>
          <a:blip r:embed="rId2" cstate="print"/>
          <a:srcRect/>
          <a:stretch>
            <a:fillRect/>
          </a:stretch>
        </p:blipFill>
        <p:spPr bwMode="auto">
          <a:xfrm rot="-1190509">
            <a:off x="493713" y="1943100"/>
            <a:ext cx="1728787" cy="1727200"/>
          </a:xfrm>
          <a:prstGeom prst="rect">
            <a:avLst/>
          </a:prstGeom>
          <a:noFill/>
          <a:ln w="9525">
            <a:noFill/>
            <a:miter lim="800000"/>
            <a:headEnd/>
            <a:tailEnd/>
          </a:ln>
        </p:spPr>
      </p:pic>
      <p:pic>
        <p:nvPicPr>
          <p:cNvPr id="16389" name="Рисунок 7" descr="promo_320.png"/>
          <p:cNvPicPr>
            <a:picLocks noChangeAspect="1"/>
          </p:cNvPicPr>
          <p:nvPr/>
        </p:nvPicPr>
        <p:blipFill>
          <a:blip r:embed="rId3" cstate="print"/>
          <a:srcRect t="13345"/>
          <a:stretch>
            <a:fillRect/>
          </a:stretch>
        </p:blipFill>
        <p:spPr bwMode="auto">
          <a:xfrm>
            <a:off x="2987675" y="1844675"/>
            <a:ext cx="3048000" cy="2724150"/>
          </a:xfrm>
          <a:prstGeom prst="rect">
            <a:avLst/>
          </a:prstGeom>
          <a:noFill/>
          <a:ln w="9525">
            <a:noFill/>
            <a:miter lim="800000"/>
            <a:headEnd/>
            <a:tailEnd/>
          </a:ln>
        </p:spPr>
      </p:pic>
      <p:pic>
        <p:nvPicPr>
          <p:cNvPr id="16390" name="Рисунок 8" descr="Без названия.png"/>
          <p:cNvPicPr>
            <a:picLocks noChangeAspect="1"/>
          </p:cNvPicPr>
          <p:nvPr/>
        </p:nvPicPr>
        <p:blipFill>
          <a:blip r:embed="rId4" cstate="print"/>
          <a:srcRect b="14349"/>
          <a:stretch>
            <a:fillRect/>
          </a:stretch>
        </p:blipFill>
        <p:spPr bwMode="auto">
          <a:xfrm rot="902100">
            <a:off x="6418263" y="2728913"/>
            <a:ext cx="2571750" cy="1525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0" y="260350"/>
            <a:ext cx="9396413" cy="1143000"/>
          </a:xfrm>
        </p:spPr>
        <p:txBody>
          <a:bodyPr/>
          <a:lstStyle/>
          <a:p>
            <a:r>
              <a:rPr lang="ru-RU" sz="5000" b="1" smtClean="0">
                <a:latin typeface="Times New Roman" pitchFamily="18" charset="0"/>
                <a:cs typeface="Times New Roman" pitchFamily="18" charset="0"/>
              </a:rPr>
              <a:t>Скидка на 2-й/3-й товар в чеке</a:t>
            </a:r>
          </a:p>
        </p:txBody>
      </p:sp>
      <p:sp>
        <p:nvSpPr>
          <p:cNvPr id="3" name="Содержимое 2"/>
          <p:cNvSpPr>
            <a:spLocks noGrp="1"/>
          </p:cNvSpPr>
          <p:nvPr>
            <p:ph idx="1"/>
          </p:nvPr>
        </p:nvSpPr>
        <p:spPr>
          <a:xfrm>
            <a:off x="179388" y="1196975"/>
            <a:ext cx="8785225" cy="5327650"/>
          </a:xfrm>
        </p:spPr>
        <p:txBody>
          <a:bodyPr/>
          <a:lstStyle/>
          <a:p>
            <a:pPr marL="0" indent="0">
              <a:buFont typeface="Arial" charset="0"/>
              <a:buNone/>
              <a:defRPr/>
            </a:pPr>
            <a:r>
              <a:rPr lang="ru-RU" sz="2800" b="1" dirty="0" smtClean="0">
                <a:latin typeface="Times New Roman" pitchFamily="18" charset="0"/>
                <a:cs typeface="Times New Roman" pitchFamily="18" charset="0"/>
              </a:rPr>
              <a:t>Суть: </a:t>
            </a:r>
            <a:r>
              <a:rPr lang="ru-RU" sz="2800" dirty="0" smtClean="0">
                <a:latin typeface="Times New Roman" pitchFamily="18" charset="0"/>
                <a:cs typeface="Times New Roman" pitchFamily="18" charset="0"/>
              </a:rPr>
              <a:t>при покупке одного товара распространяется скидка на другой, или при покупке двух одинаковых товаров третий получаете в подарок.</a:t>
            </a:r>
          </a:p>
          <a:p>
            <a:pPr marL="0" indent="0">
              <a:buFont typeface="Arial" charset="0"/>
              <a:buNone/>
              <a:defRPr/>
            </a:pPr>
            <a:r>
              <a:rPr lang="ru-RU" sz="2800" b="1" dirty="0" smtClean="0">
                <a:latin typeface="Times New Roman" pitchFamily="18" charset="0"/>
                <a:cs typeface="Times New Roman" pitchFamily="18" charset="0"/>
              </a:rPr>
              <a:t>Ловушка: </a:t>
            </a:r>
            <a:r>
              <a:rPr lang="ru-RU" sz="2800" dirty="0" smtClean="0">
                <a:latin typeface="Times New Roman" pitchFamily="18" charset="0"/>
                <a:cs typeface="Times New Roman" pitchFamily="18" charset="0"/>
              </a:rPr>
              <a:t>продавцы</a:t>
            </a:r>
            <a:r>
              <a:rPr lang="ru-RU" sz="2800" b="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не станут торговать в убыток себе с целью угодить покупателям, делая распродажи в магазинах. Но при помощи таких скидок они ощутимо повышают свой торговый оборот и, соответственно, и саму общую прибыль. Покупатели часто приобретают вещи, без которых могли бы спокойно обойтись.</a:t>
            </a:r>
          </a:p>
          <a:p>
            <a:pPr marL="0" indent="0">
              <a:buFont typeface="Arial" charset="0"/>
              <a:buNone/>
              <a:defRPr/>
            </a:pPr>
            <a:r>
              <a:rPr lang="ru-RU" sz="2800" b="1" dirty="0" smtClean="0">
                <a:latin typeface="Times New Roman" pitchFamily="18" charset="0"/>
                <a:cs typeface="Times New Roman" pitchFamily="18" charset="0"/>
              </a:rPr>
              <a:t>Рекомендации: </a:t>
            </a:r>
            <a:r>
              <a:rPr lang="ru-RU" sz="2800" dirty="0" smtClean="0">
                <a:latin typeface="Times New Roman" pitchFamily="18" charset="0"/>
                <a:cs typeface="Times New Roman" pitchFamily="18" charset="0"/>
              </a:rPr>
              <a:t>необходимо тщательно обдумывать свои покупки, оценивать необходимость лишнего товара, его актуальность и пригодность.</a:t>
            </a:r>
          </a:p>
          <a:p>
            <a:pPr>
              <a:defRPr/>
            </a:pP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Рисунок 5" descr="820af63607a0fff965c5f3b24b767451.png"/>
          <p:cNvPicPr>
            <a:picLocks noChangeAspect="1"/>
          </p:cNvPicPr>
          <p:nvPr/>
        </p:nvPicPr>
        <p:blipFill>
          <a:blip r:embed="rId2" cstate="print">
            <a:lum bright="30000" contrast="-40000"/>
          </a:blip>
          <a:srcRect/>
          <a:stretch>
            <a:fillRect/>
          </a:stretch>
        </p:blipFill>
        <p:spPr bwMode="auto">
          <a:xfrm>
            <a:off x="34925" y="404813"/>
            <a:ext cx="9074150" cy="6048375"/>
          </a:xfrm>
          <a:prstGeom prst="rect">
            <a:avLst/>
          </a:prstGeom>
          <a:noFill/>
          <a:ln w="9525">
            <a:noFill/>
            <a:miter lim="800000"/>
            <a:headEnd/>
            <a:tailEnd/>
          </a:ln>
        </p:spPr>
      </p:pic>
      <p:sp>
        <p:nvSpPr>
          <p:cNvPr id="18435" name="Заголовок 3"/>
          <p:cNvSpPr>
            <a:spLocks noGrp="1"/>
          </p:cNvSpPr>
          <p:nvPr>
            <p:ph type="ctrTitle"/>
          </p:nvPr>
        </p:nvSpPr>
        <p:spPr>
          <a:xfrm>
            <a:off x="827088" y="0"/>
            <a:ext cx="7772400" cy="1470025"/>
          </a:xfrm>
        </p:spPr>
        <p:txBody>
          <a:bodyPr/>
          <a:lstStyle/>
          <a:p>
            <a:pPr eaLnBrk="1" hangingPunct="1"/>
            <a:r>
              <a:rPr lang="ru-RU" sz="6600" b="1" smtClean="0">
                <a:latin typeface="Times New Roman" pitchFamily="18" charset="0"/>
                <a:cs typeface="Times New Roman" pitchFamily="18" charset="0"/>
              </a:rPr>
              <a:t>Вариант № 6</a:t>
            </a:r>
          </a:p>
        </p:txBody>
      </p:sp>
      <p:sp>
        <p:nvSpPr>
          <p:cNvPr id="5" name="Подзаголовок 4"/>
          <p:cNvSpPr>
            <a:spLocks noGrp="1"/>
          </p:cNvSpPr>
          <p:nvPr>
            <p:ph type="subTitle" idx="1"/>
          </p:nvPr>
        </p:nvSpPr>
        <p:spPr>
          <a:xfrm>
            <a:off x="900113" y="4868863"/>
            <a:ext cx="7561262" cy="1752600"/>
          </a:xfrm>
        </p:spPr>
        <p:txBody>
          <a:bodyPr rtlCol="0">
            <a:noAutofit/>
          </a:bodyPr>
          <a:lstStyle/>
          <a:p>
            <a:pPr eaLnBrk="1" fontAlgn="auto" hangingPunct="1">
              <a:spcAft>
                <a:spcPts val="0"/>
              </a:spcAft>
              <a:buFont typeface="Arial" pitchFamily="34" charset="0"/>
              <a:buNone/>
              <a:defRPr/>
            </a:pPr>
            <a:r>
              <a:rPr lang="ru-RU" sz="4800" b="1" dirty="0" smtClean="0">
                <a:solidFill>
                  <a:schemeClr val="tx2">
                    <a:lumMod val="50000"/>
                  </a:schemeClr>
                </a:solidFill>
                <a:latin typeface="Times New Roman" pitchFamily="18" charset="0"/>
                <a:cs typeface="Times New Roman" pitchFamily="18" charset="0"/>
              </a:rPr>
              <a:t>«РАСПРОДАЖА В СВЯЗИ С ЗАКРЫТИЕМ»</a:t>
            </a:r>
          </a:p>
        </p:txBody>
      </p:sp>
      <p:pic>
        <p:nvPicPr>
          <p:cNvPr id="18437" name="Рисунок 5" descr="4px-BW84_n0x18wrOtVH7NfvxS9xO3Y0_Fxk4xRxJ7LZpVDCCnmb-Gq9BNQxmlZSJB_hopbXnuDbfUWXZCc6DudEWDXIzy2V.jpg"/>
          <p:cNvPicPr>
            <a:picLocks noChangeAspect="1"/>
          </p:cNvPicPr>
          <p:nvPr/>
        </p:nvPicPr>
        <p:blipFill>
          <a:blip r:embed="rId3" cstate="print"/>
          <a:srcRect/>
          <a:stretch>
            <a:fillRect/>
          </a:stretch>
        </p:blipFill>
        <p:spPr bwMode="auto">
          <a:xfrm rot="-1392454">
            <a:off x="369888" y="1600200"/>
            <a:ext cx="3041650" cy="2028825"/>
          </a:xfrm>
          <a:prstGeom prst="rect">
            <a:avLst/>
          </a:prstGeom>
          <a:noFill/>
          <a:ln w="9525">
            <a:noFill/>
            <a:miter lim="800000"/>
            <a:headEnd/>
            <a:tailEnd/>
          </a:ln>
        </p:spPr>
      </p:pic>
      <p:pic>
        <p:nvPicPr>
          <p:cNvPr id="18438" name="Рисунок 6" descr="8087ed_6f307d818a5e4d6ca7f238330d77ce6e_mv2.png"/>
          <p:cNvPicPr>
            <a:picLocks noChangeAspect="1"/>
          </p:cNvPicPr>
          <p:nvPr/>
        </p:nvPicPr>
        <p:blipFill>
          <a:blip r:embed="rId4" cstate="print"/>
          <a:srcRect/>
          <a:stretch>
            <a:fillRect/>
          </a:stretch>
        </p:blipFill>
        <p:spPr bwMode="auto">
          <a:xfrm rot="1658257">
            <a:off x="5530850" y="1727200"/>
            <a:ext cx="2952750" cy="1446213"/>
          </a:xfrm>
          <a:prstGeom prst="rect">
            <a:avLst/>
          </a:prstGeom>
          <a:noFill/>
          <a:ln w="9525">
            <a:noFill/>
            <a:miter lim="800000"/>
            <a:headEnd/>
            <a:tailEnd/>
          </a:ln>
        </p:spPr>
      </p:pic>
      <p:pic>
        <p:nvPicPr>
          <p:cNvPr id="18439" name="Рисунок 7" descr="krasanova_close_600.jpg"/>
          <p:cNvPicPr>
            <a:picLocks noChangeAspect="1"/>
          </p:cNvPicPr>
          <p:nvPr/>
        </p:nvPicPr>
        <p:blipFill>
          <a:blip r:embed="rId5" cstate="print"/>
          <a:srcRect/>
          <a:stretch>
            <a:fillRect/>
          </a:stretch>
        </p:blipFill>
        <p:spPr bwMode="auto">
          <a:xfrm>
            <a:off x="2843213" y="2924175"/>
            <a:ext cx="3794125" cy="1897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180975" y="0"/>
            <a:ext cx="9324975" cy="1143000"/>
          </a:xfrm>
        </p:spPr>
        <p:txBody>
          <a:bodyPr/>
          <a:lstStyle/>
          <a:p>
            <a:r>
              <a:rPr lang="ru-RU" sz="4700" b="1" smtClean="0">
                <a:latin typeface="Times New Roman" pitchFamily="18" charset="0"/>
                <a:cs typeface="Times New Roman" pitchFamily="18" charset="0"/>
              </a:rPr>
              <a:t>Распродажа в связи с закрытием</a:t>
            </a:r>
          </a:p>
        </p:txBody>
      </p:sp>
      <p:sp>
        <p:nvSpPr>
          <p:cNvPr id="3" name="Содержимое 2"/>
          <p:cNvSpPr>
            <a:spLocks noGrp="1"/>
          </p:cNvSpPr>
          <p:nvPr>
            <p:ph idx="1"/>
          </p:nvPr>
        </p:nvSpPr>
        <p:spPr>
          <a:xfrm>
            <a:off x="395288" y="1268413"/>
            <a:ext cx="8291512" cy="4857750"/>
          </a:xfrm>
        </p:spPr>
        <p:txBody>
          <a:bodyPr/>
          <a:lstStyle/>
          <a:p>
            <a:pPr marL="0" indent="0">
              <a:buFont typeface="Arial" charset="0"/>
              <a:buNone/>
              <a:defRPr/>
            </a:pPr>
            <a:r>
              <a:rPr lang="ru-RU" b="1" dirty="0" smtClean="0">
                <a:latin typeface="Times New Roman" pitchFamily="18" charset="0"/>
                <a:cs typeface="Times New Roman" pitchFamily="18" charset="0"/>
              </a:rPr>
              <a:t>Суть: </a:t>
            </a:r>
            <a:r>
              <a:rPr lang="ru-RU" dirty="0" smtClean="0">
                <a:latin typeface="Times New Roman" pitchFamily="18" charset="0"/>
                <a:cs typeface="Times New Roman" pitchFamily="18" charset="0"/>
              </a:rPr>
              <a:t>при закрытии торговой точки производится распродажа остатков товаров по сниженным ценам.</a:t>
            </a:r>
          </a:p>
          <a:p>
            <a:pPr marL="0" indent="0">
              <a:buFont typeface="Arial" charset="0"/>
              <a:buNone/>
              <a:defRPr/>
            </a:pPr>
            <a:r>
              <a:rPr lang="ru-RU" b="1" dirty="0" smtClean="0">
                <a:latin typeface="Times New Roman" pitchFamily="18" charset="0"/>
                <a:cs typeface="Times New Roman" pitchFamily="18" charset="0"/>
              </a:rPr>
              <a:t>Ловушка: </a:t>
            </a:r>
            <a:r>
              <a:rPr lang="ru-RU" dirty="0" smtClean="0">
                <a:latin typeface="Times New Roman" pitchFamily="18" charset="0"/>
                <a:cs typeface="Times New Roman" pitchFamily="18" charset="0"/>
              </a:rPr>
              <a:t>часто эти акции являются мнимыми, то есть магазин на самом деле не закрывается.</a:t>
            </a:r>
          </a:p>
          <a:p>
            <a:pPr marL="0" indent="0">
              <a:buFont typeface="Arial" charset="0"/>
              <a:buNone/>
              <a:defRPr/>
            </a:pPr>
            <a:r>
              <a:rPr lang="ru-RU" b="1" dirty="0" smtClean="0">
                <a:latin typeface="Times New Roman" pitchFamily="18" charset="0"/>
                <a:cs typeface="Times New Roman" pitchFamily="18" charset="0"/>
              </a:rPr>
              <a:t>Рекомендации: </a:t>
            </a:r>
            <a:r>
              <a:rPr lang="ru-RU" dirty="0" smtClean="0">
                <a:latin typeface="Times New Roman" pitchFamily="18" charset="0"/>
                <a:cs typeface="Times New Roman" pitchFamily="18" charset="0"/>
              </a:rPr>
              <a:t>сравнивать цены перед покупкой. Обращать внимание «как долго» закрывается магазин.</a:t>
            </a:r>
          </a:p>
          <a:p>
            <a:pPr>
              <a:buFont typeface="Arial" charset="0"/>
              <a:buNone/>
              <a:defRPr/>
            </a:pP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3"/>
          <p:cNvSpPr>
            <a:spLocks noGrp="1"/>
          </p:cNvSpPr>
          <p:nvPr>
            <p:ph type="ctrTitle"/>
          </p:nvPr>
        </p:nvSpPr>
        <p:spPr>
          <a:xfrm>
            <a:off x="827088" y="260350"/>
            <a:ext cx="7772400" cy="1470025"/>
          </a:xfrm>
        </p:spPr>
        <p:txBody>
          <a:bodyPr/>
          <a:lstStyle/>
          <a:p>
            <a:pPr eaLnBrk="1" hangingPunct="1"/>
            <a:r>
              <a:rPr lang="ru-RU" sz="6600" b="1" smtClean="0">
                <a:latin typeface="Times New Roman" pitchFamily="18" charset="0"/>
                <a:cs typeface="Times New Roman" pitchFamily="18" charset="0"/>
              </a:rPr>
              <a:t>Вариант № 7</a:t>
            </a:r>
          </a:p>
        </p:txBody>
      </p:sp>
      <p:sp>
        <p:nvSpPr>
          <p:cNvPr id="5" name="Подзаголовок 4"/>
          <p:cNvSpPr>
            <a:spLocks noGrp="1"/>
          </p:cNvSpPr>
          <p:nvPr>
            <p:ph type="subTitle" idx="1"/>
          </p:nvPr>
        </p:nvSpPr>
        <p:spPr>
          <a:xfrm>
            <a:off x="574675" y="4797425"/>
            <a:ext cx="8569325" cy="1752600"/>
          </a:xfrm>
        </p:spPr>
        <p:txBody>
          <a:bodyPr rtlCol="0">
            <a:noAutofit/>
          </a:bodyPr>
          <a:lstStyle/>
          <a:p>
            <a:pPr eaLnBrk="1" fontAlgn="auto" hangingPunct="1">
              <a:spcAft>
                <a:spcPts val="0"/>
              </a:spcAft>
              <a:buFont typeface="Arial" pitchFamily="34" charset="0"/>
              <a:buNone/>
              <a:defRPr/>
            </a:pPr>
            <a:r>
              <a:rPr lang="ru-RU" sz="4800" b="1" dirty="0" smtClean="0">
                <a:solidFill>
                  <a:schemeClr val="tx2">
                    <a:lumMod val="50000"/>
                  </a:schemeClr>
                </a:solidFill>
                <a:latin typeface="Times New Roman" pitchFamily="18" charset="0"/>
                <a:cs typeface="Times New Roman" pitchFamily="18" charset="0"/>
              </a:rPr>
              <a:t>«СКИДКА НА ПОСЛЕДНИЙ ЭКЗЕМПЛЯР»</a:t>
            </a:r>
          </a:p>
        </p:txBody>
      </p:sp>
      <p:pic>
        <p:nvPicPr>
          <p:cNvPr id="20484" name="Рисунок 5" descr="9da6623ccef51c99b5b0fa1ae98f1d03.jpg"/>
          <p:cNvPicPr>
            <a:picLocks noChangeAspect="1"/>
          </p:cNvPicPr>
          <p:nvPr/>
        </p:nvPicPr>
        <p:blipFill>
          <a:blip r:embed="rId2" cstate="print"/>
          <a:srcRect/>
          <a:stretch>
            <a:fillRect/>
          </a:stretch>
        </p:blipFill>
        <p:spPr bwMode="auto">
          <a:xfrm rot="-1273841">
            <a:off x="322263" y="2030413"/>
            <a:ext cx="3465512" cy="2425700"/>
          </a:xfrm>
          <a:prstGeom prst="rect">
            <a:avLst/>
          </a:prstGeom>
          <a:noFill/>
          <a:ln w="9525">
            <a:noFill/>
            <a:miter lim="800000"/>
            <a:headEnd/>
            <a:tailEnd/>
          </a:ln>
        </p:spPr>
      </p:pic>
      <p:pic>
        <p:nvPicPr>
          <p:cNvPr id="20485" name="Рисунок 6" descr="10804_530ebd8b804d7.jpg"/>
          <p:cNvPicPr>
            <a:picLocks noChangeAspect="1"/>
          </p:cNvPicPr>
          <p:nvPr/>
        </p:nvPicPr>
        <p:blipFill>
          <a:blip r:embed="rId3" cstate="print"/>
          <a:srcRect/>
          <a:stretch>
            <a:fillRect/>
          </a:stretch>
        </p:blipFill>
        <p:spPr bwMode="auto">
          <a:xfrm rot="722456">
            <a:off x="4460875" y="1944688"/>
            <a:ext cx="3933825" cy="2103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Рисунок 4" descr="kakoy-magazin-vyigodno-otkryit-1024x682.jpg"/>
          <p:cNvPicPr>
            <a:picLocks noChangeAspect="1"/>
          </p:cNvPicPr>
          <p:nvPr/>
        </p:nvPicPr>
        <p:blipFill>
          <a:blip r:embed="rId2" cstate="print">
            <a:lum bright="20000"/>
          </a:blip>
          <a:srcRect/>
          <a:stretch>
            <a:fillRect/>
          </a:stretch>
        </p:blipFill>
        <p:spPr bwMode="auto">
          <a:xfrm>
            <a:off x="0" y="333375"/>
            <a:ext cx="9144000" cy="6089650"/>
          </a:xfrm>
          <a:prstGeom prst="rect">
            <a:avLst/>
          </a:prstGeom>
          <a:noFill/>
          <a:ln w="9525">
            <a:noFill/>
            <a:miter lim="800000"/>
            <a:headEnd/>
            <a:tailEnd/>
          </a:ln>
        </p:spPr>
      </p:pic>
      <p:sp>
        <p:nvSpPr>
          <p:cNvPr id="3075" name="Заголовок 1"/>
          <p:cNvSpPr>
            <a:spLocks noGrp="1"/>
          </p:cNvSpPr>
          <p:nvPr>
            <p:ph type="ctrTitle"/>
          </p:nvPr>
        </p:nvSpPr>
        <p:spPr>
          <a:xfrm>
            <a:off x="611188" y="3429000"/>
            <a:ext cx="7772400" cy="2838450"/>
          </a:xfrm>
        </p:spPr>
        <p:txBody>
          <a:bodyPr/>
          <a:lstStyle/>
          <a:p>
            <a:pPr eaLnBrk="1" hangingPunct="1"/>
            <a:r>
              <a:rPr lang="ru-RU" b="1" smtClean="0">
                <a:latin typeface="Times New Roman" pitchFamily="18" charset="0"/>
                <a:cs typeface="Times New Roman" pitchFamily="18" charset="0"/>
              </a:rPr>
              <a:t>Раздел</a:t>
            </a:r>
            <a:br>
              <a:rPr lang="ru-RU" b="1" smtClean="0">
                <a:latin typeface="Times New Roman" pitchFamily="18" charset="0"/>
                <a:cs typeface="Times New Roman" pitchFamily="18" charset="0"/>
              </a:rPr>
            </a:br>
            <a:r>
              <a:rPr lang="ru-RU" b="1" smtClean="0">
                <a:latin typeface="Times New Roman" pitchFamily="18" charset="0"/>
                <a:cs typeface="Times New Roman" pitchFamily="18" charset="0"/>
              </a:rPr>
              <a:t>«Личный и семейный</a:t>
            </a:r>
            <a:br>
              <a:rPr lang="ru-RU" b="1" smtClean="0">
                <a:latin typeface="Times New Roman" pitchFamily="18" charset="0"/>
                <a:cs typeface="Times New Roman" pitchFamily="18" charset="0"/>
              </a:rPr>
            </a:br>
            <a:r>
              <a:rPr lang="ru-RU" b="1" smtClean="0">
                <a:latin typeface="Times New Roman" pitchFamily="18" charset="0"/>
                <a:cs typeface="Times New Roman" pitchFamily="18" charset="0"/>
              </a:rPr>
              <a:t>бюджет»</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250825" y="274638"/>
            <a:ext cx="8713788" cy="1143000"/>
          </a:xfrm>
        </p:spPr>
        <p:txBody>
          <a:bodyPr/>
          <a:lstStyle/>
          <a:p>
            <a:r>
              <a:rPr lang="ru-RU" sz="4500" b="1" smtClean="0">
                <a:latin typeface="Times New Roman" pitchFamily="18" charset="0"/>
                <a:cs typeface="Times New Roman" pitchFamily="18" charset="0"/>
              </a:rPr>
              <a:t>Скидка на последний экземпляр</a:t>
            </a:r>
          </a:p>
        </p:txBody>
      </p:sp>
      <p:sp>
        <p:nvSpPr>
          <p:cNvPr id="3" name="Содержимое 2"/>
          <p:cNvSpPr>
            <a:spLocks noGrp="1"/>
          </p:cNvSpPr>
          <p:nvPr>
            <p:ph idx="1"/>
          </p:nvPr>
        </p:nvSpPr>
        <p:spPr/>
        <p:txBody>
          <a:bodyPr/>
          <a:lstStyle/>
          <a:p>
            <a:pPr marL="0" indent="0">
              <a:buFont typeface="Arial" charset="0"/>
              <a:buNone/>
              <a:defRPr/>
            </a:pPr>
            <a:r>
              <a:rPr lang="ru-RU" b="1" dirty="0" smtClean="0">
                <a:latin typeface="Times New Roman" pitchFamily="18" charset="0"/>
                <a:cs typeface="Times New Roman" pitchFamily="18" charset="0"/>
              </a:rPr>
              <a:t>Суть: </a:t>
            </a:r>
            <a:r>
              <a:rPr lang="ru-RU" dirty="0" smtClean="0">
                <a:latin typeface="Times New Roman" pitchFamily="18" charset="0"/>
                <a:cs typeface="Times New Roman" pitchFamily="18" charset="0"/>
              </a:rPr>
              <a:t>часто при продажи партии остается один-два экземпляра, которые продавцы готовы продать со скидкой, основная цель – освобождение места на витрине и т.п.</a:t>
            </a:r>
          </a:p>
          <a:p>
            <a:pPr marL="0" indent="0">
              <a:buFont typeface="Arial" charset="0"/>
              <a:buNone/>
              <a:defRPr/>
            </a:pPr>
            <a:r>
              <a:rPr lang="ru-RU" b="1" dirty="0" smtClean="0">
                <a:latin typeface="Times New Roman" pitchFamily="18" charset="0"/>
                <a:cs typeface="Times New Roman" pitchFamily="18" charset="0"/>
              </a:rPr>
              <a:t>Ловушка: </a:t>
            </a:r>
            <a:r>
              <a:rPr lang="ru-RU" dirty="0" smtClean="0">
                <a:latin typeface="Times New Roman" pitchFamily="18" charset="0"/>
                <a:cs typeface="Times New Roman" pitchFamily="18" charset="0"/>
              </a:rPr>
              <a:t>последние</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экземпляры могут иметь нетоварный вид.</a:t>
            </a:r>
          </a:p>
          <a:p>
            <a:pPr marL="0" indent="0">
              <a:buFont typeface="Arial" charset="0"/>
              <a:buNone/>
              <a:defRPr/>
            </a:pPr>
            <a:r>
              <a:rPr lang="ru-RU" b="1" dirty="0" smtClean="0">
                <a:latin typeface="Times New Roman" pitchFamily="18" charset="0"/>
                <a:cs typeface="Times New Roman" pitchFamily="18" charset="0"/>
              </a:rPr>
              <a:t>Рекомендации: </a:t>
            </a:r>
            <a:r>
              <a:rPr lang="ru-RU" dirty="0" smtClean="0">
                <a:latin typeface="Times New Roman" pitchFamily="18" charset="0"/>
                <a:cs typeface="Times New Roman" pitchFamily="18" charset="0"/>
              </a:rPr>
              <a:t>внимательно осматривать</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товар перед покупкой</a:t>
            </a:r>
          </a:p>
          <a:p>
            <a:pPr>
              <a:defRPr/>
            </a:pP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3"/>
          <p:cNvSpPr>
            <a:spLocks noGrp="1"/>
          </p:cNvSpPr>
          <p:nvPr>
            <p:ph type="ctrTitle"/>
          </p:nvPr>
        </p:nvSpPr>
        <p:spPr>
          <a:xfrm>
            <a:off x="755650" y="260350"/>
            <a:ext cx="7772400" cy="1470025"/>
          </a:xfrm>
        </p:spPr>
        <p:txBody>
          <a:bodyPr/>
          <a:lstStyle/>
          <a:p>
            <a:pPr eaLnBrk="1" hangingPunct="1"/>
            <a:r>
              <a:rPr lang="ru-RU" sz="6600" b="1" smtClean="0">
                <a:latin typeface="Times New Roman" pitchFamily="18" charset="0"/>
                <a:cs typeface="Times New Roman" pitchFamily="18" charset="0"/>
              </a:rPr>
              <a:t>Вариант № 8</a:t>
            </a:r>
          </a:p>
        </p:txBody>
      </p:sp>
      <p:sp>
        <p:nvSpPr>
          <p:cNvPr id="5" name="Подзаголовок 4"/>
          <p:cNvSpPr>
            <a:spLocks noGrp="1"/>
          </p:cNvSpPr>
          <p:nvPr>
            <p:ph type="subTitle" idx="1"/>
          </p:nvPr>
        </p:nvSpPr>
        <p:spPr>
          <a:xfrm>
            <a:off x="1476375" y="4724400"/>
            <a:ext cx="6400800" cy="1752600"/>
          </a:xfrm>
        </p:spPr>
        <p:txBody>
          <a:bodyPr rtlCol="0">
            <a:noAutofit/>
          </a:bodyPr>
          <a:lstStyle/>
          <a:p>
            <a:pPr eaLnBrk="1" fontAlgn="auto" hangingPunct="1">
              <a:spcAft>
                <a:spcPts val="0"/>
              </a:spcAft>
              <a:buFont typeface="Arial" pitchFamily="34" charset="0"/>
              <a:buNone/>
              <a:defRPr/>
            </a:pPr>
            <a:r>
              <a:rPr lang="ru-RU" sz="5400" b="1" dirty="0" smtClean="0">
                <a:solidFill>
                  <a:schemeClr val="tx2">
                    <a:lumMod val="50000"/>
                  </a:schemeClr>
                </a:solidFill>
                <a:latin typeface="Times New Roman" pitchFamily="18" charset="0"/>
                <a:cs typeface="Times New Roman" pitchFamily="18" charset="0"/>
              </a:rPr>
              <a:t>«ТОВАРЫ С ДЕФЕКТОМ»</a:t>
            </a:r>
          </a:p>
        </p:txBody>
      </p:sp>
      <p:pic>
        <p:nvPicPr>
          <p:cNvPr id="22532" name="Рисунок 5" descr="2015_06_23_14_06_27_8505e47f920699454959befba60a9f59.jpg"/>
          <p:cNvPicPr>
            <a:picLocks noChangeAspect="1"/>
          </p:cNvPicPr>
          <p:nvPr/>
        </p:nvPicPr>
        <p:blipFill>
          <a:blip r:embed="rId2" cstate="print"/>
          <a:srcRect r="4073" b="9311"/>
          <a:stretch>
            <a:fillRect/>
          </a:stretch>
        </p:blipFill>
        <p:spPr bwMode="auto">
          <a:xfrm rot="-734360">
            <a:off x="252413" y="1800225"/>
            <a:ext cx="3956050" cy="2805113"/>
          </a:xfrm>
          <a:prstGeom prst="rect">
            <a:avLst/>
          </a:prstGeom>
          <a:noFill/>
          <a:ln w="9525">
            <a:noFill/>
            <a:miter lim="800000"/>
            <a:headEnd/>
            <a:tailEnd/>
          </a:ln>
        </p:spPr>
      </p:pic>
      <p:pic>
        <p:nvPicPr>
          <p:cNvPr id="22533" name="Рисунок 6" descr="toy-ru_defekt.jpg"/>
          <p:cNvPicPr>
            <a:picLocks noChangeAspect="1"/>
          </p:cNvPicPr>
          <p:nvPr/>
        </p:nvPicPr>
        <p:blipFill>
          <a:blip r:embed="rId3" cstate="print"/>
          <a:srcRect/>
          <a:stretch>
            <a:fillRect/>
          </a:stretch>
        </p:blipFill>
        <p:spPr bwMode="auto">
          <a:xfrm rot="736944">
            <a:off x="4648200" y="2316163"/>
            <a:ext cx="4024313" cy="2503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p:txBody>
          <a:bodyPr/>
          <a:lstStyle/>
          <a:p>
            <a:r>
              <a:rPr lang="ru-RU" sz="6600" b="1" smtClean="0">
                <a:latin typeface="Times New Roman" pitchFamily="18" charset="0"/>
                <a:cs typeface="Times New Roman" pitchFamily="18" charset="0"/>
              </a:rPr>
              <a:t>Товары с дефектом</a:t>
            </a:r>
          </a:p>
        </p:txBody>
      </p:sp>
      <p:sp>
        <p:nvSpPr>
          <p:cNvPr id="3" name="Содержимое 2"/>
          <p:cNvSpPr>
            <a:spLocks noGrp="1"/>
          </p:cNvSpPr>
          <p:nvPr>
            <p:ph idx="1"/>
          </p:nvPr>
        </p:nvSpPr>
        <p:spPr/>
        <p:txBody>
          <a:bodyPr/>
          <a:lstStyle/>
          <a:p>
            <a:pPr marL="0" indent="0">
              <a:buFont typeface="Arial" charset="0"/>
              <a:buNone/>
              <a:defRPr/>
            </a:pPr>
            <a:r>
              <a:rPr lang="ru-RU" b="1" dirty="0" smtClean="0">
                <a:latin typeface="Times New Roman" pitchFamily="18" charset="0"/>
                <a:cs typeface="Times New Roman" pitchFamily="18" charset="0"/>
              </a:rPr>
              <a:t>Суть: </a:t>
            </a:r>
            <a:r>
              <a:rPr lang="ru-RU" dirty="0" smtClean="0">
                <a:latin typeface="Times New Roman" pitchFamily="18" charset="0"/>
                <a:cs typeface="Times New Roman" pitchFamily="18" charset="0"/>
              </a:rPr>
              <a:t>в эту категорию могут относится товары с тем или иным браком, витринные образцы, товары с нарушением целостности упаковки.</a:t>
            </a:r>
          </a:p>
          <a:p>
            <a:pPr marL="0" indent="0">
              <a:buFont typeface="Arial" charset="0"/>
              <a:buNone/>
              <a:defRPr/>
            </a:pPr>
            <a:r>
              <a:rPr lang="ru-RU" b="1" dirty="0" smtClean="0">
                <a:latin typeface="Times New Roman" pitchFamily="18" charset="0"/>
                <a:cs typeface="Times New Roman" pitchFamily="18" charset="0"/>
              </a:rPr>
              <a:t>Ловушка: </a:t>
            </a:r>
            <a:r>
              <a:rPr lang="ru-RU" dirty="0" smtClean="0">
                <a:latin typeface="Times New Roman" pitchFamily="18" charset="0"/>
                <a:cs typeface="Times New Roman" pitchFamily="18" charset="0"/>
              </a:rPr>
              <a:t>дефекты могут быть серьезными и влиять на функционал товара.</a:t>
            </a:r>
          </a:p>
          <a:p>
            <a:pPr marL="0" indent="0">
              <a:buFont typeface="Arial" charset="0"/>
              <a:buNone/>
              <a:defRPr/>
            </a:pPr>
            <a:r>
              <a:rPr lang="ru-RU" b="1" dirty="0" smtClean="0">
                <a:latin typeface="Times New Roman" pitchFamily="18" charset="0"/>
                <a:cs typeface="Times New Roman" pitchFamily="18" charset="0"/>
              </a:rPr>
              <a:t>Рекомендации: </a:t>
            </a:r>
            <a:r>
              <a:rPr lang="ru-RU" dirty="0" smtClean="0">
                <a:latin typeface="Times New Roman" pitchFamily="18" charset="0"/>
                <a:cs typeface="Times New Roman" pitchFamily="18" charset="0"/>
              </a:rPr>
              <a:t>внимательно осматривать</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товар перед покупкой.</a:t>
            </a:r>
          </a:p>
          <a:p>
            <a:pPr>
              <a:defRPr/>
            </a:pP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3"/>
          <p:cNvSpPr>
            <a:spLocks noGrp="1"/>
          </p:cNvSpPr>
          <p:nvPr>
            <p:ph type="ctrTitle"/>
          </p:nvPr>
        </p:nvSpPr>
        <p:spPr>
          <a:xfrm>
            <a:off x="900113" y="3068638"/>
            <a:ext cx="7772400" cy="1470025"/>
          </a:xfrm>
        </p:spPr>
        <p:txBody>
          <a:bodyPr/>
          <a:lstStyle/>
          <a:p>
            <a:pPr eaLnBrk="1" hangingPunct="1"/>
            <a:r>
              <a:rPr lang="ru-RU" sz="6600" b="1" smtClean="0">
                <a:latin typeface="Times New Roman" pitchFamily="18" charset="0"/>
                <a:cs typeface="Times New Roman" pitchFamily="18" charset="0"/>
              </a:rPr>
              <a:t>ПОИГРАЕМ???</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4213" y="2420938"/>
            <a:ext cx="7772400" cy="1470025"/>
          </a:xfrm>
        </p:spPr>
        <p:txBody>
          <a:bodyPr rtlCol="0">
            <a:normAutofit fontScale="90000"/>
          </a:bodyPr>
          <a:lstStyle/>
          <a:p>
            <a:pPr eaLnBrk="1" fontAlgn="auto" hangingPunct="1">
              <a:spcAft>
                <a:spcPts val="0"/>
              </a:spcAft>
              <a:defRPr/>
            </a:pPr>
            <a:r>
              <a:rPr lang="ru-RU" sz="6600" b="1" dirty="0" smtClean="0">
                <a:latin typeface="Times New Roman" pitchFamily="18" charset="0"/>
                <a:cs typeface="Times New Roman" pitchFamily="18" charset="0"/>
              </a:rPr>
              <a:t>СЕГОДНЯ </a:t>
            </a:r>
            <a:br>
              <a:rPr lang="ru-RU" sz="6600" b="1" dirty="0" smtClean="0">
                <a:latin typeface="Times New Roman" pitchFamily="18" charset="0"/>
                <a:cs typeface="Times New Roman" pitchFamily="18" charset="0"/>
              </a:rPr>
            </a:br>
            <a:r>
              <a:rPr lang="ru-RU" sz="9800" b="1" dirty="0" smtClean="0">
                <a:latin typeface="Times New Roman" pitchFamily="18" charset="0"/>
                <a:cs typeface="Times New Roman" pitchFamily="18" charset="0"/>
              </a:rPr>
              <a:t>17.01.2020</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p:txBody>
          <a:bodyPr/>
          <a:lstStyle/>
          <a:p>
            <a:r>
              <a:rPr lang="ru-RU" b="1" smtClean="0">
                <a:latin typeface="Times New Roman" pitchFamily="18" charset="0"/>
                <a:cs typeface="Times New Roman" pitchFamily="18" charset="0"/>
              </a:rPr>
              <a:t>В какой магазин пойдете за покупками?</a:t>
            </a:r>
          </a:p>
        </p:txBody>
      </p:sp>
      <p:sp>
        <p:nvSpPr>
          <p:cNvPr id="26627" name="Текст 3"/>
          <p:cNvSpPr>
            <a:spLocks noGrp="1"/>
          </p:cNvSpPr>
          <p:nvPr>
            <p:ph type="body" idx="1"/>
          </p:nvPr>
        </p:nvSpPr>
        <p:spPr/>
        <p:txBody>
          <a:bodyPr/>
          <a:lstStyle/>
          <a:p>
            <a:endParaRPr lang="ru-RU" smtClean="0"/>
          </a:p>
        </p:txBody>
      </p:sp>
      <p:pic>
        <p:nvPicPr>
          <p:cNvPr id="26628" name="Содержимое 7" descr="755723339426308.jpeg"/>
          <p:cNvPicPr>
            <a:picLocks noGrp="1" noChangeAspect="1"/>
          </p:cNvPicPr>
          <p:nvPr>
            <p:ph sz="half" idx="2"/>
          </p:nvPr>
        </p:nvPicPr>
        <p:blipFill>
          <a:blip r:embed="rId2" cstate="print"/>
          <a:srcRect b="14415"/>
          <a:stretch>
            <a:fillRect/>
          </a:stretch>
        </p:blipFill>
        <p:spPr>
          <a:xfrm>
            <a:off x="539750" y="1557338"/>
            <a:ext cx="3960813" cy="4679950"/>
          </a:xfrm>
        </p:spPr>
      </p:pic>
      <p:sp>
        <p:nvSpPr>
          <p:cNvPr id="26629" name="Текст 5"/>
          <p:cNvSpPr>
            <a:spLocks noGrp="1"/>
          </p:cNvSpPr>
          <p:nvPr>
            <p:ph type="body" sz="quarter" idx="3"/>
          </p:nvPr>
        </p:nvSpPr>
        <p:spPr/>
        <p:txBody>
          <a:bodyPr/>
          <a:lstStyle/>
          <a:p>
            <a:endParaRPr lang="ru-RU" smtClean="0"/>
          </a:p>
        </p:txBody>
      </p:sp>
      <p:pic>
        <p:nvPicPr>
          <p:cNvPr id="26630" name="Содержимое 8" descr="file_551969afe999b8.71270377.jpg"/>
          <p:cNvPicPr>
            <a:picLocks noGrp="1" noChangeAspect="1"/>
          </p:cNvPicPr>
          <p:nvPr>
            <p:ph sz="quarter" idx="4"/>
          </p:nvPr>
        </p:nvPicPr>
        <p:blipFill>
          <a:blip r:embed="rId3" cstate="print"/>
          <a:srcRect/>
          <a:stretch>
            <a:fillRect/>
          </a:stretch>
        </p:blipFill>
        <p:spPr>
          <a:xfrm>
            <a:off x="4643438" y="1484313"/>
            <a:ext cx="4073525" cy="467995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250825" y="274638"/>
            <a:ext cx="8642350" cy="1143000"/>
          </a:xfrm>
        </p:spPr>
        <p:txBody>
          <a:bodyPr/>
          <a:lstStyle/>
          <a:p>
            <a:r>
              <a:rPr lang="ru-RU" b="1" smtClean="0">
                <a:latin typeface="Times New Roman" pitchFamily="18" charset="0"/>
                <a:cs typeface="Times New Roman" pitchFamily="18" charset="0"/>
              </a:rPr>
              <a:t>Скидка на последний экземпляр</a:t>
            </a:r>
            <a:endParaRPr lang="ru-RU" smtClean="0"/>
          </a:p>
        </p:txBody>
      </p:sp>
      <p:sp>
        <p:nvSpPr>
          <p:cNvPr id="27651" name="Текст 2"/>
          <p:cNvSpPr>
            <a:spLocks noGrp="1"/>
          </p:cNvSpPr>
          <p:nvPr>
            <p:ph type="body" idx="1"/>
          </p:nvPr>
        </p:nvSpPr>
        <p:spPr>
          <a:xfrm>
            <a:off x="468313" y="2781300"/>
            <a:ext cx="4040187" cy="639763"/>
          </a:xfrm>
        </p:spPr>
        <p:txBody>
          <a:bodyPr/>
          <a:lstStyle/>
          <a:p>
            <a:r>
              <a:rPr lang="ru-RU" smtClean="0">
                <a:latin typeface="Times New Roman" pitchFamily="18" charset="0"/>
                <a:cs typeface="Times New Roman" pitchFamily="18" charset="0"/>
              </a:rPr>
              <a:t>На витрине по данной скидке представлен образец обуви, вашего размера, который вы искали. На что обратите внимание?</a:t>
            </a:r>
          </a:p>
        </p:txBody>
      </p:sp>
      <p:pic>
        <p:nvPicPr>
          <p:cNvPr id="27652" name="Содержимое 6" descr="23112735_2.jpg"/>
          <p:cNvPicPr>
            <a:picLocks noGrp="1" noChangeAspect="1"/>
          </p:cNvPicPr>
          <p:nvPr>
            <p:ph sz="half" idx="2"/>
          </p:nvPr>
        </p:nvPicPr>
        <p:blipFill>
          <a:blip r:embed="rId2" cstate="print"/>
          <a:srcRect/>
          <a:stretch>
            <a:fillRect/>
          </a:stretch>
        </p:blipFill>
        <p:spPr>
          <a:xfrm>
            <a:off x="395288" y="3573463"/>
            <a:ext cx="4040187" cy="2854325"/>
          </a:xfrm>
        </p:spPr>
      </p:pic>
      <p:sp>
        <p:nvSpPr>
          <p:cNvPr id="5" name="Текст 4"/>
          <p:cNvSpPr>
            <a:spLocks noGrp="1"/>
          </p:cNvSpPr>
          <p:nvPr>
            <p:ph type="body" sz="quarter" idx="3"/>
          </p:nvPr>
        </p:nvSpPr>
        <p:spPr/>
        <p:txBody>
          <a:bodyPr/>
          <a:lstStyle/>
          <a:p>
            <a:r>
              <a:rPr lang="ru-RU" smtClean="0">
                <a:latin typeface="Times New Roman" pitchFamily="18" charset="0"/>
                <a:cs typeface="Times New Roman" pitchFamily="18" charset="0"/>
              </a:rPr>
              <a:t>Ситуация, когда витринный образец отличается</a:t>
            </a:r>
          </a:p>
        </p:txBody>
      </p:sp>
      <p:pic>
        <p:nvPicPr>
          <p:cNvPr id="8" name="Содержимое 7" descr="Без названия.jpg"/>
          <p:cNvPicPr>
            <a:picLocks noGrp="1" noChangeAspect="1"/>
          </p:cNvPicPr>
          <p:nvPr>
            <p:ph sz="quarter" idx="4"/>
          </p:nvPr>
        </p:nvPicPr>
        <p:blipFill>
          <a:blip r:embed="rId3" cstate="print"/>
          <a:srcRect/>
          <a:stretch>
            <a:fillRect/>
          </a:stretch>
        </p:blipFill>
        <p:spPr>
          <a:xfrm>
            <a:off x="4643438" y="2349500"/>
            <a:ext cx="2789237" cy="2087563"/>
          </a:xfrm>
        </p:spPr>
      </p:pic>
      <p:pic>
        <p:nvPicPr>
          <p:cNvPr id="9" name="Рисунок 8" descr="post-14237-0-31112000-1371900485.jpg"/>
          <p:cNvPicPr>
            <a:picLocks noChangeAspect="1"/>
          </p:cNvPicPr>
          <p:nvPr/>
        </p:nvPicPr>
        <p:blipFill>
          <a:blip r:embed="rId4" cstate="print"/>
          <a:srcRect/>
          <a:stretch>
            <a:fillRect/>
          </a:stretch>
        </p:blipFill>
        <p:spPr bwMode="auto">
          <a:xfrm>
            <a:off x="6011863" y="4508500"/>
            <a:ext cx="2627312" cy="1971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down)">
                                      <p:cBhvr>
                                        <p:cTn id="1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p:txBody>
          <a:bodyPr/>
          <a:lstStyle/>
          <a:p>
            <a:r>
              <a:rPr lang="ru-RU" smtClean="0"/>
              <a:t>«Ложные скидки»</a:t>
            </a:r>
          </a:p>
        </p:txBody>
      </p:sp>
      <p:sp>
        <p:nvSpPr>
          <p:cNvPr id="28675" name="Текст 14"/>
          <p:cNvSpPr>
            <a:spLocks noGrp="1"/>
          </p:cNvSpPr>
          <p:nvPr>
            <p:ph type="body" idx="1"/>
          </p:nvPr>
        </p:nvSpPr>
        <p:spPr>
          <a:xfrm>
            <a:off x="457200" y="1535113"/>
            <a:ext cx="3467100" cy="957262"/>
          </a:xfrm>
        </p:spPr>
        <p:txBody>
          <a:bodyPr/>
          <a:lstStyle/>
          <a:p>
            <a:pPr algn="ctr"/>
            <a:r>
              <a:rPr lang="ru-RU" sz="2800" smtClean="0">
                <a:solidFill>
                  <a:srgbClr val="C00000"/>
                </a:solidFill>
                <a:latin typeface="Times New Roman" pitchFamily="18" charset="0"/>
                <a:cs typeface="Times New Roman" pitchFamily="18" charset="0"/>
              </a:rPr>
              <a:t>Только сегодня 17.01 скидки до 50%</a:t>
            </a:r>
          </a:p>
        </p:txBody>
      </p:sp>
      <p:pic>
        <p:nvPicPr>
          <p:cNvPr id="28676" name="Содержимое 8" descr="Безымянный 1.jpg"/>
          <p:cNvPicPr>
            <a:picLocks noGrp="1" noChangeAspect="1"/>
          </p:cNvPicPr>
          <p:nvPr>
            <p:ph sz="half" idx="2"/>
          </p:nvPr>
        </p:nvPicPr>
        <p:blipFill>
          <a:blip r:embed="rId2" cstate="print"/>
          <a:srcRect r="23660" b="168"/>
          <a:stretch>
            <a:fillRect/>
          </a:stretch>
        </p:blipFill>
        <p:spPr>
          <a:xfrm>
            <a:off x="1216025" y="2724150"/>
            <a:ext cx="2522538" cy="2852738"/>
          </a:xfrm>
        </p:spPr>
      </p:pic>
      <p:sp>
        <p:nvSpPr>
          <p:cNvPr id="5" name="Текст 4"/>
          <p:cNvSpPr>
            <a:spLocks noGrp="1"/>
          </p:cNvSpPr>
          <p:nvPr>
            <p:ph type="body" sz="quarter" idx="3"/>
          </p:nvPr>
        </p:nvSpPr>
        <p:spPr/>
        <p:txBody>
          <a:bodyPr/>
          <a:lstStyle/>
          <a:p>
            <a:pPr algn="ctr"/>
            <a:r>
              <a:rPr lang="ru-RU" smtClean="0"/>
              <a:t>Цена 16.01</a:t>
            </a:r>
          </a:p>
        </p:txBody>
      </p:sp>
      <p:pic>
        <p:nvPicPr>
          <p:cNvPr id="41986" name="Picture 2"/>
          <p:cNvPicPr>
            <a:picLocks noGrp="1" noChangeAspect="1" noChangeArrowheads="1"/>
          </p:cNvPicPr>
          <p:nvPr>
            <p:ph sz="quarter" idx="4"/>
          </p:nvPr>
        </p:nvPicPr>
        <p:blipFill>
          <a:blip r:embed="rId3" cstate="print"/>
          <a:srcRect/>
          <a:stretch>
            <a:fillRect/>
          </a:stretch>
        </p:blipFill>
        <p:spPr>
          <a:xfrm>
            <a:off x="4716463" y="2420938"/>
            <a:ext cx="2190750" cy="1485900"/>
          </a:xfrm>
        </p:spPr>
      </p:pic>
      <p:pic>
        <p:nvPicPr>
          <p:cNvPr id="41987" name="Picture 3"/>
          <p:cNvPicPr>
            <a:picLocks noChangeAspect="1" noChangeArrowheads="1"/>
          </p:cNvPicPr>
          <p:nvPr/>
        </p:nvPicPr>
        <p:blipFill>
          <a:blip r:embed="rId4" cstate="print"/>
          <a:srcRect/>
          <a:stretch>
            <a:fillRect/>
          </a:stretch>
        </p:blipFill>
        <p:spPr bwMode="auto">
          <a:xfrm>
            <a:off x="5580063" y="4076700"/>
            <a:ext cx="3240087" cy="2179638"/>
          </a:xfrm>
          <a:prstGeom prst="rect">
            <a:avLst/>
          </a:prstGeom>
          <a:noFill/>
          <a:ln w="9525">
            <a:noFill/>
            <a:miter lim="800000"/>
            <a:headEnd/>
            <a:tailEnd/>
          </a:ln>
        </p:spPr>
      </p:pic>
      <p:pic>
        <p:nvPicPr>
          <p:cNvPr id="28680" name="Рисунок 9" descr="Безымянный.jpg"/>
          <p:cNvPicPr>
            <a:picLocks noChangeAspect="1"/>
          </p:cNvPicPr>
          <p:nvPr/>
        </p:nvPicPr>
        <p:blipFill>
          <a:blip r:embed="rId5" cstate="print"/>
          <a:srcRect r="21678" b="-398"/>
          <a:stretch>
            <a:fillRect/>
          </a:stretch>
        </p:blipFill>
        <p:spPr bwMode="auto">
          <a:xfrm>
            <a:off x="2339975" y="4292600"/>
            <a:ext cx="1939925" cy="21510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1986"/>
                                        </p:tgtEl>
                                        <p:attrNameLst>
                                          <p:attrName>style.visibility</p:attrName>
                                        </p:attrNameLst>
                                      </p:cBhvr>
                                      <p:to>
                                        <p:strVal val="visible"/>
                                      </p:to>
                                    </p:set>
                                    <p:animEffect transition="in" filter="wipe(down)">
                                      <p:cBhvr>
                                        <p:cTn id="12" dur="500"/>
                                        <p:tgtEl>
                                          <p:spTgt spid="4198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1987"/>
                                        </p:tgtEl>
                                        <p:attrNameLst>
                                          <p:attrName>style.visibility</p:attrName>
                                        </p:attrNameLst>
                                      </p:cBhvr>
                                      <p:to>
                                        <p:strVal val="visible"/>
                                      </p:to>
                                    </p:set>
                                    <p:animEffect transition="in" filter="wipe(down)">
                                      <p:cBhvr>
                                        <p:cTn id="17" dur="5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755650" y="260350"/>
            <a:ext cx="7772400" cy="1362075"/>
          </a:xfrm>
        </p:spPr>
        <p:txBody>
          <a:bodyPr/>
          <a:lstStyle/>
          <a:p>
            <a:pPr algn="ctr">
              <a:defRPr/>
            </a:pPr>
            <a:r>
              <a:rPr lang="ru-RU" dirty="0" smtClean="0"/>
              <a:t>Акция «3 по цене 2»</a:t>
            </a:r>
            <a:br>
              <a:rPr lang="ru-RU" dirty="0" smtClean="0"/>
            </a:br>
            <a:endParaRPr lang="ru-RU" dirty="0"/>
          </a:p>
        </p:txBody>
      </p:sp>
      <p:sp>
        <p:nvSpPr>
          <p:cNvPr id="8" name="Текст 7"/>
          <p:cNvSpPr>
            <a:spLocks noGrp="1"/>
          </p:cNvSpPr>
          <p:nvPr>
            <p:ph type="body" idx="1"/>
          </p:nvPr>
        </p:nvSpPr>
        <p:spPr>
          <a:xfrm>
            <a:off x="539750" y="836613"/>
            <a:ext cx="8208963" cy="5832475"/>
          </a:xfrm>
        </p:spPr>
        <p:txBody>
          <a:bodyPr/>
          <a:lstStyle/>
          <a:p>
            <a:pPr>
              <a:defRPr/>
            </a:pPr>
            <a:r>
              <a:rPr lang="ru-RU" sz="3200" b="1" dirty="0" smtClean="0">
                <a:solidFill>
                  <a:schemeClr val="tx1"/>
                </a:solidFill>
                <a:latin typeface="Times New Roman" pitchFamily="18" charset="0"/>
                <a:cs typeface="Times New Roman" pitchFamily="18" charset="0"/>
              </a:rPr>
              <a:t>Два учащихся: </a:t>
            </a:r>
          </a:p>
          <a:p>
            <a:pPr>
              <a:defRPr/>
            </a:pPr>
            <a:r>
              <a:rPr lang="ru-RU" sz="3200" dirty="0" smtClean="0">
                <a:solidFill>
                  <a:schemeClr val="tx1"/>
                </a:solidFill>
                <a:latin typeface="Times New Roman" pitchFamily="18" charset="0"/>
                <a:cs typeface="Times New Roman" pitchFamily="18" charset="0"/>
              </a:rPr>
              <a:t>один – продавец, </a:t>
            </a:r>
          </a:p>
          <a:p>
            <a:pPr>
              <a:defRPr/>
            </a:pPr>
            <a:r>
              <a:rPr lang="ru-RU" sz="3200" dirty="0" smtClean="0">
                <a:solidFill>
                  <a:schemeClr val="tx1"/>
                </a:solidFill>
                <a:latin typeface="Times New Roman" pitchFamily="18" charset="0"/>
                <a:cs typeface="Times New Roman" pitchFamily="18" charset="0"/>
              </a:rPr>
              <a:t>другой – покупатель.</a:t>
            </a:r>
          </a:p>
          <a:p>
            <a:pPr>
              <a:defRPr/>
            </a:pPr>
            <a:endParaRPr lang="ru-RU" sz="3200" dirty="0" smtClean="0">
              <a:solidFill>
                <a:schemeClr val="tx1"/>
              </a:solidFill>
              <a:latin typeface="Times New Roman" pitchFamily="18" charset="0"/>
              <a:cs typeface="Times New Roman" pitchFamily="18" charset="0"/>
            </a:endParaRPr>
          </a:p>
          <a:p>
            <a:pPr>
              <a:defRPr/>
            </a:pPr>
            <a:r>
              <a:rPr lang="ru-RU" sz="3200" b="1" dirty="0" smtClean="0">
                <a:solidFill>
                  <a:schemeClr val="tx1"/>
                </a:solidFill>
                <a:latin typeface="Times New Roman" pitchFamily="18" charset="0"/>
                <a:cs typeface="Times New Roman" pitchFamily="18" charset="0"/>
              </a:rPr>
              <a:t>Задача покупателя </a:t>
            </a:r>
            <a:r>
              <a:rPr lang="ru-RU" sz="3200" dirty="0" smtClean="0">
                <a:solidFill>
                  <a:schemeClr val="tx1"/>
                </a:solidFill>
                <a:latin typeface="Times New Roman" pitchFamily="18" charset="0"/>
                <a:cs typeface="Times New Roman" pitchFamily="18" charset="0"/>
              </a:rPr>
              <a:t>купить товары по списку.</a:t>
            </a:r>
          </a:p>
          <a:p>
            <a:pPr>
              <a:defRPr/>
            </a:pPr>
            <a:r>
              <a:rPr lang="ru-RU" sz="3200" b="1" dirty="0" smtClean="0">
                <a:solidFill>
                  <a:schemeClr val="tx1"/>
                </a:solidFill>
                <a:latin typeface="Times New Roman" pitchFamily="18" charset="0"/>
                <a:cs typeface="Times New Roman" pitchFamily="18" charset="0"/>
              </a:rPr>
              <a:t>Задача продавца </a:t>
            </a:r>
            <a:r>
              <a:rPr lang="ru-RU" sz="3200" dirty="0" smtClean="0">
                <a:solidFill>
                  <a:schemeClr val="tx1"/>
                </a:solidFill>
                <a:latin typeface="Times New Roman" pitchFamily="18" charset="0"/>
                <a:cs typeface="Times New Roman" pitchFamily="18" charset="0"/>
              </a:rPr>
              <a:t>продать товар по акции, даже, если его нет в списке</a:t>
            </a:r>
          </a:p>
          <a:p>
            <a:pPr>
              <a:defRPr/>
            </a:pPr>
            <a:r>
              <a:rPr lang="ru-RU" sz="3200" dirty="0" smtClean="0">
                <a:solidFill>
                  <a:schemeClr val="tx1"/>
                </a:solidFill>
                <a:latin typeface="Times New Roman" pitchFamily="18" charset="0"/>
                <a:cs typeface="Times New Roman" pitchFamily="18" charset="0"/>
              </a:rPr>
              <a:t> </a:t>
            </a:r>
          </a:p>
          <a:p>
            <a:pPr>
              <a:defRPr/>
            </a:pPr>
            <a:r>
              <a:rPr lang="ru-RU" sz="3200" dirty="0" smtClean="0">
                <a:solidFill>
                  <a:schemeClr val="tx1"/>
                </a:solidFill>
                <a:latin typeface="Times New Roman" pitchFamily="18" charset="0"/>
                <a:cs typeface="Times New Roman" pitchFamily="18" charset="0"/>
              </a:rPr>
              <a:t>Остальные оценивают поведение участников</a:t>
            </a:r>
          </a:p>
          <a:p>
            <a:pPr>
              <a:defRPr/>
            </a:pPr>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p:txBody>
          <a:bodyPr/>
          <a:lstStyle/>
          <a:p>
            <a:r>
              <a:rPr lang="ru-RU" smtClean="0"/>
              <a:t>Акция «Товар в подарок»</a:t>
            </a:r>
          </a:p>
        </p:txBody>
      </p:sp>
      <p:sp>
        <p:nvSpPr>
          <p:cNvPr id="30723" name="Текст 2"/>
          <p:cNvSpPr>
            <a:spLocks noGrp="1"/>
          </p:cNvSpPr>
          <p:nvPr>
            <p:ph type="body" idx="1"/>
          </p:nvPr>
        </p:nvSpPr>
        <p:spPr>
          <a:xfrm>
            <a:off x="323850" y="1341438"/>
            <a:ext cx="4040188" cy="4989512"/>
          </a:xfrm>
        </p:spPr>
        <p:txBody>
          <a:bodyPr/>
          <a:lstStyle/>
          <a:p>
            <a:pPr>
              <a:spcBef>
                <a:spcPct val="0"/>
              </a:spcBef>
            </a:pPr>
            <a:r>
              <a:rPr lang="ru-RU" b="0" smtClean="0">
                <a:latin typeface="Times New Roman" pitchFamily="18" charset="0"/>
                <a:cs typeface="Times New Roman" pitchFamily="18" charset="0"/>
              </a:rPr>
              <a:t>Два учащихся: </a:t>
            </a:r>
          </a:p>
          <a:p>
            <a:pPr>
              <a:spcBef>
                <a:spcPct val="0"/>
              </a:spcBef>
            </a:pPr>
            <a:r>
              <a:rPr lang="ru-RU" b="0" smtClean="0">
                <a:latin typeface="Times New Roman" pitchFamily="18" charset="0"/>
                <a:cs typeface="Times New Roman" pitchFamily="18" charset="0"/>
              </a:rPr>
              <a:t>один – продавец, </a:t>
            </a:r>
          </a:p>
          <a:p>
            <a:pPr>
              <a:spcBef>
                <a:spcPct val="0"/>
              </a:spcBef>
            </a:pPr>
            <a:r>
              <a:rPr lang="ru-RU" b="0" smtClean="0">
                <a:latin typeface="Times New Roman" pitchFamily="18" charset="0"/>
                <a:cs typeface="Times New Roman" pitchFamily="18" charset="0"/>
              </a:rPr>
              <a:t>другой – покупатель.</a:t>
            </a:r>
          </a:p>
          <a:p>
            <a:pPr>
              <a:spcBef>
                <a:spcPct val="0"/>
              </a:spcBef>
            </a:pPr>
            <a:endParaRPr lang="ru-RU" b="0" smtClean="0">
              <a:latin typeface="Times New Roman" pitchFamily="18" charset="0"/>
              <a:cs typeface="Times New Roman" pitchFamily="18" charset="0"/>
            </a:endParaRPr>
          </a:p>
          <a:p>
            <a:pPr>
              <a:spcBef>
                <a:spcPct val="0"/>
              </a:spcBef>
            </a:pPr>
            <a:r>
              <a:rPr lang="ru-RU" b="0" smtClean="0">
                <a:latin typeface="Times New Roman" pitchFamily="18" charset="0"/>
                <a:cs typeface="Times New Roman" pitchFamily="18" charset="0"/>
              </a:rPr>
              <a:t>Задача покупателя купить товары по списку.</a:t>
            </a:r>
          </a:p>
          <a:p>
            <a:pPr>
              <a:spcBef>
                <a:spcPct val="0"/>
              </a:spcBef>
            </a:pPr>
            <a:r>
              <a:rPr lang="ru-RU" b="0" smtClean="0">
                <a:latin typeface="Times New Roman" pitchFamily="18" charset="0"/>
                <a:cs typeface="Times New Roman" pitchFamily="18" charset="0"/>
              </a:rPr>
              <a:t>Задача продавца – уговорить покупателя «добрать» еще товар до нужной для получения подарка суммы</a:t>
            </a:r>
          </a:p>
          <a:p>
            <a:pPr>
              <a:spcBef>
                <a:spcPct val="0"/>
              </a:spcBef>
            </a:pPr>
            <a:r>
              <a:rPr lang="ru-RU" b="0" smtClean="0">
                <a:latin typeface="Times New Roman" pitchFamily="18" charset="0"/>
                <a:cs typeface="Times New Roman" pitchFamily="18" charset="0"/>
              </a:rPr>
              <a:t> </a:t>
            </a:r>
          </a:p>
          <a:p>
            <a:pPr>
              <a:spcBef>
                <a:spcPct val="0"/>
              </a:spcBef>
            </a:pPr>
            <a:r>
              <a:rPr lang="ru-RU" b="0" smtClean="0">
                <a:latin typeface="Times New Roman" pitchFamily="18" charset="0"/>
                <a:cs typeface="Times New Roman" pitchFamily="18" charset="0"/>
              </a:rPr>
              <a:t>Остальные оценивают поведение участников</a:t>
            </a:r>
          </a:p>
        </p:txBody>
      </p:sp>
      <p:sp>
        <p:nvSpPr>
          <p:cNvPr id="30724" name="Текст 4"/>
          <p:cNvSpPr>
            <a:spLocks noGrp="1"/>
          </p:cNvSpPr>
          <p:nvPr>
            <p:ph type="body" sz="quarter" idx="3"/>
          </p:nvPr>
        </p:nvSpPr>
        <p:spPr/>
        <p:txBody>
          <a:bodyPr/>
          <a:lstStyle/>
          <a:p>
            <a:endParaRPr lang="ru-RU" smtClean="0"/>
          </a:p>
        </p:txBody>
      </p:sp>
      <p:pic>
        <p:nvPicPr>
          <p:cNvPr id="30725" name="Содержимое 6" descr="Без названия (1).jpg"/>
          <p:cNvPicPr>
            <a:picLocks noGrp="1" noChangeAspect="1"/>
          </p:cNvPicPr>
          <p:nvPr>
            <p:ph sz="quarter" idx="4"/>
          </p:nvPr>
        </p:nvPicPr>
        <p:blipFill>
          <a:blip r:embed="rId2" cstate="print"/>
          <a:srcRect/>
          <a:stretch>
            <a:fillRect/>
          </a:stretch>
        </p:blipFill>
        <p:spPr>
          <a:xfrm>
            <a:off x="4643438" y="1484313"/>
            <a:ext cx="2019300" cy="2520950"/>
          </a:xfrm>
        </p:spPr>
      </p:pic>
      <p:pic>
        <p:nvPicPr>
          <p:cNvPr id="30726" name="Рисунок 7" descr="2019-10-17_20-27-20.jpg"/>
          <p:cNvPicPr>
            <a:picLocks noChangeAspect="1"/>
          </p:cNvPicPr>
          <p:nvPr/>
        </p:nvPicPr>
        <p:blipFill>
          <a:blip r:embed="rId3" cstate="print"/>
          <a:srcRect/>
          <a:stretch>
            <a:fillRect/>
          </a:stretch>
        </p:blipFill>
        <p:spPr bwMode="auto">
          <a:xfrm>
            <a:off x="5103813" y="4221163"/>
            <a:ext cx="4040187" cy="1830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Рисунок 3" descr="sale.jpg"/>
          <p:cNvPicPr>
            <a:picLocks noChangeAspect="1"/>
          </p:cNvPicPr>
          <p:nvPr/>
        </p:nvPicPr>
        <p:blipFill>
          <a:blip r:embed="rId2" cstate="print">
            <a:lum bright="40000" contrast="-40000"/>
          </a:blip>
          <a:srcRect/>
          <a:stretch>
            <a:fillRect/>
          </a:stretch>
        </p:blipFill>
        <p:spPr bwMode="auto">
          <a:xfrm>
            <a:off x="-280988" y="0"/>
            <a:ext cx="9424988" cy="6597650"/>
          </a:xfrm>
          <a:prstGeom prst="rect">
            <a:avLst/>
          </a:prstGeom>
          <a:noFill/>
          <a:ln w="9525">
            <a:noFill/>
            <a:miter lim="800000"/>
            <a:headEnd/>
            <a:tailEnd/>
          </a:ln>
        </p:spPr>
      </p:pic>
      <p:sp>
        <p:nvSpPr>
          <p:cNvPr id="4099" name="Заголовок 1"/>
          <p:cNvSpPr>
            <a:spLocks noGrp="1"/>
          </p:cNvSpPr>
          <p:nvPr>
            <p:ph type="ctrTitle"/>
          </p:nvPr>
        </p:nvSpPr>
        <p:spPr>
          <a:xfrm>
            <a:off x="685800" y="2130425"/>
            <a:ext cx="8134350" cy="1730375"/>
          </a:xfrm>
        </p:spPr>
        <p:txBody>
          <a:bodyPr/>
          <a:lstStyle/>
          <a:p>
            <a:pPr eaLnBrk="1" hangingPunct="1"/>
            <a:r>
              <a:rPr lang="ru-RU" sz="6600" b="1" smtClean="0">
                <a:latin typeface="Times New Roman" pitchFamily="18" charset="0"/>
                <a:cs typeface="Times New Roman" pitchFamily="18" charset="0"/>
              </a:rPr>
              <a:t>Тема занятия </a:t>
            </a:r>
            <a:br>
              <a:rPr lang="ru-RU" sz="6600" b="1" smtClean="0">
                <a:latin typeface="Times New Roman" pitchFamily="18" charset="0"/>
                <a:cs typeface="Times New Roman" pitchFamily="18" charset="0"/>
              </a:rPr>
            </a:br>
            <a:r>
              <a:rPr lang="ru-RU" sz="6600" b="1" smtClean="0">
                <a:latin typeface="Times New Roman" pitchFamily="18" charset="0"/>
                <a:cs typeface="Times New Roman" pitchFamily="18" charset="0"/>
              </a:rPr>
              <a:t>«Шопинг. </a:t>
            </a:r>
            <a:br>
              <a:rPr lang="ru-RU" sz="6600" b="1" smtClean="0">
                <a:latin typeface="Times New Roman" pitchFamily="18" charset="0"/>
                <a:cs typeface="Times New Roman" pitchFamily="18" charset="0"/>
              </a:rPr>
            </a:br>
            <a:r>
              <a:rPr lang="ru-RU" sz="6600" b="1" smtClean="0">
                <a:latin typeface="Times New Roman" pitchFamily="18" charset="0"/>
                <a:cs typeface="Times New Roman" pitchFamily="18" charset="0"/>
              </a:rPr>
              <a:t>Включай мозги!»</a:t>
            </a:r>
            <a:br>
              <a:rPr lang="ru-RU" sz="6600" b="1" smtClean="0">
                <a:latin typeface="Times New Roman" pitchFamily="18" charset="0"/>
                <a:cs typeface="Times New Roman" pitchFamily="18" charset="0"/>
              </a:rPr>
            </a:br>
            <a:r>
              <a:rPr lang="ru-RU" sz="6600" b="1" smtClean="0">
                <a:latin typeface="Times New Roman" pitchFamily="18" charset="0"/>
                <a:cs typeface="Times New Roman" pitchFamily="18" charset="0"/>
              </a:rPr>
              <a:t>6 класс</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3"/>
          <p:cNvSpPr>
            <a:spLocks noGrp="1"/>
          </p:cNvSpPr>
          <p:nvPr>
            <p:ph type="title"/>
          </p:nvPr>
        </p:nvSpPr>
        <p:spPr>
          <a:xfrm>
            <a:off x="395288" y="476250"/>
            <a:ext cx="8277225" cy="2305050"/>
          </a:xfrm>
        </p:spPr>
        <p:txBody>
          <a:bodyPr/>
          <a:lstStyle/>
          <a:p>
            <a:pPr algn="ctr" eaLnBrk="1" hangingPunct="1">
              <a:defRPr/>
            </a:pPr>
            <a:r>
              <a:rPr lang="ru-RU" sz="7200" dirty="0" smtClean="0">
                <a:latin typeface="Times New Roman" pitchFamily="18" charset="0"/>
                <a:cs typeface="Times New Roman" pitchFamily="18" charset="0"/>
              </a:rPr>
              <a:t>Подведём итоги</a:t>
            </a:r>
          </a:p>
        </p:txBody>
      </p:sp>
      <p:sp>
        <p:nvSpPr>
          <p:cNvPr id="3" name="Текст 2"/>
          <p:cNvSpPr>
            <a:spLocks noGrp="1"/>
          </p:cNvSpPr>
          <p:nvPr>
            <p:ph type="body" idx="1"/>
          </p:nvPr>
        </p:nvSpPr>
        <p:spPr>
          <a:xfrm>
            <a:off x="611188" y="2636838"/>
            <a:ext cx="7772400" cy="3444875"/>
          </a:xfrm>
        </p:spPr>
        <p:txBody>
          <a:bodyPr/>
          <a:lstStyle/>
          <a:p>
            <a:pPr>
              <a:defRPr/>
            </a:pPr>
            <a:r>
              <a:rPr lang="ru-RU" sz="4400" dirty="0" smtClean="0">
                <a:solidFill>
                  <a:schemeClr val="tx1"/>
                </a:solidFill>
                <a:latin typeface="Times New Roman" pitchFamily="18" charset="0"/>
                <a:cs typeface="Times New Roman" pitchFamily="18" charset="0"/>
              </a:rPr>
              <a:t>- Я сегодня узнал….</a:t>
            </a:r>
          </a:p>
          <a:p>
            <a:pPr>
              <a:defRPr/>
            </a:pPr>
            <a:r>
              <a:rPr lang="ru-RU" sz="4400" dirty="0" smtClean="0">
                <a:solidFill>
                  <a:schemeClr val="tx1"/>
                </a:solidFill>
                <a:latin typeface="Times New Roman" pitchFamily="18" charset="0"/>
                <a:cs typeface="Times New Roman" pitchFamily="18" charset="0"/>
              </a:rPr>
              <a:t>- Для меня было интересно узнать, что…</a:t>
            </a:r>
          </a:p>
          <a:p>
            <a:pPr>
              <a:defRPr/>
            </a:pPr>
            <a:r>
              <a:rPr lang="ru-RU" sz="4400" dirty="0" smtClean="0">
                <a:solidFill>
                  <a:schemeClr val="tx1"/>
                </a:solidFill>
                <a:latin typeface="Times New Roman" pitchFamily="18" charset="0"/>
                <a:cs typeface="Times New Roman" pitchFamily="18" charset="0"/>
              </a:rPr>
              <a:t>- Я буду стараться….</a:t>
            </a:r>
          </a:p>
          <a:p>
            <a:pPr>
              <a:defRPr/>
            </a:pPr>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p:txBody>
          <a:bodyPr/>
          <a:lstStyle/>
          <a:p>
            <a:r>
              <a:rPr lang="ru-RU" sz="6600" b="1" smtClean="0">
                <a:latin typeface="Times New Roman" pitchFamily="18" charset="0"/>
                <a:cs typeface="Times New Roman" pitchFamily="18" charset="0"/>
              </a:rPr>
              <a:t>Домашнее задание</a:t>
            </a:r>
          </a:p>
        </p:txBody>
      </p:sp>
      <p:sp>
        <p:nvSpPr>
          <p:cNvPr id="3" name="Содержимое 2"/>
          <p:cNvSpPr>
            <a:spLocks noGrp="1"/>
          </p:cNvSpPr>
          <p:nvPr>
            <p:ph idx="1"/>
          </p:nvPr>
        </p:nvSpPr>
        <p:spPr>
          <a:xfrm>
            <a:off x="468313" y="2781300"/>
            <a:ext cx="8229600" cy="2763838"/>
          </a:xfrm>
        </p:spPr>
        <p:txBody>
          <a:bodyPr/>
          <a:lstStyle/>
          <a:p>
            <a:pPr marL="0" indent="0" algn="ctr">
              <a:buFont typeface="Arial" charset="0"/>
              <a:buNone/>
              <a:defRPr/>
            </a:pPr>
            <a:r>
              <a:rPr lang="ru-RU" sz="3600" b="1" dirty="0" smtClean="0">
                <a:latin typeface="Times New Roman" pitchFamily="18" charset="0"/>
                <a:cs typeface="Times New Roman" pitchFamily="18" charset="0"/>
              </a:rPr>
              <a:t>Разработка памятки </a:t>
            </a:r>
          </a:p>
          <a:p>
            <a:pPr marL="0" indent="0" algn="ctr">
              <a:buFont typeface="Arial" charset="0"/>
              <a:buNone/>
              <a:defRPr/>
            </a:pPr>
            <a:r>
              <a:rPr lang="ru-RU" sz="3600" b="1" dirty="0" smtClean="0">
                <a:latin typeface="Times New Roman" pitchFamily="18" charset="0"/>
                <a:cs typeface="Times New Roman" pitchFamily="18" charset="0"/>
              </a:rPr>
              <a:t>«Правила грамотного покупателя в мире </a:t>
            </a:r>
            <a:r>
              <a:rPr lang="ru-RU" sz="3600" b="1" dirty="0" err="1" smtClean="0">
                <a:latin typeface="Times New Roman" pitchFamily="18" charset="0"/>
                <a:cs typeface="Times New Roman" pitchFamily="18" charset="0"/>
              </a:rPr>
              <a:t>акционных</a:t>
            </a:r>
            <a:r>
              <a:rPr lang="ru-RU" sz="3600" b="1" dirty="0" smtClean="0">
                <a:latin typeface="Times New Roman" pitchFamily="18" charset="0"/>
                <a:cs typeface="Times New Roman" pitchFamily="18" charset="0"/>
              </a:rPr>
              <a:t> предложений»</a:t>
            </a:r>
          </a:p>
          <a:p>
            <a:pPr>
              <a:defRPr/>
            </a:pP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p:txBody>
          <a:bodyPr/>
          <a:lstStyle/>
          <a:p>
            <a:r>
              <a:rPr lang="ru-RU" sz="6000" b="1" smtClean="0">
                <a:latin typeface="Times New Roman" pitchFamily="18" charset="0"/>
                <a:cs typeface="Times New Roman" pitchFamily="18" charset="0"/>
              </a:rPr>
              <a:t>Цель</a:t>
            </a:r>
            <a:endParaRPr lang="ru-RU" sz="6000" smtClean="0">
              <a:latin typeface="Times New Roman" pitchFamily="18" charset="0"/>
              <a:cs typeface="Times New Roman" pitchFamily="18" charset="0"/>
            </a:endParaRPr>
          </a:p>
        </p:txBody>
      </p:sp>
      <p:sp>
        <p:nvSpPr>
          <p:cNvPr id="5123" name="Содержимое 2"/>
          <p:cNvSpPr>
            <a:spLocks noGrp="1"/>
          </p:cNvSpPr>
          <p:nvPr>
            <p:ph idx="1"/>
          </p:nvPr>
        </p:nvSpPr>
        <p:spPr>
          <a:xfrm>
            <a:off x="395288" y="1916113"/>
            <a:ext cx="8229600" cy="3846512"/>
          </a:xfrm>
        </p:spPr>
        <p:txBody>
          <a:bodyPr/>
          <a:lstStyle/>
          <a:p>
            <a:pPr marL="0" indent="0" algn="ctr">
              <a:buFont typeface="Arial" charset="0"/>
              <a:buNone/>
            </a:pPr>
            <a:r>
              <a:rPr lang="ru-RU" sz="4000" smtClean="0">
                <a:latin typeface="Times New Roman" pitchFamily="18" charset="0"/>
                <a:cs typeface="Times New Roman" pitchFamily="18" charset="0"/>
              </a:rPr>
              <a:t>Формирование грамотного финансового поведения в период массовых скидок в магазинах через проблемных ситуаций, близких к реальной жизни</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323850" y="188913"/>
            <a:ext cx="8229600" cy="777875"/>
          </a:xfrm>
        </p:spPr>
        <p:txBody>
          <a:bodyPr/>
          <a:lstStyle/>
          <a:p>
            <a:r>
              <a:rPr lang="ru-RU" sz="6000" b="1" smtClean="0">
                <a:latin typeface="Times New Roman" pitchFamily="18" charset="0"/>
                <a:cs typeface="Times New Roman" pitchFamily="18" charset="0"/>
              </a:rPr>
              <a:t>Задачи</a:t>
            </a:r>
          </a:p>
        </p:txBody>
      </p:sp>
      <p:sp>
        <p:nvSpPr>
          <p:cNvPr id="3" name="Содержимое 2"/>
          <p:cNvSpPr>
            <a:spLocks noGrp="1"/>
          </p:cNvSpPr>
          <p:nvPr>
            <p:ph idx="1"/>
          </p:nvPr>
        </p:nvSpPr>
        <p:spPr>
          <a:xfrm>
            <a:off x="395288" y="1052513"/>
            <a:ext cx="8748712" cy="5805487"/>
          </a:xfrm>
        </p:spPr>
        <p:txBody>
          <a:bodyPr/>
          <a:lstStyle/>
          <a:p>
            <a:pPr>
              <a:buFont typeface="Arial" charset="0"/>
              <a:buNone/>
              <a:defRPr/>
            </a:pPr>
            <a:r>
              <a:rPr lang="ru-RU" sz="2600" b="1" u="sng" dirty="0" smtClean="0">
                <a:latin typeface="Times New Roman" pitchFamily="18" charset="0"/>
                <a:cs typeface="Times New Roman" pitchFamily="18" charset="0"/>
              </a:rPr>
              <a:t>Образовательные:</a:t>
            </a:r>
            <a:endParaRPr lang="ru-RU" sz="2600" dirty="0" smtClean="0">
              <a:latin typeface="Times New Roman" pitchFamily="18" charset="0"/>
              <a:cs typeface="Times New Roman" pitchFamily="18" charset="0"/>
            </a:endParaRPr>
          </a:p>
          <a:p>
            <a:pPr marL="0" indent="0">
              <a:defRPr/>
            </a:pPr>
            <a:r>
              <a:rPr lang="ru-RU" sz="2600" dirty="0" smtClean="0">
                <a:latin typeface="Times New Roman" pitchFamily="18" charset="0"/>
                <a:cs typeface="Times New Roman" pitchFamily="18" charset="0"/>
              </a:rPr>
              <a:t>Расширение базовых знаний в сфере финансовой грамотности.</a:t>
            </a:r>
          </a:p>
          <a:p>
            <a:pPr>
              <a:buFont typeface="Arial" charset="0"/>
              <a:buNone/>
              <a:defRPr/>
            </a:pPr>
            <a:r>
              <a:rPr lang="ru-RU" sz="2600" b="1" u="sng" dirty="0" smtClean="0">
                <a:latin typeface="Times New Roman" pitchFamily="18" charset="0"/>
                <a:cs typeface="Times New Roman" pitchFamily="18" charset="0"/>
              </a:rPr>
              <a:t>Развивающие:</a:t>
            </a:r>
            <a:endParaRPr lang="ru-RU" sz="2600" dirty="0" smtClean="0">
              <a:latin typeface="Times New Roman" pitchFamily="18" charset="0"/>
              <a:cs typeface="Times New Roman" pitchFamily="18" charset="0"/>
            </a:endParaRPr>
          </a:p>
          <a:p>
            <a:pPr>
              <a:defRPr/>
            </a:pPr>
            <a:r>
              <a:rPr lang="ru-RU" sz="2600" dirty="0" smtClean="0">
                <a:latin typeface="Times New Roman" pitchFamily="18" charset="0"/>
                <a:cs typeface="Times New Roman" pitchFamily="18" charset="0"/>
              </a:rPr>
              <a:t>Развитие критического мышления.</a:t>
            </a:r>
          </a:p>
          <a:p>
            <a:pPr marL="0" indent="0">
              <a:defRPr/>
            </a:pPr>
            <a:r>
              <a:rPr lang="ru-RU" sz="2600" dirty="0" smtClean="0">
                <a:latin typeface="Times New Roman" pitchFamily="18" charset="0"/>
                <a:cs typeface="Times New Roman" pitchFamily="18" charset="0"/>
              </a:rPr>
              <a:t>   Развитие способности принимать обоснованные решения и совершать рациональные действия в сфере, имеющей отношение к управлению личным и семейным бюджетом. </a:t>
            </a:r>
          </a:p>
          <a:p>
            <a:pPr>
              <a:buFont typeface="Arial" charset="0"/>
              <a:buNone/>
              <a:defRPr/>
            </a:pPr>
            <a:r>
              <a:rPr lang="ru-RU" sz="2600" b="1" u="sng" dirty="0" smtClean="0">
                <a:latin typeface="Times New Roman" pitchFamily="18" charset="0"/>
                <a:cs typeface="Times New Roman" pitchFamily="18" charset="0"/>
              </a:rPr>
              <a:t>Воспитательные:</a:t>
            </a:r>
            <a:endParaRPr lang="ru-RU" sz="2600" dirty="0" smtClean="0">
              <a:latin typeface="Times New Roman" pitchFamily="18" charset="0"/>
              <a:cs typeface="Times New Roman" pitchFamily="18" charset="0"/>
            </a:endParaRPr>
          </a:p>
          <a:p>
            <a:pPr marL="0" indent="0">
              <a:defRPr/>
            </a:pPr>
            <a:r>
              <a:rPr lang="ru-RU" sz="2600" dirty="0" smtClean="0">
                <a:latin typeface="Times New Roman" pitchFamily="18" charset="0"/>
                <a:cs typeface="Times New Roman" pitchFamily="18" charset="0"/>
              </a:rPr>
              <a:t>   Формирование рационального отношения к расходам и семейному бюджету.</a:t>
            </a:r>
          </a:p>
          <a:p>
            <a:pPr>
              <a:defRPr/>
            </a:pPr>
            <a:r>
              <a:rPr lang="ru-RU" sz="2600" dirty="0" smtClean="0">
                <a:latin typeface="Times New Roman" pitchFamily="18" charset="0"/>
                <a:cs typeface="Times New Roman" pitchFamily="18" charset="0"/>
              </a:rPr>
              <a:t>Формирование коммуникативных умений</a:t>
            </a:r>
          </a:p>
          <a:p>
            <a:pPr>
              <a:buFont typeface="Arial" charset="0"/>
              <a:buNone/>
              <a:defRPr/>
            </a:pPr>
            <a:endParaRPr lang="ru-RU" sz="2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Заголовок 3"/>
          <p:cNvSpPr>
            <a:spLocks noGrp="1"/>
          </p:cNvSpPr>
          <p:nvPr>
            <p:ph type="title"/>
          </p:nvPr>
        </p:nvSpPr>
        <p:spPr>
          <a:xfrm>
            <a:off x="827088" y="260350"/>
            <a:ext cx="6408737" cy="792163"/>
          </a:xfrm>
        </p:spPr>
        <p:txBody>
          <a:bodyPr/>
          <a:lstStyle/>
          <a:p>
            <a:pPr eaLnBrk="1" hangingPunct="1">
              <a:defRPr/>
            </a:pPr>
            <a:r>
              <a:rPr lang="ru-RU" sz="4800" dirty="0" smtClean="0">
                <a:latin typeface="Times New Roman" pitchFamily="18" charset="0"/>
                <a:cs typeface="Times New Roman" pitchFamily="18" charset="0"/>
              </a:rPr>
              <a:t>Варианты акций</a:t>
            </a:r>
          </a:p>
        </p:txBody>
      </p:sp>
      <p:sp>
        <p:nvSpPr>
          <p:cNvPr id="7171" name="Текст 3"/>
          <p:cNvSpPr>
            <a:spLocks noGrp="1"/>
          </p:cNvSpPr>
          <p:nvPr>
            <p:ph type="body" idx="1"/>
          </p:nvPr>
        </p:nvSpPr>
        <p:spPr>
          <a:xfrm>
            <a:off x="323850" y="981075"/>
            <a:ext cx="8424863" cy="5184775"/>
          </a:xfrm>
        </p:spPr>
        <p:txBody>
          <a:bodyPr/>
          <a:lstStyle/>
          <a:p>
            <a:pPr eaLnBrk="1" hangingPunct="1">
              <a:buFont typeface="Arial" charset="0"/>
              <a:buChar char="•"/>
            </a:pPr>
            <a:r>
              <a:rPr lang="ru-RU" sz="3600" smtClean="0">
                <a:solidFill>
                  <a:schemeClr val="tx1"/>
                </a:solidFill>
                <a:latin typeface="Times New Roman" pitchFamily="18" charset="0"/>
                <a:cs typeface="Times New Roman" pitchFamily="18" charset="0"/>
              </a:rPr>
              <a:t> «ложные скидки»</a:t>
            </a:r>
          </a:p>
          <a:p>
            <a:pPr eaLnBrk="1" hangingPunct="1">
              <a:buFont typeface="Arial" charset="0"/>
              <a:buChar char="•"/>
            </a:pPr>
            <a:r>
              <a:rPr lang="ru-RU" sz="3600" smtClean="0">
                <a:solidFill>
                  <a:schemeClr val="tx1"/>
                </a:solidFill>
                <a:latin typeface="Times New Roman" pitchFamily="18" charset="0"/>
                <a:cs typeface="Times New Roman" pitchFamily="18" charset="0"/>
              </a:rPr>
              <a:t> «залежалый товар»</a:t>
            </a:r>
          </a:p>
          <a:p>
            <a:pPr eaLnBrk="1" hangingPunct="1">
              <a:buFont typeface="Arial" charset="0"/>
              <a:buChar char="•"/>
            </a:pPr>
            <a:r>
              <a:rPr lang="ru-RU" sz="3600" smtClean="0">
                <a:solidFill>
                  <a:schemeClr val="tx1"/>
                </a:solidFill>
                <a:latin typeface="Times New Roman" pitchFamily="18" charset="0"/>
                <a:cs typeface="Times New Roman" pitchFamily="18" charset="0"/>
              </a:rPr>
              <a:t> «товар в подарок»</a:t>
            </a:r>
          </a:p>
          <a:p>
            <a:pPr eaLnBrk="1" hangingPunct="1">
              <a:buFont typeface="Arial" charset="0"/>
              <a:buChar char="•"/>
            </a:pPr>
            <a:r>
              <a:rPr lang="ru-RU" sz="3600" smtClean="0">
                <a:solidFill>
                  <a:schemeClr val="tx1"/>
                </a:solidFill>
                <a:latin typeface="Times New Roman" pitchFamily="18" charset="0"/>
                <a:cs typeface="Times New Roman" pitchFamily="18" charset="0"/>
              </a:rPr>
              <a:t> «сроки годности»</a:t>
            </a:r>
          </a:p>
          <a:p>
            <a:pPr eaLnBrk="1" hangingPunct="1">
              <a:buFont typeface="Arial" charset="0"/>
              <a:buChar char="•"/>
            </a:pPr>
            <a:r>
              <a:rPr lang="ru-RU" sz="3600" smtClean="0">
                <a:solidFill>
                  <a:schemeClr val="tx1"/>
                </a:solidFill>
                <a:latin typeface="Times New Roman" pitchFamily="18" charset="0"/>
                <a:cs typeface="Times New Roman" pitchFamily="18" charset="0"/>
              </a:rPr>
              <a:t> «скидка на 2-й/3-й товар в чеке; 1+1»</a:t>
            </a:r>
          </a:p>
          <a:p>
            <a:pPr eaLnBrk="1" hangingPunct="1">
              <a:buFont typeface="Arial" charset="0"/>
              <a:buChar char="•"/>
            </a:pPr>
            <a:r>
              <a:rPr lang="ru-RU" sz="3600" smtClean="0">
                <a:solidFill>
                  <a:schemeClr val="tx1"/>
                </a:solidFill>
                <a:latin typeface="Times New Roman" pitchFamily="18" charset="0"/>
                <a:cs typeface="Times New Roman" pitchFamily="18" charset="0"/>
              </a:rPr>
              <a:t> «распродажа в связи с закрытием»</a:t>
            </a:r>
          </a:p>
          <a:p>
            <a:pPr eaLnBrk="1" hangingPunct="1">
              <a:buFont typeface="Arial" charset="0"/>
              <a:buChar char="•"/>
            </a:pPr>
            <a:r>
              <a:rPr lang="ru-RU" sz="3600" smtClean="0">
                <a:solidFill>
                  <a:schemeClr val="tx1"/>
                </a:solidFill>
                <a:latin typeface="Times New Roman" pitchFamily="18" charset="0"/>
                <a:cs typeface="Times New Roman" pitchFamily="18" charset="0"/>
              </a:rPr>
              <a:t> «скидка на последний экземпляр»</a:t>
            </a:r>
          </a:p>
          <a:p>
            <a:pPr eaLnBrk="1" hangingPunct="1">
              <a:buFont typeface="Arial" charset="0"/>
              <a:buChar char="•"/>
            </a:pPr>
            <a:r>
              <a:rPr lang="ru-RU" sz="3600" smtClean="0">
                <a:solidFill>
                  <a:schemeClr val="tx1"/>
                </a:solidFill>
                <a:latin typeface="Times New Roman" pitchFamily="18" charset="0"/>
                <a:cs typeface="Times New Roman" pitchFamily="18" charset="0"/>
              </a:rPr>
              <a:t> «товары с дефектом»</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Рисунок 5" descr="820af63607a0fff965c5f3b24b767451.png"/>
          <p:cNvPicPr>
            <a:picLocks noChangeAspect="1"/>
          </p:cNvPicPr>
          <p:nvPr/>
        </p:nvPicPr>
        <p:blipFill>
          <a:blip r:embed="rId2" cstate="print">
            <a:lum bright="30000" contrast="-40000"/>
          </a:blip>
          <a:srcRect/>
          <a:stretch>
            <a:fillRect/>
          </a:stretch>
        </p:blipFill>
        <p:spPr bwMode="auto">
          <a:xfrm>
            <a:off x="34925" y="404813"/>
            <a:ext cx="9074150" cy="6048375"/>
          </a:xfrm>
          <a:prstGeom prst="rect">
            <a:avLst/>
          </a:prstGeom>
          <a:noFill/>
          <a:ln w="9525">
            <a:noFill/>
            <a:miter lim="800000"/>
            <a:headEnd/>
            <a:tailEnd/>
          </a:ln>
        </p:spPr>
      </p:pic>
      <p:sp>
        <p:nvSpPr>
          <p:cNvPr id="8195" name="Заголовок 3"/>
          <p:cNvSpPr>
            <a:spLocks noGrp="1"/>
          </p:cNvSpPr>
          <p:nvPr>
            <p:ph type="ctrTitle"/>
          </p:nvPr>
        </p:nvSpPr>
        <p:spPr>
          <a:xfrm>
            <a:off x="827088" y="549275"/>
            <a:ext cx="7772400" cy="1470025"/>
          </a:xfrm>
        </p:spPr>
        <p:txBody>
          <a:bodyPr/>
          <a:lstStyle/>
          <a:p>
            <a:pPr eaLnBrk="1" hangingPunct="1"/>
            <a:r>
              <a:rPr lang="ru-RU" sz="6600" b="1" smtClean="0">
                <a:latin typeface="Times New Roman" pitchFamily="18" charset="0"/>
                <a:cs typeface="Times New Roman" pitchFamily="18" charset="0"/>
              </a:rPr>
              <a:t>Вариант № 1</a:t>
            </a:r>
          </a:p>
        </p:txBody>
      </p:sp>
      <p:sp>
        <p:nvSpPr>
          <p:cNvPr id="5" name="Подзаголовок 4"/>
          <p:cNvSpPr>
            <a:spLocks noGrp="1"/>
          </p:cNvSpPr>
          <p:nvPr>
            <p:ph type="subTitle" idx="1"/>
          </p:nvPr>
        </p:nvSpPr>
        <p:spPr>
          <a:xfrm>
            <a:off x="611188" y="3789363"/>
            <a:ext cx="7993062" cy="1752600"/>
          </a:xfrm>
        </p:spPr>
        <p:txBody>
          <a:bodyPr rtlCol="0">
            <a:noAutofit/>
          </a:bodyPr>
          <a:lstStyle/>
          <a:p>
            <a:pPr eaLnBrk="1" fontAlgn="auto" hangingPunct="1">
              <a:spcAft>
                <a:spcPts val="0"/>
              </a:spcAft>
              <a:buFont typeface="Arial" pitchFamily="34" charset="0"/>
              <a:buNone/>
              <a:defRPr/>
            </a:pPr>
            <a:r>
              <a:rPr lang="ru-RU" sz="6000" b="1" dirty="0" smtClean="0">
                <a:solidFill>
                  <a:schemeClr val="tx2">
                    <a:lumMod val="50000"/>
                  </a:schemeClr>
                </a:solidFill>
                <a:latin typeface="Times New Roman" pitchFamily="18" charset="0"/>
                <a:cs typeface="Times New Roman" pitchFamily="18" charset="0"/>
              </a:rPr>
              <a:t>«ЛОЖНЫЕ СКИДКИ»</a:t>
            </a:r>
          </a:p>
        </p:txBody>
      </p:sp>
      <p:pic>
        <p:nvPicPr>
          <p:cNvPr id="8197" name="Рисунок 5" descr="8i3wvx4f67.png"/>
          <p:cNvPicPr>
            <a:picLocks noChangeAspect="1"/>
          </p:cNvPicPr>
          <p:nvPr/>
        </p:nvPicPr>
        <p:blipFill>
          <a:blip r:embed="rId3" cstate="print"/>
          <a:srcRect/>
          <a:stretch>
            <a:fillRect/>
          </a:stretch>
        </p:blipFill>
        <p:spPr bwMode="auto">
          <a:xfrm rot="-2109908">
            <a:off x="754063" y="2527300"/>
            <a:ext cx="2619375" cy="1574800"/>
          </a:xfrm>
          <a:prstGeom prst="rect">
            <a:avLst/>
          </a:prstGeom>
          <a:noFill/>
          <a:ln w="9525">
            <a:noFill/>
            <a:miter lim="800000"/>
            <a:headEnd/>
            <a:tailEnd/>
          </a:ln>
        </p:spPr>
      </p:pic>
      <p:pic>
        <p:nvPicPr>
          <p:cNvPr id="8198" name="Рисунок 7" descr="200463138_orig.png"/>
          <p:cNvPicPr>
            <a:picLocks noChangeAspect="1"/>
          </p:cNvPicPr>
          <p:nvPr/>
        </p:nvPicPr>
        <p:blipFill>
          <a:blip r:embed="rId4" cstate="print"/>
          <a:srcRect l="12447" t="14070" r="16946"/>
          <a:stretch>
            <a:fillRect/>
          </a:stretch>
        </p:blipFill>
        <p:spPr bwMode="auto">
          <a:xfrm rot="1589980">
            <a:off x="6124575" y="2117725"/>
            <a:ext cx="2687638" cy="2119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3"/>
          <p:cNvSpPr>
            <a:spLocks noGrp="1"/>
          </p:cNvSpPr>
          <p:nvPr>
            <p:ph type="ctrTitle"/>
          </p:nvPr>
        </p:nvSpPr>
        <p:spPr>
          <a:xfrm>
            <a:off x="684213" y="188913"/>
            <a:ext cx="7772400" cy="1470025"/>
          </a:xfrm>
        </p:spPr>
        <p:txBody>
          <a:bodyPr/>
          <a:lstStyle/>
          <a:p>
            <a:pPr eaLnBrk="1" hangingPunct="1"/>
            <a:r>
              <a:rPr lang="ru-RU" sz="6600" b="1" smtClean="0">
                <a:latin typeface="Times New Roman" pitchFamily="18" charset="0"/>
                <a:cs typeface="Times New Roman" pitchFamily="18" charset="0"/>
              </a:rPr>
              <a:t>Ложные скидки</a:t>
            </a:r>
          </a:p>
        </p:txBody>
      </p:sp>
      <p:sp>
        <p:nvSpPr>
          <p:cNvPr id="9219" name="Подзаголовок 4"/>
          <p:cNvSpPr>
            <a:spLocks noGrp="1"/>
          </p:cNvSpPr>
          <p:nvPr>
            <p:ph type="subTitle" idx="1"/>
          </p:nvPr>
        </p:nvSpPr>
        <p:spPr>
          <a:xfrm>
            <a:off x="611188" y="1700213"/>
            <a:ext cx="8137525" cy="4824412"/>
          </a:xfrm>
        </p:spPr>
        <p:txBody>
          <a:bodyPr/>
          <a:lstStyle/>
          <a:p>
            <a:pPr algn="l" eaLnBrk="1" hangingPunct="1"/>
            <a:r>
              <a:rPr lang="ru-RU" sz="2800" b="1" smtClean="0">
                <a:solidFill>
                  <a:schemeClr val="tx1"/>
                </a:solidFill>
                <a:latin typeface="Times New Roman" pitchFamily="18" charset="0"/>
                <a:cs typeface="Times New Roman" pitchFamily="18" charset="0"/>
              </a:rPr>
              <a:t>Суть: </a:t>
            </a:r>
            <a:r>
              <a:rPr lang="ru-RU" sz="2800" smtClean="0">
                <a:solidFill>
                  <a:schemeClr val="tx1"/>
                </a:solidFill>
                <a:latin typeface="Times New Roman" pitchFamily="18" charset="0"/>
                <a:cs typeface="Times New Roman" pitchFamily="18" charset="0"/>
              </a:rPr>
              <a:t>практически все магазины ежедневно предоставляют скидки на самые различные товары – от продуктов питания до одежды и бытовой техники.	</a:t>
            </a:r>
            <a:br>
              <a:rPr lang="ru-RU" sz="2800" smtClean="0">
                <a:solidFill>
                  <a:schemeClr val="tx1"/>
                </a:solidFill>
                <a:latin typeface="Times New Roman" pitchFamily="18" charset="0"/>
                <a:cs typeface="Times New Roman" pitchFamily="18" charset="0"/>
              </a:rPr>
            </a:br>
            <a:r>
              <a:rPr lang="ru-RU" sz="2800" b="1" smtClean="0">
                <a:solidFill>
                  <a:schemeClr val="tx1"/>
                </a:solidFill>
                <a:latin typeface="Times New Roman" pitchFamily="18" charset="0"/>
                <a:cs typeface="Times New Roman" pitchFamily="18" charset="0"/>
              </a:rPr>
              <a:t>Ловушка: </a:t>
            </a:r>
            <a:r>
              <a:rPr lang="ru-RU" sz="2800" smtClean="0">
                <a:solidFill>
                  <a:schemeClr val="tx1"/>
                </a:solidFill>
                <a:latin typeface="Times New Roman" pitchFamily="18" charset="0"/>
                <a:cs typeface="Times New Roman" pitchFamily="18" charset="0"/>
              </a:rPr>
              <a:t>при названии цены продавцы заранее указывает завышенную стоимость, которая в последствие выглядит как зачеркнутая. </a:t>
            </a:r>
            <a:br>
              <a:rPr lang="ru-RU" sz="2800" smtClean="0">
                <a:solidFill>
                  <a:schemeClr val="tx1"/>
                </a:solidFill>
                <a:latin typeface="Times New Roman" pitchFamily="18" charset="0"/>
                <a:cs typeface="Times New Roman" pitchFamily="18" charset="0"/>
              </a:rPr>
            </a:br>
            <a:r>
              <a:rPr lang="ru-RU" sz="2800" b="1" smtClean="0">
                <a:solidFill>
                  <a:schemeClr val="tx1"/>
                </a:solidFill>
                <a:latin typeface="Times New Roman" pitchFamily="18" charset="0"/>
                <a:cs typeface="Times New Roman" pitchFamily="18" charset="0"/>
              </a:rPr>
              <a:t>Рекомендации: </a:t>
            </a:r>
            <a:r>
              <a:rPr lang="ru-RU" sz="2800" smtClean="0">
                <a:solidFill>
                  <a:schemeClr val="tx1"/>
                </a:solidFill>
                <a:latin typeface="Times New Roman" pitchFamily="18" charset="0"/>
                <a:cs typeface="Times New Roman" pitchFamily="18" charset="0"/>
              </a:rPr>
              <a:t>сравнение цен в нескольких торговых точках, интернет-магазинах, запоминать примерную цену на товары или услуги. </a:t>
            </a:r>
          </a:p>
          <a:p>
            <a:pPr algn="l" eaLnBrk="1" hangingPunct="1"/>
            <a:endParaRPr lang="ru-RU" sz="2400" b="1"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3"/>
          <p:cNvSpPr>
            <a:spLocks noGrp="1"/>
          </p:cNvSpPr>
          <p:nvPr>
            <p:ph type="ctrTitle"/>
          </p:nvPr>
        </p:nvSpPr>
        <p:spPr>
          <a:xfrm>
            <a:off x="684213" y="260350"/>
            <a:ext cx="7772400" cy="1470025"/>
          </a:xfrm>
        </p:spPr>
        <p:txBody>
          <a:bodyPr/>
          <a:lstStyle/>
          <a:p>
            <a:pPr eaLnBrk="1" hangingPunct="1"/>
            <a:r>
              <a:rPr lang="ru-RU" sz="6600" b="1" smtClean="0">
                <a:latin typeface="Times New Roman" pitchFamily="18" charset="0"/>
                <a:cs typeface="Times New Roman" pitchFamily="18" charset="0"/>
              </a:rPr>
              <a:t>Вариант № 2</a:t>
            </a:r>
          </a:p>
        </p:txBody>
      </p:sp>
      <p:sp>
        <p:nvSpPr>
          <p:cNvPr id="5" name="Подзаголовок 4"/>
          <p:cNvSpPr>
            <a:spLocks noGrp="1"/>
          </p:cNvSpPr>
          <p:nvPr>
            <p:ph type="subTitle" idx="1"/>
          </p:nvPr>
        </p:nvSpPr>
        <p:spPr>
          <a:xfrm>
            <a:off x="1042988" y="4365625"/>
            <a:ext cx="6400800" cy="1752600"/>
          </a:xfrm>
        </p:spPr>
        <p:txBody>
          <a:bodyPr rtlCol="0">
            <a:normAutofit lnSpcReduction="10000"/>
          </a:bodyPr>
          <a:lstStyle/>
          <a:p>
            <a:pPr eaLnBrk="1" fontAlgn="auto" hangingPunct="1">
              <a:spcAft>
                <a:spcPts val="0"/>
              </a:spcAft>
              <a:buFont typeface="Arial" pitchFamily="34" charset="0"/>
              <a:buNone/>
              <a:defRPr/>
            </a:pPr>
            <a:r>
              <a:rPr lang="ru-RU" sz="6000" b="1" dirty="0" smtClean="0">
                <a:solidFill>
                  <a:schemeClr val="tx2">
                    <a:lumMod val="50000"/>
                  </a:schemeClr>
                </a:solidFill>
                <a:latin typeface="Times New Roman" pitchFamily="18" charset="0"/>
                <a:cs typeface="Times New Roman" pitchFamily="18" charset="0"/>
              </a:rPr>
              <a:t>«ЗАЛЕЖАЛЫЙ ТОВАР»</a:t>
            </a:r>
          </a:p>
        </p:txBody>
      </p:sp>
      <p:pic>
        <p:nvPicPr>
          <p:cNvPr id="10244" name="Рисунок 5" descr="600x600_bd6a6fbd-cd3e-11e8-80e4-2c59e542282b.jpg"/>
          <p:cNvPicPr>
            <a:picLocks noChangeAspect="1"/>
          </p:cNvPicPr>
          <p:nvPr/>
        </p:nvPicPr>
        <p:blipFill>
          <a:blip r:embed="rId2" cstate="print"/>
          <a:srcRect/>
          <a:stretch>
            <a:fillRect/>
          </a:stretch>
        </p:blipFill>
        <p:spPr bwMode="auto">
          <a:xfrm rot="-823865">
            <a:off x="609600" y="1746250"/>
            <a:ext cx="2508250" cy="2508250"/>
          </a:xfrm>
          <a:prstGeom prst="rect">
            <a:avLst/>
          </a:prstGeom>
          <a:noFill/>
          <a:ln w="9525">
            <a:noFill/>
            <a:miter lim="800000"/>
            <a:headEnd/>
            <a:tailEnd/>
          </a:ln>
        </p:spPr>
      </p:pic>
      <p:pic>
        <p:nvPicPr>
          <p:cNvPr id="10245" name="Рисунок 6" descr="kalendar-na-novyy-2019-god-svini-krasivye-i-prikolnye-kalendari-na-2019-god-s-kartinkami_1.jpg"/>
          <p:cNvPicPr>
            <a:picLocks noChangeAspect="1"/>
          </p:cNvPicPr>
          <p:nvPr/>
        </p:nvPicPr>
        <p:blipFill>
          <a:blip r:embed="rId3" cstate="print"/>
          <a:srcRect/>
          <a:stretch>
            <a:fillRect/>
          </a:stretch>
        </p:blipFill>
        <p:spPr bwMode="auto">
          <a:xfrm rot="1549614">
            <a:off x="6040438" y="1822450"/>
            <a:ext cx="2417762" cy="2335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483</TotalTime>
  <Words>923</Words>
  <Application>Microsoft Office PowerPoint</Application>
  <PresentationFormat>Экран (4:3)</PresentationFormat>
  <Paragraphs>105</Paragraphs>
  <Slides>31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31</vt:i4>
      </vt:variant>
    </vt:vector>
  </HeadingPairs>
  <TitlesOfParts>
    <vt:vector size="35" baseType="lpstr">
      <vt:lpstr>Arial</vt:lpstr>
      <vt:lpstr>Calibri</vt:lpstr>
      <vt:lpstr>Times New Roman</vt:lpstr>
      <vt:lpstr>Тема Office</vt:lpstr>
      <vt:lpstr>Содержание и методика преподавания финансовой грамотности по теме «Шопинг.  Включай мозги!» в разделе «Личный и семейный бюджет» с использованием игровых методов обучения</vt:lpstr>
      <vt:lpstr>Раздел «Личный и семейный бюджет»</vt:lpstr>
      <vt:lpstr>Тема занятия  «Шопинг.  Включай мозги!» 6 класс</vt:lpstr>
      <vt:lpstr>Цель</vt:lpstr>
      <vt:lpstr>Задачи</vt:lpstr>
      <vt:lpstr>Варианты акций</vt:lpstr>
      <vt:lpstr>Вариант № 1</vt:lpstr>
      <vt:lpstr>Ложные скидки</vt:lpstr>
      <vt:lpstr>Вариант № 2</vt:lpstr>
      <vt:lpstr>Залежалый товар</vt:lpstr>
      <vt:lpstr>Вариант № 3</vt:lpstr>
      <vt:lpstr>Товар в подарок</vt:lpstr>
      <vt:lpstr>Вариант № 4</vt:lpstr>
      <vt:lpstr>Сроки годности</vt:lpstr>
      <vt:lpstr>Вариант № 5</vt:lpstr>
      <vt:lpstr>Скидка на 2-й/3-й товар в чеке</vt:lpstr>
      <vt:lpstr>Вариант № 6</vt:lpstr>
      <vt:lpstr>Распродажа в связи с закрытием</vt:lpstr>
      <vt:lpstr>Вариант № 7</vt:lpstr>
      <vt:lpstr>Скидка на последний экземпляр</vt:lpstr>
      <vt:lpstr>Вариант № 8</vt:lpstr>
      <vt:lpstr>Товары с дефектом</vt:lpstr>
      <vt:lpstr>ПОИГРАЕМ???</vt:lpstr>
      <vt:lpstr>СЕГОДНЯ  17.01.2020</vt:lpstr>
      <vt:lpstr>В какой магазин пойдете за покупками?</vt:lpstr>
      <vt:lpstr>Скидка на последний экземпляр</vt:lpstr>
      <vt:lpstr>«Ложные скидки»</vt:lpstr>
      <vt:lpstr>Акция «3 по цене 2» </vt:lpstr>
      <vt:lpstr>Акция «Товар в подарок»</vt:lpstr>
      <vt:lpstr>Подведём итоги</vt:lpstr>
      <vt:lpstr>Домашнее задание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«Ловушки» в магазине часть 2</dc:title>
  <dc:creator>RePack by SPecialiST</dc:creator>
  <cp:lastModifiedBy>Natali</cp:lastModifiedBy>
  <cp:revision>8</cp:revision>
  <dcterms:created xsi:type="dcterms:W3CDTF">2019-12-12T18:33:46Z</dcterms:created>
  <dcterms:modified xsi:type="dcterms:W3CDTF">2020-01-21T11:11:28Z</dcterms:modified>
</cp:coreProperties>
</file>