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65" r:id="rId2"/>
    <p:sldId id="268" r:id="rId3"/>
    <p:sldId id="266" r:id="rId4"/>
    <p:sldId id="267" r:id="rId5"/>
    <p:sldId id="269" r:id="rId6"/>
    <p:sldId id="261" r:id="rId7"/>
    <p:sldId id="256" r:id="rId8"/>
    <p:sldId id="257" r:id="rId9"/>
    <p:sldId id="258" r:id="rId10"/>
    <p:sldId id="259" r:id="rId11"/>
    <p:sldId id="260" r:id="rId12"/>
    <p:sldId id="262" r:id="rId13"/>
    <p:sldId id="264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01939-A144-4185-86D9-B368342E0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EEC3BC-F65B-437B-B5FB-D2CCACFAC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470C10-73B9-4E67-9E58-E56A20AD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DF600E-C52D-40D7-9137-B508ADB4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3C9C8-6B39-4117-A6F3-5B8C6F16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1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3794D-D271-46E0-8C42-5F718179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6EC3F8-ECEA-4617-B0A0-C76FB0FD2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2D511-40BC-47D9-91E8-C1BCFD30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47534-88A4-439A-BCEC-FC6B4E0B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2E9C80-D140-456F-99F2-970EE2D6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9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461067-FC08-4E72-9328-44681537C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B077EE-B1B0-431B-9E8A-C5471F708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E5B2AA-8561-411A-8FF6-55AE7572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DD079-11EB-40CC-A3AD-96BB60A9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5A34D-D551-46C0-A51A-5F0E7DAA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0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5B664-4421-4D19-9786-0B8CDBB4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6EFF4-CDEC-4439-8E12-9F36BBDD4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49EE54-92E4-4526-898D-EDCE2B58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8EBCF-0AEE-4B08-880B-6768C1BD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792DA6-4558-463C-B635-69C089A7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9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D4514-EA47-4BEE-9D2E-E31FA856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23C55-4E9A-447F-9978-891999586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A0FC46-AECA-4EC9-BC98-93C8842C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022C8-5DF3-434A-984B-FF4FADCB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9B6B9-FE78-4187-80EF-E9DA799F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4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F528A-1D9A-428D-A3F9-564E8174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5C5E3-CAF4-486A-8E2E-9E1EA8C9E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1CDBC-7497-4FF4-8DFD-DC7AE3EB5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3C0FDA-2255-4A67-9A86-A9B4B30C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C57D2-6618-4079-B1A3-AE2A49FD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ABC06A-5177-4DD3-8468-87E243F1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7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00B5D-8943-421F-9FC3-8EC74DE9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54DA02-54A5-47F3-B585-1682AE95F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A6E883-1DE1-476A-B4B0-3625557A3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D51DD-AB53-471F-8DBA-78DFF5E6C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B301A4-31C5-4533-8EA6-D3D4D44D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91CEAE-7907-48B5-9116-59355784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9389B4-B028-4308-952D-9B091398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37E333-FC4E-4D6E-8D18-938BA468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8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A3485-AB67-4301-B4FF-8DCE01F0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FF7F49-6E92-4466-9011-A27245A0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82C04D-0EE3-41E3-943E-FC07B642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B7F52F-F00C-4EF2-A1F6-553F38CE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9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614CD1-7A65-4EBB-B0D5-4FF9F01A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A57FAC-1D58-41C7-A56A-19247A7E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7B6BA3-50F6-4683-8811-5F4E215B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4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58696-74DD-4D07-85D5-CB4141FA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55ABC-511B-47CB-BF2D-E78C8CDCB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54FEF-7266-4A76-9C0F-949E74F1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D597F1-4BE3-4478-B3E6-F2B07FB7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3C2442-4021-4C12-A64A-B9F3542D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6F2BD-5B48-416F-87CC-289D37D1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9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8F5F4-F9FC-4006-AF86-87C6047B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AC0608-F3A5-49D2-BCF5-F2957EB17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9D7B2F-44F7-489C-9666-6B43A335F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9D6890-12E2-4032-9039-9BEA42FB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6248A0-70A5-4EE6-8A28-A03E063B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9C3C0-F82C-418A-BCA7-13750BE7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4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E5B74-9B5E-4270-ACB1-C004CCFC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989AA4-DF09-42B6-BE39-CE89625C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B6E79-F848-498B-8EE5-F9883A418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DDD71-E66F-4A43-8C35-33F7F163075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F49AB-9453-415F-9BB3-65156B1B5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68CB8-7091-4F89-B9F8-5A26BE604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D5895-8211-4253-BED1-9FEA9666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E8B37-1C18-4E75-8897-8DA8A13F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8912"/>
            <a:ext cx="11159707" cy="104633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Название группового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80BE0B-DD83-4387-94A1-08399FEB1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883" y="1700462"/>
            <a:ext cx="11662611" cy="2101517"/>
          </a:xfrm>
        </p:spPr>
        <p:txBody>
          <a:bodyPr>
            <a:noAutofit/>
          </a:bodyPr>
          <a:lstStyle/>
          <a:p>
            <a:r>
              <a:rPr lang="ru-RU" sz="3600" dirty="0"/>
              <a:t>Образовательное событие как форма  организации и реализации образовательной деятельности на примере квест-игры «Путешествие в страну Финансия»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432D0-7180-48C2-932C-09B6072B3414}"/>
              </a:ext>
            </a:extLst>
          </p:cNvPr>
          <p:cNvSpPr txBox="1"/>
          <p:nvPr/>
        </p:nvSpPr>
        <p:spPr>
          <a:xfrm>
            <a:off x="6866021" y="4427620"/>
            <a:ext cx="5325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Проект выполнили:</a:t>
            </a:r>
          </a:p>
          <a:p>
            <a:r>
              <a:rPr lang="ru-RU" sz="2400" dirty="0"/>
              <a:t>Панкова Наталья Викторовна</a:t>
            </a:r>
          </a:p>
          <a:p>
            <a:r>
              <a:rPr lang="ru-RU" sz="2400" dirty="0"/>
              <a:t>Андреева Светлана Григорьевна</a:t>
            </a:r>
          </a:p>
          <a:p>
            <a:r>
              <a:rPr lang="ru-RU" sz="2400" dirty="0"/>
              <a:t>Семенова Татьяна Викторовна</a:t>
            </a:r>
          </a:p>
          <a:p>
            <a:r>
              <a:rPr lang="ru-RU" sz="2400" dirty="0"/>
              <a:t>Васильева Светлана Владимировна</a:t>
            </a:r>
          </a:p>
          <a:p>
            <a:r>
              <a:rPr lang="ru-RU" sz="2400" dirty="0"/>
              <a:t>Смолоногова Ирина Павловна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FED712-3E9E-4BC2-B9D4-9A26EC1F8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1979"/>
            <a:ext cx="2046623" cy="31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2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62476-B92D-4852-8E93-153F1D9D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325" y="112295"/>
            <a:ext cx="10054389" cy="6197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Станция «Сказочный Маркет»</a:t>
            </a: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B488D7B-8446-4BF4-A992-C7202F1D4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319822"/>
              </p:ext>
            </p:extLst>
          </p:nvPr>
        </p:nvGraphicFramePr>
        <p:xfrm>
          <a:off x="4074695" y="914399"/>
          <a:ext cx="7488441" cy="2109163"/>
        </p:xfrm>
        <a:graphic>
          <a:graphicData uri="http://schemas.openxmlformats.org/drawingml/2006/table">
            <a:tbl>
              <a:tblPr firstRow="1" firstCol="1" bandRow="1"/>
              <a:tblGrid>
                <a:gridCol w="2180888">
                  <a:extLst>
                    <a:ext uri="{9D8B030D-6E8A-4147-A177-3AD203B41FA5}">
                      <a16:colId xmlns:a16="http://schemas.microsoft.com/office/drawing/2014/main" val="420311483"/>
                    </a:ext>
                  </a:extLst>
                </a:gridCol>
                <a:gridCol w="2036999">
                  <a:extLst>
                    <a:ext uri="{9D8B030D-6E8A-4147-A177-3AD203B41FA5}">
                      <a16:colId xmlns:a16="http://schemas.microsoft.com/office/drawing/2014/main" val="4183190743"/>
                    </a:ext>
                  </a:extLst>
                </a:gridCol>
                <a:gridCol w="1634888">
                  <a:extLst>
                    <a:ext uri="{9D8B030D-6E8A-4147-A177-3AD203B41FA5}">
                      <a16:colId xmlns:a16="http://schemas.microsoft.com/office/drawing/2014/main" val="162771039"/>
                    </a:ext>
                  </a:extLst>
                </a:gridCol>
                <a:gridCol w="1635666">
                  <a:extLst>
                    <a:ext uri="{9D8B030D-6E8A-4147-A177-3AD203B41FA5}">
                      <a16:colId xmlns:a16="http://schemas.microsoft.com/office/drawing/2014/main" val="1484988469"/>
                    </a:ext>
                  </a:extLst>
                </a:gridCol>
              </a:tblGrid>
              <a:tr h="919855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продукта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Полезно, необходимо. важно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Можно отказаться, неважно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757823"/>
                  </a:ext>
                </a:extLst>
              </a:tr>
              <a:tr h="297327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949410"/>
                  </a:ext>
                </a:extLst>
              </a:tr>
              <a:tr h="297327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6418"/>
                  </a:ext>
                </a:extLst>
              </a:tr>
              <a:tr h="297327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668500"/>
                  </a:ext>
                </a:extLst>
              </a:tr>
              <a:tr h="297327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988921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954FB806-83B5-4E49-91EA-E66D56BA2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6187" y="-1388257"/>
            <a:ext cx="131339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5A93C-9473-424E-A8B4-94756E8CE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50" y="3834437"/>
            <a:ext cx="3877745" cy="2911268"/>
          </a:xfrm>
          <a:prstGeom prst="rect">
            <a:avLst/>
          </a:prstGeom>
        </p:spPr>
      </p:pic>
      <p:pic>
        <p:nvPicPr>
          <p:cNvPr id="2052" name="Picture 4" descr="https://fsd.multiurok.ru/html/2017/11/13/s_5a09d6a9e6cfe/741751_2.jpeg">
            <a:extLst>
              <a:ext uri="{FF2B5EF4-FFF2-40B4-BE49-F238E27FC236}">
                <a16:creationId xmlns:a16="http://schemas.microsoft.com/office/drawing/2014/main" id="{DBC889C2-86E8-416E-BA09-93C3F61DA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06143"/>
            <a:ext cx="4583634" cy="34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7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0AF93-AE9A-405B-BF8E-33DF2888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Станция «</a:t>
            </a:r>
            <a:r>
              <a:rPr lang="ru-RU" dirty="0" err="1"/>
              <a:t>Банкобург</a:t>
            </a:r>
            <a:r>
              <a:rPr lang="ru-RU" dirty="0"/>
              <a:t>»</a:t>
            </a:r>
          </a:p>
        </p:txBody>
      </p:sp>
      <p:pic>
        <p:nvPicPr>
          <p:cNvPr id="3074" name="Picture 2" descr="http://pedsovet.su/_load-files/load/44/99/1/f/3-page-11.jpg">
            <a:extLst>
              <a:ext uri="{FF2B5EF4-FFF2-40B4-BE49-F238E27FC236}">
                <a16:creationId xmlns:a16="http://schemas.microsoft.com/office/drawing/2014/main" id="{AED158DC-14B0-4A9D-80B3-EE263CC734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" y="11091"/>
            <a:ext cx="3312640" cy="24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edsovet.su/_load-files/load/44/99/1/f/3-page-23.jpg">
            <a:extLst>
              <a:ext uri="{FF2B5EF4-FFF2-40B4-BE49-F238E27FC236}">
                <a16:creationId xmlns:a16="http://schemas.microsoft.com/office/drawing/2014/main" id="{623D77DE-B96B-4764-A041-757C9534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844" y="1472010"/>
            <a:ext cx="3668295" cy="27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edsovet.su/_load-files/load/44/99/1/f/3-page-31.jpg">
            <a:extLst>
              <a:ext uri="{FF2B5EF4-FFF2-40B4-BE49-F238E27FC236}">
                <a16:creationId xmlns:a16="http://schemas.microsoft.com/office/drawing/2014/main" id="{CB276939-03B7-44E4-9E8D-E78090CA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9" y="2986819"/>
            <a:ext cx="3668295" cy="27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edsovet.su/_load-files/load/44/99/1/f/3-page-8.jpg">
            <a:extLst>
              <a:ext uri="{FF2B5EF4-FFF2-40B4-BE49-F238E27FC236}">
                <a16:creationId xmlns:a16="http://schemas.microsoft.com/office/drawing/2014/main" id="{A3E8C099-B072-4155-8499-D2D26D39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52" y="1472009"/>
            <a:ext cx="3668295" cy="27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edsovet.su/_load-files/load/44/99/1/f/3-page-6.jpg">
            <a:extLst>
              <a:ext uri="{FF2B5EF4-FFF2-40B4-BE49-F238E27FC236}">
                <a16:creationId xmlns:a16="http://schemas.microsoft.com/office/drawing/2014/main" id="{AECFAE91-9BFE-4DDD-B8C3-B0CB278F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44" y="4270146"/>
            <a:ext cx="3450472" cy="258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pedsovet.su/_load-files/load/44/99/1/f/3-page-7.jpg">
            <a:extLst>
              <a:ext uri="{FF2B5EF4-FFF2-40B4-BE49-F238E27FC236}">
                <a16:creationId xmlns:a16="http://schemas.microsoft.com/office/drawing/2014/main" id="{7CC01EB0-AEFD-4DEA-85DB-28F086E9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39" y="4223230"/>
            <a:ext cx="3450473" cy="25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1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DF5DE-E886-41E4-A858-8603D192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54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Станция «Считалкино»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56B20C-3FE8-4DE9-A067-09BE37EE6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7116"/>
            <a:ext cx="12192000" cy="5670884"/>
          </a:xfrm>
        </p:spPr>
        <p:txBody>
          <a:bodyPr>
            <a:normAutofit fontScale="70000" lnSpcReduction="20000"/>
          </a:bodyPr>
          <a:lstStyle/>
          <a:p>
            <a:pPr marL="99695" marR="135255" indent="-6350" algn="ctr">
              <a:lnSpc>
                <a:spcPct val="107000"/>
              </a:lnSpc>
              <a:spcAft>
                <a:spcPts val="13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Решить финансовые задачи </a:t>
            </a:r>
          </a:p>
          <a:p>
            <a:pPr marL="342900" marR="41275" lvl="0" indent="-342900" algn="just" fontAlgn="base">
              <a:lnSpc>
                <a:spcPct val="111000"/>
              </a:lnSpc>
              <a:spcAft>
                <a:spcPts val="7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Цена на электрический чайник была повышена на 16% и составила 3480 рублей. Сколько рублей стоил чайник до повышения цены? </a:t>
            </a:r>
          </a:p>
          <a:p>
            <a:pPr marL="342900" marR="41275" lvl="0" indent="-342900" algn="just" fontAlgn="base">
              <a:lnSpc>
                <a:spcPct val="111000"/>
              </a:lnSpc>
              <a:spcAft>
                <a:spcPts val="7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Персики продавались по цене 160 рублей за килограмм. Михаил купил 5 персиков за 100 рублей. Сколько граммов в среднем весит один персик? </a:t>
            </a:r>
          </a:p>
          <a:p>
            <a:pPr marL="342900" marR="41275" lvl="0" indent="-342900" algn="just" fontAlgn="base">
              <a:lnSpc>
                <a:spcPct val="111000"/>
              </a:lnSpc>
              <a:spcAft>
                <a:spcPts val="7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Сырок стоит 17 рублей 50 копеек. Какое наибольшее число сырков можно купить на 270 рублей? </a:t>
            </a:r>
          </a:p>
          <a:p>
            <a:pPr marL="342900" marR="41275" lvl="0" indent="-342900" algn="just" fontAlgn="base">
              <a:lnSpc>
                <a:spcPct val="111000"/>
              </a:lnSpc>
              <a:spcAft>
                <a:spcPts val="7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Железнодорожный билет для взрослого стоит 720 рублей. Стоимость школьного билета составляет 50% стоимости билета для взрослого. Во сколько обойдется покупка билетов на группу из 15 школьников и 2 взрослых? </a:t>
            </a:r>
          </a:p>
          <a:p>
            <a:pPr marL="342900" marR="41275" lvl="0" indent="-342900" algn="just" fontAlgn="base">
              <a:lnSpc>
                <a:spcPct val="111000"/>
              </a:lnSpc>
              <a:spcAft>
                <a:spcPts val="7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Килограмм клубники стоит 280 рублей. Маша купила 1 кг 300 г клубники и расплатилась купюрой в 1000 рублей. Сколько сдачи она должна получить? </a:t>
            </a:r>
          </a:p>
          <a:p>
            <a:pPr marL="342900" marR="41275" lvl="0" indent="-342900" algn="just" fontAlgn="base">
              <a:lnSpc>
                <a:spcPct val="111000"/>
              </a:lnSpc>
              <a:spcAft>
                <a:spcPts val="7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Коля изучает повадки зверей и птиц и во время каникул ездит в заповедник загород. Из центра города, где живет Коля, он добирается до заповедника на электричке, стоимость проезда туда и обратно составляет 35 рублей. Существует возможность приобретения льготного абонемента за 1400 рублей, дающего право проезда по нужному Коле маршруту туда и обратно неограниченное число раз в течение месяца. При каком минимальном количестве поездок Коле выгодно приобрести этот абонемент на предстоящий месяц?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56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7FE49-37D9-4979-9760-4AE933FC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95"/>
            <a:ext cx="10515600" cy="1578393"/>
          </a:xfrm>
        </p:spPr>
        <p:txBody>
          <a:bodyPr>
            <a:normAutofit fontScale="90000"/>
          </a:bodyPr>
          <a:lstStyle/>
          <a:p>
            <a:pPr marL="9906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Пословицы и поговорки, в которых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упоминаются деньги.</a:t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68BB17-8A75-459B-9468-F0E59C29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87116"/>
            <a:ext cx="12079704" cy="5670883"/>
          </a:xfrm>
        </p:spPr>
        <p:txBody>
          <a:bodyPr>
            <a:normAutofit fontScale="85000" lnSpcReduction="20000"/>
          </a:bodyPr>
          <a:lstStyle/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Деньги делают деньги.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имей 100 рублей, а имей 100 друзей.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Копейка рубль бережет.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копейки начинается миллион.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Время - деньги.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Отплатить той же монетой..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Пропадать ни за грош.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Принимать за чистую монету.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Долг платежом красен.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 золотник да дорог.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было ... да вдруг алтын.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" indent="-6350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Деньги любят счет.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76ADA3-685E-49DE-8E8A-5A36927D0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073" y="3278237"/>
            <a:ext cx="3365926" cy="35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6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AC82B-6AC0-4403-BD6F-7D99D776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699" y="757196"/>
            <a:ext cx="4057596" cy="11519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87A021-0679-4764-AFAB-9BEF14570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34404" cy="6100804"/>
          </a:xfrm>
        </p:spPr>
      </p:pic>
      <p:pic>
        <p:nvPicPr>
          <p:cNvPr id="4098" name="Picture 2" descr="https://fsd.multiurok.ru/html/2017/11/13/s_5a09d6a9e6cfe/741751_2.jpeg">
            <a:extLst>
              <a:ext uri="{FF2B5EF4-FFF2-40B4-BE49-F238E27FC236}">
                <a16:creationId xmlns:a16="http://schemas.microsoft.com/office/drawing/2014/main" id="{A8E18B1A-23BE-4243-942F-05212B19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705" y="3060050"/>
            <a:ext cx="4057596" cy="304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CCD96-467B-4D61-8927-8A05435A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Методическая цель проект: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3FC44-D60F-448C-A39F-E2FBAE520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ru-RU" dirty="0"/>
              <a:t>Методическая разработка событийного мероприятия в виде квест-игры, цель которой обобщить ранее изученные экономические понятия.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0B62DA-186A-4F6B-8AA9-D5ECB157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50810"/>
            <a:ext cx="4684294" cy="23071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68C24-9C6B-48D5-A9A7-A3B80DEB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411" y="4176654"/>
            <a:ext cx="2834190" cy="26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4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665FC-37D8-442D-BD77-ADA4CC2F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8265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Особенности содержания группового проекта: </a:t>
            </a:r>
            <a:br>
              <a:rPr lang="ru-RU" sz="4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4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проект содержит методическую разработку внеурочного мероприятия для учащихся 4-5 классов с привлечением учащихся старших классов.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91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DF673-3F94-4D45-AF01-0CCFB5A6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Краткая  характеристика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5238F-59E7-42EF-85E9-756918AAA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391" y="2243907"/>
            <a:ext cx="3076575" cy="1485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7DE071-AE3F-4561-9258-5FD645ECE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690688"/>
            <a:ext cx="2476500" cy="1847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239E5D-C14B-4BF7-B256-F9858DBA7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4238124"/>
            <a:ext cx="3810000" cy="2581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5792AD-FB36-470E-BB56-7C8DE9BD0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6" y="2463984"/>
            <a:ext cx="4192504" cy="38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8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3E27-07B9-424C-A773-0F5349E8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9838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Образовательное событие </a:t>
            </a:r>
            <a:r>
              <a:rPr lang="ru-RU" dirty="0"/>
              <a:t>(по Б. Д. Эльконину)- специальная форма  организации и реализации образовательной деятельности, выстроенная как интенсивная встреча реальной и идеальной форм порождения к оформлению знания.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2DA08-3687-43BF-A269-A61345905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3994484"/>
            <a:ext cx="10936705" cy="2863516"/>
          </a:xfrm>
        </p:spPr>
        <p:txBody>
          <a:bodyPr>
            <a:normAutofit/>
          </a:bodyPr>
          <a:lstStyle/>
          <a:p>
            <a:r>
              <a:rPr lang="ru-RU" sz="4000" dirty="0"/>
              <a:t>А.С. Макаренко отмечал, что большое значение в жизни человека имеют яркие и волнующие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46068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A5DF-0AE7-4E1D-89C8-3C0EB3BB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8" y="225631"/>
            <a:ext cx="9750630" cy="1524433"/>
          </a:xfrm>
        </p:spPr>
        <p:txBody>
          <a:bodyPr>
            <a:normAutofit fontScale="90000"/>
          </a:bodyPr>
          <a:lstStyle/>
          <a:p>
            <a:pPr marL="99060" indent="-6350" algn="ctr">
              <a:lnSpc>
                <a:spcPct val="107000"/>
              </a:lnSpc>
              <a:spcAft>
                <a:spcPts val="15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ОБОБЩАЮЩАЯ КВЕСТ-ИГРА ПО СТАНЦИЯМ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ПУТЕШЕСТВИЕ В СТРАНУ «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Финансия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1BE789-C053-4808-B07E-12B4F1AAA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38" y="1750064"/>
            <a:ext cx="7239139" cy="5107936"/>
          </a:xfrm>
        </p:spPr>
      </p:pic>
    </p:spTree>
    <p:extLst>
      <p:ext uri="{BB962C8B-B14F-4D97-AF65-F5344CB8AC3E}">
        <p14:creationId xmlns:p14="http://schemas.microsoft.com/office/powerpoint/2010/main" val="114596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75B77-294C-49A0-AABA-69C491C98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718"/>
            <a:ext cx="11948160" cy="1498042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ранее изученных экономических понятий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3815D9-0549-4283-912F-AF2E42016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08760"/>
            <a:ext cx="11948160" cy="4617720"/>
          </a:xfrm>
        </p:spPr>
        <p:txBody>
          <a:bodyPr>
            <a:normAutofit fontScale="47500" lnSpcReduction="20000"/>
          </a:bodyPr>
          <a:lstStyle/>
          <a:p>
            <a:r>
              <a:rPr lang="ru-RU" sz="7200" b="1" u="sng" dirty="0">
                <a:solidFill>
                  <a:srgbClr val="FF0000"/>
                </a:solidFill>
              </a:rPr>
              <a:t>Задачи:</a:t>
            </a:r>
            <a:endParaRPr lang="ru-RU" sz="7200" dirty="0">
              <a:solidFill>
                <a:srgbClr val="FF0000"/>
              </a:solidFill>
            </a:endParaRPr>
          </a:p>
          <a:p>
            <a:pPr lvl="0"/>
            <a:r>
              <a:rPr lang="ru-RU" sz="7000" dirty="0"/>
              <a:t>-Способствовать формированию умения работать командой,</a:t>
            </a:r>
          </a:p>
          <a:p>
            <a:pPr lvl="0"/>
            <a:r>
              <a:rPr lang="ru-RU" sz="7000" dirty="0"/>
              <a:t>- сопереживать, находить коллективный ответ путем обсуждения. </a:t>
            </a:r>
          </a:p>
          <a:p>
            <a:pPr lvl="0"/>
            <a:r>
              <a:rPr lang="ru-RU" sz="7000" dirty="0"/>
              <a:t>- Способствовать развитию логического мышления у детей через решения экономических задач.</a:t>
            </a:r>
          </a:p>
          <a:p>
            <a:pPr lvl="0"/>
            <a:r>
              <a:rPr lang="ru-RU" sz="7000" dirty="0"/>
              <a:t>- Вызвать желание доводить начатое дело до конца.</a:t>
            </a:r>
          </a:p>
          <a:p>
            <a:pPr lvl="0"/>
            <a:r>
              <a:rPr lang="ru-RU" sz="7000" dirty="0"/>
              <a:t>- развитие интереса к экономическим знаниям через игру;</a:t>
            </a:r>
          </a:p>
          <a:p>
            <a:pPr lvl="0"/>
            <a:r>
              <a:rPr lang="ru-RU" sz="7000" dirty="0"/>
              <a:t>- развитие умения применять знания в современной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64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5D3752-2662-400C-993F-0B2EA86FF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2700" b="1" i="1" dirty="0"/>
              <a:t>УУД: Предметные: </a:t>
            </a:r>
            <a:endParaRPr lang="ru-RU" sz="2700" dirty="0"/>
          </a:p>
          <a:p>
            <a:r>
              <a:rPr lang="ru-RU" sz="2700" dirty="0"/>
              <a:t>-Актуализировать знания по финансовой грамотности </a:t>
            </a:r>
          </a:p>
          <a:p>
            <a:r>
              <a:rPr lang="ru-RU" sz="2700" i="1" dirty="0"/>
              <a:t>Личностные:</a:t>
            </a:r>
            <a:endParaRPr lang="ru-RU" sz="2700" dirty="0"/>
          </a:p>
          <a:p>
            <a:r>
              <a:rPr lang="ru-RU" sz="2700" dirty="0"/>
              <a:t>-Осознание необходимости получения знаний по финансовой грамотности</a:t>
            </a:r>
          </a:p>
          <a:p>
            <a:r>
              <a:rPr lang="ru-RU" sz="2700" dirty="0"/>
              <a:t>-Развитие навыков сотрудничества со взрослыми и сверстниками</a:t>
            </a:r>
          </a:p>
          <a:p>
            <a:r>
              <a:rPr lang="ru-RU" sz="2700" dirty="0"/>
              <a:t>-Развитие самостоятельности и личной ответственности за свои поступки</a:t>
            </a:r>
          </a:p>
          <a:p>
            <a:r>
              <a:rPr lang="ru-RU" sz="2700" dirty="0"/>
              <a:t>-Способствование социально-ориентированному взгляду на мир</a:t>
            </a:r>
          </a:p>
          <a:p>
            <a:r>
              <a:rPr lang="ru-RU" sz="2700" b="1" i="1" dirty="0"/>
              <a:t>Метапредметные:</a:t>
            </a:r>
            <a:endParaRPr lang="ru-RU" sz="2700" dirty="0"/>
          </a:p>
          <a:p>
            <a:r>
              <a:rPr lang="ru-RU" sz="2700" i="1" dirty="0"/>
              <a:t>Познавательные:</a:t>
            </a:r>
            <a:endParaRPr lang="ru-RU" sz="2700" dirty="0"/>
          </a:p>
          <a:p>
            <a:r>
              <a:rPr lang="ru-RU" sz="2700" dirty="0"/>
              <a:t>-Умение объяснять понятия и явления</a:t>
            </a:r>
          </a:p>
          <a:p>
            <a:r>
              <a:rPr lang="ru-RU" sz="2700" dirty="0"/>
              <a:t>-Готовность  обрабатывать  и  использовать  ранее  полученную  информацию  из разных источников</a:t>
            </a:r>
          </a:p>
          <a:p>
            <a:r>
              <a:rPr lang="ru-RU" sz="2700" i="1" dirty="0"/>
              <a:t>Регулятивные:</a:t>
            </a:r>
            <a:endParaRPr lang="ru-RU" sz="2700" dirty="0"/>
          </a:p>
          <a:p>
            <a:r>
              <a:rPr lang="ru-RU" sz="2700" dirty="0"/>
              <a:t>-Умение адекватно принимать оценку взрослых и сверстников</a:t>
            </a:r>
          </a:p>
          <a:p>
            <a:r>
              <a:rPr lang="ru-RU" sz="2700" dirty="0"/>
              <a:t>-Умение планировать свои действия</a:t>
            </a:r>
          </a:p>
          <a:p>
            <a:r>
              <a:rPr lang="ru-RU" sz="2700" dirty="0"/>
              <a:t>-Умение прогнозировать и оценивать свои действия</a:t>
            </a:r>
          </a:p>
          <a:p>
            <a:r>
              <a:rPr lang="ru-RU" sz="2700" dirty="0"/>
              <a:t>Коммуникативные:</a:t>
            </a:r>
          </a:p>
          <a:p>
            <a:r>
              <a:rPr lang="ru-RU" sz="2700" dirty="0"/>
              <a:t>-Готовность слушать собеседника, вести диалог</a:t>
            </a:r>
          </a:p>
          <a:p>
            <a:r>
              <a:rPr lang="ru-RU" sz="2700" dirty="0"/>
              <a:t>-Умение формулировать и аргументировать свою точку зрения</a:t>
            </a:r>
          </a:p>
          <a:p>
            <a:r>
              <a:rPr lang="ru-RU" sz="2700" dirty="0"/>
              <a:t>-Умение договариваться о распределении функций и ролей в совместной работе.</a:t>
            </a:r>
          </a:p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2B75A3-0D63-42A3-8D7D-77AD8BE51F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18" y="978568"/>
            <a:ext cx="2796840" cy="18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6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3DB17-FD5B-4DAF-BF7A-1733DF22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307" y="261327"/>
            <a:ext cx="6229385" cy="1049235"/>
          </a:xfrm>
        </p:spPr>
        <p:txBody>
          <a:bodyPr/>
          <a:lstStyle/>
          <a:p>
            <a:pPr algn="ctr"/>
            <a:r>
              <a:rPr lang="ru-RU" dirty="0"/>
              <a:t>Станция «Домострой»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E667D81-45C6-40EF-A1A2-82B8B10FA05E}"/>
              </a:ext>
            </a:extLst>
          </p:cNvPr>
          <p:cNvSpPr txBox="1">
            <a:spLocks/>
          </p:cNvSpPr>
          <p:nvPr/>
        </p:nvSpPr>
        <p:spPr>
          <a:xfrm>
            <a:off x="128337" y="2346960"/>
            <a:ext cx="6516303" cy="3835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61B82BF-F0E4-48D0-80DE-072C8493A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876"/>
              </p:ext>
            </p:extLst>
          </p:nvPr>
        </p:nvGraphicFramePr>
        <p:xfrm>
          <a:off x="4515290" y="1344082"/>
          <a:ext cx="7291701" cy="5252591"/>
        </p:xfrm>
        <a:graphic>
          <a:graphicData uri="http://schemas.openxmlformats.org/drawingml/2006/table">
            <a:tbl>
              <a:tblPr firstRow="1" firstCol="1" bandRow="1"/>
              <a:tblGrid>
                <a:gridCol w="692478">
                  <a:extLst>
                    <a:ext uri="{9D8B030D-6E8A-4147-A177-3AD203B41FA5}">
                      <a16:colId xmlns:a16="http://schemas.microsoft.com/office/drawing/2014/main" val="2815233283"/>
                    </a:ext>
                  </a:extLst>
                </a:gridCol>
                <a:gridCol w="731238">
                  <a:extLst>
                    <a:ext uri="{9D8B030D-6E8A-4147-A177-3AD203B41FA5}">
                      <a16:colId xmlns:a16="http://schemas.microsoft.com/office/drawing/2014/main" val="201981870"/>
                    </a:ext>
                  </a:extLst>
                </a:gridCol>
                <a:gridCol w="731238">
                  <a:extLst>
                    <a:ext uri="{9D8B030D-6E8A-4147-A177-3AD203B41FA5}">
                      <a16:colId xmlns:a16="http://schemas.microsoft.com/office/drawing/2014/main" val="2055823900"/>
                    </a:ext>
                  </a:extLst>
                </a:gridCol>
                <a:gridCol w="597229">
                  <a:extLst>
                    <a:ext uri="{9D8B030D-6E8A-4147-A177-3AD203B41FA5}">
                      <a16:colId xmlns:a16="http://schemas.microsoft.com/office/drawing/2014/main" val="537546177"/>
                    </a:ext>
                  </a:extLst>
                </a:gridCol>
                <a:gridCol w="869121">
                  <a:extLst>
                    <a:ext uri="{9D8B030D-6E8A-4147-A177-3AD203B41FA5}">
                      <a16:colId xmlns:a16="http://schemas.microsoft.com/office/drawing/2014/main" val="3167410123"/>
                    </a:ext>
                  </a:extLst>
                </a:gridCol>
                <a:gridCol w="736404">
                  <a:extLst>
                    <a:ext uri="{9D8B030D-6E8A-4147-A177-3AD203B41FA5}">
                      <a16:colId xmlns:a16="http://schemas.microsoft.com/office/drawing/2014/main" val="3746500712"/>
                    </a:ext>
                  </a:extLst>
                </a:gridCol>
                <a:gridCol w="731238">
                  <a:extLst>
                    <a:ext uri="{9D8B030D-6E8A-4147-A177-3AD203B41FA5}">
                      <a16:colId xmlns:a16="http://schemas.microsoft.com/office/drawing/2014/main" val="897978127"/>
                    </a:ext>
                  </a:extLst>
                </a:gridCol>
                <a:gridCol w="735113">
                  <a:extLst>
                    <a:ext uri="{9D8B030D-6E8A-4147-A177-3AD203B41FA5}">
                      <a16:colId xmlns:a16="http://schemas.microsoft.com/office/drawing/2014/main" val="1813627818"/>
                    </a:ext>
                  </a:extLst>
                </a:gridCol>
                <a:gridCol w="731238">
                  <a:extLst>
                    <a:ext uri="{9D8B030D-6E8A-4147-A177-3AD203B41FA5}">
                      <a16:colId xmlns:a16="http://schemas.microsoft.com/office/drawing/2014/main" val="2279016889"/>
                    </a:ext>
                  </a:extLst>
                </a:gridCol>
                <a:gridCol w="736404">
                  <a:extLst>
                    <a:ext uri="{9D8B030D-6E8A-4147-A177-3AD203B41FA5}">
                      <a16:colId xmlns:a16="http://schemas.microsoft.com/office/drawing/2014/main" val="3430211848"/>
                    </a:ext>
                  </a:extLst>
                </a:gridCol>
              </a:tblGrid>
              <a:tr h="277940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331502"/>
                  </a:ext>
                </a:extLst>
              </a:tr>
              <a:tr h="552739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590831"/>
                  </a:ext>
                </a:extLst>
              </a:tr>
              <a:tr h="552739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444979"/>
                  </a:ext>
                </a:extLst>
              </a:tr>
              <a:tr h="552739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45752"/>
                  </a:ext>
                </a:extLst>
              </a:tr>
              <a:tr h="552739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marR="438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004114"/>
                  </a:ext>
                </a:extLst>
              </a:tr>
              <a:tr h="552739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230278"/>
                  </a:ext>
                </a:extLst>
              </a:tr>
              <a:tr h="552739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711480"/>
                  </a:ext>
                </a:extLst>
              </a:tr>
              <a:tr h="552739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marR="469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893376"/>
                  </a:ext>
                </a:extLst>
              </a:tr>
              <a:tr h="552739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419333"/>
                  </a:ext>
                </a:extLst>
              </a:tr>
              <a:tr h="552739"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43815" marT="292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957240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021C6597-1AE4-44EA-8102-8E1F1879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2790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https://fsd.multiurok.ru/html/2017/11/13/s_5a09d6a9e6cfe/741751_1.png">
            <a:extLst>
              <a:ext uri="{FF2B5EF4-FFF2-40B4-BE49-F238E27FC236}">
                <a16:creationId xmlns:a16="http://schemas.microsoft.com/office/drawing/2014/main" id="{236A88B4-5192-417B-85F0-BB0CA873E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8" y="2346960"/>
            <a:ext cx="4094723" cy="422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69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682</Words>
  <Application>Microsoft Office PowerPoint</Application>
  <PresentationFormat>Широкоэкранный</PresentationFormat>
  <Paragraphs>189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Название группового проекта</vt:lpstr>
      <vt:lpstr>Методическая цель проект:</vt:lpstr>
      <vt:lpstr>Особенности содержания группового проекта:   проект содержит методическую разработку внеурочного мероприятия для учащихся 4-5 классов с привлечением учащихся старших классов.</vt:lpstr>
      <vt:lpstr>Краткая  характеристика проекта</vt:lpstr>
      <vt:lpstr>Образовательное событие (по Б. Д. Эльконину)- специальная форма  организации и реализации образовательной деятельности, выстроенная как интенсивная встреча реальной и идеальной форм порождения к оформлению знания.</vt:lpstr>
      <vt:lpstr>ОБОБЩАЮЩАЯ КВЕСТ-ИГРА ПО СТАНЦИЯМ ПУТЕШЕСТВИЕ В СТРАНУ «Финансия» </vt:lpstr>
      <vt:lpstr>Цель:  закрепление ранее изученных экономических понятий</vt:lpstr>
      <vt:lpstr>Презентация PowerPoint</vt:lpstr>
      <vt:lpstr>Станция «Домострой»</vt:lpstr>
      <vt:lpstr>Станция «Сказочный Маркет»</vt:lpstr>
      <vt:lpstr>Станция «Банкобург»</vt:lpstr>
      <vt:lpstr>Станция «Считалкино»</vt:lpstr>
      <vt:lpstr>Пословицы и поговорки, в которых упоминаются деньги.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2019-12-11T19:15:21Z</dcterms:created>
  <dcterms:modified xsi:type="dcterms:W3CDTF">2019-12-12T19:26:53Z</dcterms:modified>
</cp:coreProperties>
</file>