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56" d="100"/>
          <a:sy n="56" d="100"/>
        </p:scale>
        <p:origin x="-475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903" y="170222"/>
            <a:ext cx="10111881" cy="16816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libri"/>
                <a:cs typeface="Calibri"/>
              </a:rPr>
              <a:t>ИТОГОВЫЙ ГРУППОВОЙ </a:t>
            </a:r>
            <a:r>
              <a:rPr lang="en-US" sz="5400" b="1" dirty="0" smtClean="0">
                <a:solidFill>
                  <a:srgbClr val="FF0000"/>
                </a:solidFill>
                <a:latin typeface="Calibri"/>
                <a:cs typeface="Calibri"/>
              </a:rPr>
              <a:t>ПРОЕКТ</a:t>
            </a:r>
            <a:endParaRPr lang="en-US" sz="54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Calibri"/>
                <a:cs typeface="Calibri"/>
              </a:rPr>
              <a:t>Игра-квест</a:t>
            </a:r>
            <a:r>
              <a:rPr lang="en-US" sz="5400" b="1" dirty="0">
                <a:solidFill>
                  <a:srgbClr val="FF0000"/>
                </a:solidFill>
                <a:latin typeface="Calibri"/>
                <a:cs typeface="Calibri"/>
              </a:rPr>
              <a:t> "</a:t>
            </a:r>
            <a:r>
              <a:rPr lang="en-US" sz="5400" b="1" dirty="0" err="1">
                <a:solidFill>
                  <a:srgbClr val="FF0000"/>
                </a:solidFill>
                <a:latin typeface="Calibri"/>
                <a:cs typeface="Calibri"/>
              </a:rPr>
              <a:t>Банк</a:t>
            </a:r>
            <a:r>
              <a:rPr lang="en-US" sz="5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5400" b="1" smtClean="0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endParaRPr lang="en-US" sz="54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2167" y="1937917"/>
            <a:ext cx="8717279" cy="327350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2970530"/>
            <a:r>
              <a:rPr lang="en-US" sz="3400" b="1" dirty="0" err="1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Авторы</a:t>
            </a:r>
            <a:r>
              <a:rPr lang="en-US" sz="3400" b="1" dirty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 </a:t>
            </a:r>
            <a:r>
              <a:rPr lang="en-US" sz="3400" b="1" dirty="0" err="1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проекта</a:t>
            </a:r>
            <a:r>
              <a:rPr lang="en-US" sz="3400" b="1" dirty="0" smtClean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:</a:t>
            </a:r>
            <a:endParaRPr lang="ru-RU" sz="3400" b="1" dirty="0" smtClean="0">
              <a:solidFill>
                <a:srgbClr val="800000"/>
              </a:solidFill>
              <a:effectLst>
                <a:glow rad="101600">
                  <a:srgbClr val="FFFF00">
                    <a:alpha val="75000"/>
                  </a:srgbClr>
                </a:glow>
              </a:effectLst>
              <a:latin typeface="Calibri"/>
              <a:cs typeface="Calibri"/>
            </a:endParaRPr>
          </a:p>
          <a:p>
            <a:pPr marL="2970530"/>
            <a:r>
              <a:rPr lang="ru-RU" sz="3400" b="1" dirty="0" smtClean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Череп Анна Викторовна</a:t>
            </a:r>
          </a:p>
          <a:p>
            <a:pPr marL="2970530"/>
            <a:r>
              <a:rPr lang="ru-RU" sz="3400" b="1" dirty="0" err="1" smtClean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Песоцкая</a:t>
            </a:r>
            <a:r>
              <a:rPr lang="ru-RU" sz="3400" b="1" dirty="0" smtClean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 </a:t>
            </a:r>
            <a:r>
              <a:rPr lang="ru-RU" sz="3400" b="1" dirty="0" err="1" smtClean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наталье</a:t>
            </a:r>
            <a:r>
              <a:rPr lang="ru-RU" sz="3400" b="1" dirty="0" smtClean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 </a:t>
            </a:r>
            <a:r>
              <a:rPr lang="ru-RU" sz="3400" b="1" dirty="0" err="1" smtClean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евгеньевна</a:t>
            </a:r>
            <a:endParaRPr lang="ru-RU" sz="3400" b="1" dirty="0" smtClean="0">
              <a:solidFill>
                <a:srgbClr val="800000"/>
              </a:solidFill>
              <a:effectLst>
                <a:glow rad="101600">
                  <a:srgbClr val="FFFF00">
                    <a:alpha val="75000"/>
                  </a:srgbClr>
                </a:glow>
              </a:effectLst>
              <a:latin typeface="Calibri"/>
              <a:cs typeface="Calibri"/>
            </a:endParaRPr>
          </a:p>
          <a:p>
            <a:pPr marL="2970530"/>
            <a:r>
              <a:rPr lang="ru-RU" sz="3400" b="1" dirty="0" err="1" smtClean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Меняйло</a:t>
            </a:r>
            <a:r>
              <a:rPr lang="ru-RU" sz="3400" b="1" dirty="0" smtClean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 </a:t>
            </a:r>
            <a:r>
              <a:rPr lang="ru-RU" sz="3400" b="1" dirty="0" err="1" smtClean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светлана</a:t>
            </a:r>
            <a:r>
              <a:rPr lang="ru-RU" sz="3400" b="1" dirty="0" smtClean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 </a:t>
            </a:r>
            <a:r>
              <a:rPr lang="ru-RU" sz="3400" b="1" dirty="0" err="1" smtClean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юрьевна</a:t>
            </a:r>
            <a:endParaRPr lang="ru-RU" sz="3400" b="1" dirty="0" smtClean="0">
              <a:solidFill>
                <a:srgbClr val="800000"/>
              </a:solidFill>
              <a:effectLst>
                <a:glow rad="101600">
                  <a:srgbClr val="FFFF00">
                    <a:alpha val="75000"/>
                  </a:srgbClr>
                </a:glow>
              </a:effectLst>
              <a:latin typeface="Calibri"/>
              <a:cs typeface="Calibri"/>
            </a:endParaRPr>
          </a:p>
          <a:p>
            <a:pPr marL="2970530"/>
            <a:r>
              <a:rPr lang="ru-RU" sz="3400" b="1" dirty="0" smtClean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Платонова Елена Георгиевна</a:t>
            </a:r>
          </a:p>
          <a:p>
            <a:pPr marL="2970530"/>
            <a:r>
              <a:rPr lang="ru-RU" sz="3400" b="1" dirty="0" smtClean="0">
                <a:solidFill>
                  <a:srgbClr val="80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Сагдеева Надежда </a:t>
            </a:r>
            <a:endParaRPr lang="ru-RU" sz="3400" b="1" dirty="0">
              <a:solidFill>
                <a:srgbClr val="800000"/>
              </a:solidFill>
              <a:effectLst>
                <a:glow rad="101600">
                  <a:srgbClr val="FFFF00">
                    <a:alpha val="75000"/>
                  </a:srgbClr>
                </a:glow>
              </a:effectLst>
              <a:latin typeface="Calibri"/>
              <a:cs typeface="Calibri"/>
            </a:endParaRPr>
          </a:p>
        </p:txBody>
      </p:sp>
      <p:pic>
        <p:nvPicPr>
          <p:cNvPr id="4" name="Изображение 3" descr="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80" y="2186705"/>
            <a:ext cx="2287391" cy="3086918"/>
          </a:xfrm>
          <a:prstGeom prst="rect">
            <a:avLst/>
          </a:prstGeom>
        </p:spPr>
      </p:pic>
      <p:pic>
        <p:nvPicPr>
          <p:cNvPr id="6" name="Изображение 5" descr="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042" y="4189424"/>
            <a:ext cx="24384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F6ABDC-738C-4359-86ED-462919ED3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09" y="0"/>
            <a:ext cx="9268555" cy="14534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FFFF00"/>
                </a:solidFill>
                <a:effectLst>
                  <a:glow rad="101600">
                    <a:srgbClr val="008000">
                      <a:alpha val="75000"/>
                    </a:srgbClr>
                  </a:glow>
                </a:effectLst>
                <a:latin typeface="Arial Black"/>
                <a:cs typeface="Arial Black"/>
              </a:rPr>
              <a:t>Аудитория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786C18-A3E1-4DA8-9B92-BAF497ED4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913" y="1551936"/>
            <a:ext cx="8148800" cy="515745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ru-RU" sz="2600" dirty="0">
                <a:solidFill>
                  <a:srgbClr val="008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Arial Black"/>
                <a:cs typeface="Arial Black"/>
              </a:rPr>
              <a:t>Данная игра-квест рассчитана на учащихся </a:t>
            </a:r>
            <a:r>
              <a:rPr lang="ru-RU" sz="2600" dirty="0" smtClean="0">
                <a:solidFill>
                  <a:srgbClr val="008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Arial Black"/>
                <a:cs typeface="Arial Black"/>
              </a:rPr>
              <a:t>10-11 классов</a:t>
            </a:r>
            <a:r>
              <a:rPr lang="ru-RU" sz="2600" dirty="0">
                <a:solidFill>
                  <a:srgbClr val="008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Arial Black"/>
                <a:cs typeface="Arial Black"/>
              </a:rPr>
              <a:t>, проходящих учебную подготовку по предмету "Финансовая грамотность" (в качестве внеурочных </a:t>
            </a:r>
            <a:r>
              <a:rPr lang="ru-RU" sz="2600" dirty="0" smtClean="0">
                <a:solidFill>
                  <a:srgbClr val="008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Arial Black"/>
                <a:cs typeface="Arial Black"/>
              </a:rPr>
              <a:t>занятий).</a:t>
            </a:r>
            <a:endParaRPr lang="ru-RU" sz="2600" dirty="0">
              <a:solidFill>
                <a:srgbClr val="008000"/>
              </a:solidFill>
              <a:effectLst>
                <a:glow rad="101600">
                  <a:srgbClr val="FFFF00">
                    <a:alpha val="75000"/>
                  </a:srgbClr>
                </a:glow>
              </a:effectLst>
              <a:latin typeface="Arial Black"/>
              <a:cs typeface="Arial Black"/>
            </a:endParaRPr>
          </a:p>
          <a:p>
            <a:pPr marL="0" indent="0" algn="ctr">
              <a:buNone/>
            </a:pPr>
            <a:r>
              <a:rPr lang="ru-RU" sz="2600" dirty="0">
                <a:solidFill>
                  <a:srgbClr val="008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Arial Black"/>
                <a:cs typeface="Arial Black"/>
              </a:rPr>
              <a:t>Для игры необходимо наличие </a:t>
            </a:r>
            <a:r>
              <a:rPr lang="ru-RU" sz="2600" dirty="0" smtClean="0">
                <a:solidFill>
                  <a:srgbClr val="008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Arial Black"/>
                <a:cs typeface="Arial Black"/>
              </a:rPr>
              <a:t>2 команд </a:t>
            </a:r>
            <a:r>
              <a:rPr lang="ru-RU" sz="2600" dirty="0">
                <a:solidFill>
                  <a:srgbClr val="008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Arial Black"/>
                <a:cs typeface="Arial Black"/>
              </a:rPr>
              <a:t>по 5 учащихся в каждой</a:t>
            </a:r>
            <a:r>
              <a:rPr lang="ru-RU" sz="2600" dirty="0" smtClean="0">
                <a:solidFill>
                  <a:srgbClr val="008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Arial Black"/>
                <a:cs typeface="Arial Black"/>
              </a:rPr>
              <a:t>.</a:t>
            </a:r>
            <a:endParaRPr lang="ru-RU" sz="2600" dirty="0">
              <a:solidFill>
                <a:srgbClr val="008000"/>
              </a:solidFill>
              <a:effectLst>
                <a:glow rad="101600">
                  <a:srgbClr val="FFFF00">
                    <a:alpha val="75000"/>
                  </a:srgbClr>
                </a:glow>
              </a:effectLst>
              <a:latin typeface="Arial Black"/>
              <a:cs typeface="Arial Black"/>
            </a:endParaRPr>
          </a:p>
        </p:txBody>
      </p:sp>
      <p:pic>
        <p:nvPicPr>
          <p:cNvPr id="4" name="Изображение 3" descr="gif-dlya-prezentaciy-7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59" y="2524717"/>
            <a:ext cx="4012771" cy="303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1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315BD8-94CF-492F-B012-6D7957B7C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630" y="0"/>
            <a:ext cx="8130183" cy="14785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660066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Arial Black"/>
                <a:cs typeface="Arial Black"/>
              </a:rPr>
              <a:t>Цели и задачи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C437053-3378-443B-8FA9-F5318350F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998" y="1632565"/>
            <a:ext cx="10342744" cy="49406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u="sng" dirty="0">
                <a:solidFill>
                  <a:srgbClr val="FF0000"/>
                </a:solidFill>
                <a:latin typeface="Arial Black"/>
                <a:cs typeface="Arial Black"/>
              </a:rPr>
              <a:t>Цель: </a:t>
            </a:r>
            <a:r>
              <a:rPr lang="ru-RU" dirty="0">
                <a:solidFill>
                  <a:srgbClr val="660066"/>
                </a:solidFill>
                <a:latin typeface="Arial Black"/>
                <a:cs typeface="Arial Black"/>
              </a:rPr>
              <a:t>Проверить и обобщить знания, полученные по теме «Банковские услуги отношения людей с банками».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u="sng" dirty="0">
                <a:solidFill>
                  <a:srgbClr val="FF0000"/>
                </a:solidFill>
                <a:latin typeface="Arial Black"/>
                <a:cs typeface="Arial Black"/>
              </a:rPr>
              <a:t>Задачи: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u="sng" dirty="0">
                <a:solidFill>
                  <a:srgbClr val="FF6600"/>
                </a:solidFill>
                <a:latin typeface="Arial Black"/>
                <a:cs typeface="Arial Black"/>
              </a:rPr>
              <a:t>Образовательные:</a:t>
            </a:r>
            <a:r>
              <a:rPr lang="ru-RU" sz="2000" dirty="0">
                <a:solidFill>
                  <a:srgbClr val="FF6600"/>
                </a:solidFill>
                <a:latin typeface="Arial Black"/>
                <a:cs typeface="Arial Black"/>
              </a:rPr>
              <a:t> </a:t>
            </a:r>
            <a:r>
              <a:rPr lang="ru-RU" sz="2200" dirty="0">
                <a:solidFill>
                  <a:srgbClr val="800000"/>
                </a:solidFill>
                <a:latin typeface="Arial Black"/>
                <a:cs typeface="Arial Black"/>
              </a:rPr>
              <a:t>формирование у обучающихся </a:t>
            </a:r>
            <a:r>
              <a:rPr lang="ru-RU" sz="2200" dirty="0" smtClean="0">
                <a:solidFill>
                  <a:srgbClr val="800000"/>
                </a:solidFill>
                <a:latin typeface="Arial Black"/>
                <a:cs typeface="Arial Black"/>
              </a:rPr>
              <a:t>необходимых </a:t>
            </a:r>
            <a:r>
              <a:rPr lang="ru-RU" sz="2200" dirty="0">
                <a:solidFill>
                  <a:srgbClr val="800000"/>
                </a:solidFill>
                <a:latin typeface="Arial Black"/>
                <a:cs typeface="Arial Black"/>
              </a:rPr>
              <a:t>умений и навыков для принятия рациональных решений при командной работе.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u="sng" dirty="0">
                <a:solidFill>
                  <a:srgbClr val="FF6600"/>
                </a:solidFill>
                <a:latin typeface="Arial Black"/>
                <a:cs typeface="Arial Black"/>
              </a:rPr>
              <a:t>Развивающая:</a:t>
            </a:r>
            <a:r>
              <a:rPr lang="ru-RU" sz="2000" dirty="0">
                <a:solidFill>
                  <a:srgbClr val="800000"/>
                </a:solidFill>
                <a:latin typeface="Arial Black"/>
                <a:cs typeface="Arial Black"/>
              </a:rPr>
              <a:t> </a:t>
            </a:r>
            <a:r>
              <a:rPr lang="ru-RU" sz="2200" dirty="0">
                <a:solidFill>
                  <a:srgbClr val="800000"/>
                </a:solidFill>
                <a:latin typeface="Arial Black"/>
                <a:cs typeface="Arial Black"/>
              </a:rPr>
              <a:t>развитие логического мышления, умения анализировать информацию, обучение навыкам аргументации выводов.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u="sng" dirty="0">
                <a:solidFill>
                  <a:srgbClr val="FF6600"/>
                </a:solidFill>
                <a:latin typeface="Arial Black"/>
                <a:cs typeface="Arial Black"/>
              </a:rPr>
              <a:t>Воспитывающая: </a:t>
            </a:r>
            <a:r>
              <a:rPr lang="ru-RU" sz="2200" dirty="0">
                <a:solidFill>
                  <a:srgbClr val="800000"/>
                </a:solidFill>
                <a:latin typeface="Arial Black"/>
                <a:cs typeface="Arial Black"/>
              </a:rPr>
              <a:t>воспитание интереса к предмету «Финансовая грамотность»</a:t>
            </a:r>
            <a:r>
              <a:rPr lang="ru-RU" sz="2200" dirty="0" smtClean="0">
                <a:solidFill>
                  <a:srgbClr val="800000"/>
                </a:solidFill>
                <a:latin typeface="Arial Black"/>
                <a:cs typeface="Arial Black"/>
              </a:rPr>
              <a:t>.</a:t>
            </a:r>
            <a:endParaRPr lang="ru-RU" sz="2200" dirty="0">
              <a:solidFill>
                <a:srgbClr val="800000"/>
              </a:solidFill>
              <a:latin typeface="Arial Black"/>
              <a:cs typeface="Arial Black"/>
            </a:endParaRPr>
          </a:p>
        </p:txBody>
      </p:sp>
      <p:pic>
        <p:nvPicPr>
          <p:cNvPr id="4" name="Изображение 3" descr="4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801" y="0"/>
            <a:ext cx="20320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505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F038E8-B043-493D-B00C-BC5029C5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746" y="199509"/>
            <a:ext cx="8392024" cy="14785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3366FF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Станции игры-квеста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EF41E0-9EC3-4FB6-8D70-B060C5616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392" y="1961417"/>
            <a:ext cx="9790572" cy="45855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800" dirty="0">
                <a:solidFill>
                  <a:srgbClr val="FF6600"/>
                </a:solidFill>
                <a:latin typeface="Arial Black"/>
                <a:cs typeface="Arial Black"/>
              </a:rPr>
              <a:t>Игра предполагает пять станций, которые можно проходить в разном порядке: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800" dirty="0" smtClean="0">
              <a:solidFill>
                <a:srgbClr val="FF6600"/>
              </a:solidFill>
              <a:latin typeface="Arial Black"/>
              <a:cs typeface="Arial Black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800" dirty="0" smtClean="0">
                <a:solidFill>
                  <a:srgbClr val="FF6600"/>
                </a:solidFill>
                <a:latin typeface="Arial Black"/>
                <a:cs typeface="Arial Black"/>
              </a:rPr>
              <a:t>1</a:t>
            </a:r>
            <a:r>
              <a:rPr lang="ru-RU" sz="2800" dirty="0">
                <a:solidFill>
                  <a:srgbClr val="FF6600"/>
                </a:solidFill>
                <a:latin typeface="Arial Black"/>
                <a:cs typeface="Arial Black"/>
              </a:rPr>
              <a:t>. Банк </a:t>
            </a:r>
            <a:r>
              <a:rPr lang="ru-RU" sz="2800" dirty="0" smtClean="0">
                <a:solidFill>
                  <a:srgbClr val="FF6600"/>
                </a:solidFill>
                <a:latin typeface="Arial Black"/>
                <a:cs typeface="Arial Black"/>
              </a:rPr>
              <a:t>« ВТБ"</a:t>
            </a:r>
            <a:endParaRPr lang="ru-RU" sz="2800" dirty="0">
              <a:solidFill>
                <a:srgbClr val="FF6600"/>
              </a:solidFill>
              <a:latin typeface="Arial Black"/>
              <a:cs typeface="Arial Black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800" dirty="0">
                <a:solidFill>
                  <a:srgbClr val="FF6600"/>
                </a:solidFill>
                <a:latin typeface="Arial Black"/>
                <a:cs typeface="Arial Black"/>
              </a:rPr>
              <a:t>2. Банковские кредиты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dirty="0">
                <a:solidFill>
                  <a:srgbClr val="FF6600"/>
                </a:solidFill>
                <a:latin typeface="Arial Black"/>
                <a:cs typeface="Arial Black"/>
              </a:rPr>
              <a:t>3. Валютная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dirty="0">
                <a:solidFill>
                  <a:srgbClr val="FF6600"/>
                </a:solidFill>
                <a:latin typeface="Arial Black"/>
                <a:cs typeface="Arial Black"/>
              </a:rPr>
              <a:t>4. Осторожно мошенники!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dirty="0">
                <a:solidFill>
                  <a:srgbClr val="FF6600"/>
                </a:solidFill>
                <a:latin typeface="Arial Black"/>
                <a:cs typeface="Arial Black"/>
              </a:rPr>
              <a:t>5. Банковские карты</a:t>
            </a:r>
          </a:p>
        </p:txBody>
      </p:sp>
      <p:pic>
        <p:nvPicPr>
          <p:cNvPr id="5" name="Изображение 4" descr="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258" y="3093783"/>
            <a:ext cx="3620953" cy="316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583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0510D5-8B50-4757-BA96-128FA13D4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311" y="264979"/>
            <a:ext cx="7698144" cy="147857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0000FF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alibri"/>
                <a:cs typeface="Calibri"/>
              </a:rPr>
              <a:t>Виды заданий на станциях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A5C5FF3-A218-47F7-AB69-01FF35E77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405" y="2092358"/>
            <a:ext cx="9568006" cy="440228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800000"/>
                </a:solidFill>
                <a:effectLst/>
                <a:latin typeface="Arial Black"/>
                <a:cs typeface="Arial Black"/>
              </a:rPr>
              <a:t>Каждая станция рассчитана на 3-5 минут на выполнение заданий: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  <a:effectLst/>
                <a:latin typeface="Arial Black"/>
                <a:cs typeface="Arial Black"/>
              </a:rPr>
              <a:t>Финансовая задача.</a:t>
            </a:r>
            <a:endParaRPr lang="ru-RU" dirty="0">
              <a:solidFill>
                <a:srgbClr val="800000"/>
              </a:solidFill>
              <a:effectLst/>
              <a:latin typeface="Arial Black"/>
              <a:cs typeface="Arial Black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  <a:effectLst/>
                <a:latin typeface="Arial Black"/>
                <a:cs typeface="Arial Black"/>
              </a:rPr>
              <a:t>Ребус.</a:t>
            </a:r>
            <a:r>
              <a:rPr lang="ru-RU" dirty="0">
                <a:solidFill>
                  <a:srgbClr val="800000"/>
                </a:solidFill>
                <a:effectLst/>
                <a:latin typeface="Arial Black"/>
                <a:cs typeface="Arial Black"/>
              </a:rPr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  <a:effectLst/>
                <a:latin typeface="Arial Black"/>
                <a:cs typeface="Arial Black"/>
              </a:rPr>
              <a:t>Заданная ситуация.</a:t>
            </a:r>
            <a:endParaRPr lang="ru-RU" dirty="0">
              <a:solidFill>
                <a:srgbClr val="800000"/>
              </a:solidFill>
              <a:effectLst/>
              <a:latin typeface="Arial Black"/>
              <a:cs typeface="Arial Black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  <a:effectLst/>
                <a:latin typeface="Arial Black"/>
                <a:cs typeface="Arial Black"/>
              </a:rPr>
              <a:t>Аргументированный выбор </a:t>
            </a:r>
            <a:r>
              <a:rPr lang="ru-RU" dirty="0">
                <a:solidFill>
                  <a:srgbClr val="800000"/>
                </a:solidFill>
                <a:effectLst/>
                <a:latin typeface="Arial Black"/>
                <a:cs typeface="Arial Black"/>
              </a:rPr>
              <a:t>банковского </a:t>
            </a:r>
            <a:r>
              <a:rPr lang="ru-RU" dirty="0" smtClean="0">
                <a:solidFill>
                  <a:srgbClr val="800000"/>
                </a:solidFill>
                <a:effectLst/>
                <a:latin typeface="Arial Black"/>
                <a:cs typeface="Arial Black"/>
              </a:rPr>
              <a:t>продукта.</a:t>
            </a:r>
            <a:endParaRPr lang="ru-RU" dirty="0">
              <a:solidFill>
                <a:srgbClr val="800000"/>
              </a:solidFill>
              <a:effectLst/>
              <a:latin typeface="Arial Black"/>
              <a:cs typeface="Arial Black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800000"/>
                </a:solidFill>
                <a:effectLst/>
                <a:latin typeface="Arial Black"/>
                <a:cs typeface="Arial Black"/>
              </a:rPr>
              <a:t>Ответ </a:t>
            </a:r>
            <a:r>
              <a:rPr lang="ru-RU" dirty="0">
                <a:solidFill>
                  <a:srgbClr val="800000"/>
                </a:solidFill>
                <a:effectLst/>
                <a:latin typeface="Arial Black"/>
                <a:cs typeface="Arial Black"/>
              </a:rPr>
              <a:t>на тестовые </a:t>
            </a:r>
            <a:r>
              <a:rPr lang="ru-RU" dirty="0" smtClean="0">
                <a:solidFill>
                  <a:srgbClr val="800000"/>
                </a:solidFill>
                <a:effectLst/>
                <a:latin typeface="Arial Black"/>
                <a:cs typeface="Arial Black"/>
              </a:rPr>
              <a:t>и не тестовые вопросы.</a:t>
            </a:r>
            <a:endParaRPr lang="ru-RU" dirty="0">
              <a:solidFill>
                <a:srgbClr val="800000"/>
              </a:solidFill>
              <a:effectLst/>
              <a:latin typeface="Arial Black"/>
              <a:cs typeface="Arial Black"/>
            </a:endParaRPr>
          </a:p>
        </p:txBody>
      </p:sp>
      <p:pic>
        <p:nvPicPr>
          <p:cNvPr id="4" name="Изображение 3" descr="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30" y="2769544"/>
            <a:ext cx="2742736" cy="2188616"/>
          </a:xfrm>
          <a:prstGeom prst="rect">
            <a:avLst/>
          </a:prstGeom>
        </p:spPr>
      </p:pic>
      <p:pic>
        <p:nvPicPr>
          <p:cNvPr id="5" name="Изображение 4" descr="82886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708" y="281507"/>
            <a:ext cx="1244600" cy="1625600"/>
          </a:xfrm>
          <a:prstGeom prst="rect">
            <a:avLst/>
          </a:prstGeom>
        </p:spPr>
      </p:pic>
      <p:pic>
        <p:nvPicPr>
          <p:cNvPr id="6" name="Изображение 5" descr="other (1061)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58" y="229670"/>
            <a:ext cx="1003300" cy="1587500"/>
          </a:xfrm>
          <a:prstGeom prst="rect">
            <a:avLst/>
          </a:prstGeom>
        </p:spPr>
      </p:pic>
      <p:pic>
        <p:nvPicPr>
          <p:cNvPr id="7" name="Изображение 6" descr="1467659187_316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665" y="2242656"/>
            <a:ext cx="1796964" cy="239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вода, небо, природ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E7576F55-4402-4C27-AD80-7A09F313B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9004" y="694997"/>
            <a:ext cx="7498613" cy="5698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Изображение 1" descr="love4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264" y="283709"/>
            <a:ext cx="2553581" cy="2418286"/>
          </a:xfrm>
          <a:prstGeom prst="rect">
            <a:avLst/>
          </a:prstGeom>
        </p:spPr>
      </p:pic>
      <p:pic>
        <p:nvPicPr>
          <p:cNvPr id="3" name="Изображение 2" descr="1313789-3ea7c54b4ccaf19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97" y="2978382"/>
            <a:ext cx="2091894" cy="2060837"/>
          </a:xfrm>
          <a:prstGeom prst="rect">
            <a:avLst/>
          </a:prstGeom>
        </p:spPr>
      </p:pic>
      <p:pic>
        <p:nvPicPr>
          <p:cNvPr id="5" name="Изображение 4" descr="bear (94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7" y="2394212"/>
            <a:ext cx="1895027" cy="205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3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59</TotalTime>
  <Words>138</Words>
  <Application>Microsoft Office PowerPoint</Application>
  <PresentationFormat>Произвольный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Circuit</vt:lpstr>
      <vt:lpstr>ИТОГОВЫЙ ГРУППОВОЙ ПРОЕКТ Игра-квест "Банк "</vt:lpstr>
      <vt:lpstr>Аудитория</vt:lpstr>
      <vt:lpstr>Цели и задачи </vt:lpstr>
      <vt:lpstr>Станции игры-квеста</vt:lpstr>
      <vt:lpstr>Виды заданий на станциях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16</cp:revision>
  <dcterms:created xsi:type="dcterms:W3CDTF">2014-08-26T23:43:54Z</dcterms:created>
  <dcterms:modified xsi:type="dcterms:W3CDTF">2019-12-13T08:31:10Z</dcterms:modified>
</cp:coreProperties>
</file>