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1" r:id="rId6"/>
    <p:sldId id="264" r:id="rId7"/>
    <p:sldId id="266" r:id="rId8"/>
    <p:sldId id="267" r:id="rId9"/>
    <p:sldId id="268" r:id="rId10"/>
    <p:sldId id="273" r:id="rId11"/>
    <p:sldId id="269" r:id="rId12"/>
    <p:sldId id="274" r:id="rId13"/>
    <p:sldId id="275" r:id="rId14"/>
    <p:sldId id="271" r:id="rId15"/>
    <p:sldId id="276" r:id="rId16"/>
    <p:sldId id="263" r:id="rId17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Средний стиль 2 — акцент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Средний стиль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  <a:tblStyle styleId="{2D5ABB26-0587-4C30-8999-92F81FD0307C}" styleName="Нет стиля, нет сетки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  <a:tblStyle styleId="{616DA210-FB5B-4158-B5E0-FEB733F419BA}" styleName="Светлый стиль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  <a:tblStyle styleId="{5940675A-B579-460E-94D1-54222C63F5DA}" styleName="Нет стиля, сетка таблицы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>
      <p:cViewPr varScale="1">
        <p:scale>
          <a:sx n="108" d="100"/>
          <a:sy n="108" d="100"/>
        </p:scale>
        <p:origin x="678" y="10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presProps" Target="presProps.xml"/><Relationship Id="rId3" Type="http://schemas.openxmlformats.org/officeDocument/2006/relationships/slide" Target="slides/slide2.xml"/><Relationship Id="rId21" Type="http://schemas.openxmlformats.org/officeDocument/2006/relationships/tableStyles" Target="tableStyle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ru-RU"/>
              <a:t>Образец подзаголовка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0721935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6987744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8789661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4179496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8931812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4891465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925850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25784698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3330364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ru-RU"/>
              <a:t>Образец текста</a:t>
            </a:r>
          </a:p>
          <a:p>
            <a:pPr lvl="1"/>
            <a:r>
              <a:rPr lang="ru-RU"/>
              <a:t>Второй уровень</a:t>
            </a:r>
          </a:p>
          <a:p>
            <a:pPr lvl="2"/>
            <a:r>
              <a:rPr lang="ru-RU"/>
              <a:t>Третий уровень</a:t>
            </a:r>
          </a:p>
          <a:p>
            <a:pPr lvl="3"/>
            <a:r>
              <a:rPr lang="ru-RU"/>
              <a:t>Четвертый уровень</a:t>
            </a:r>
          </a:p>
          <a:p>
            <a:pPr lvl="4"/>
            <a:r>
              <a:rPr lang="ru-RU"/>
              <a:t>Пятый уровень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5717807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ru-RU"/>
              <a:t>Вставка рисунка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ru-RU"/>
              <a:t>Образец текста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ru-RU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63232272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ru-RU"/>
              <a:t>Образец заголовка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5F5F962-8F5C-41B8-8E59-A704A2D5EAF2}" type="datetimeFigureOut">
              <a:rPr lang="ru-RU" smtClean="0"/>
              <a:t>05.12.2019</a:t>
            </a:fld>
            <a:endParaRPr lang="ru-RU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885F9959-0151-4334-8D6D-5A4F8AC5496D}" type="slidenum">
              <a:rPr lang="ru-RU" smtClean="0"/>
              <a:t>‹#›</a:t>
            </a:fld>
            <a:endParaRPr lang="ru-RU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11340819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/>
        <p:txBody>
          <a:bodyPr>
            <a:normAutofit fontScale="90000"/>
          </a:bodyPr>
          <a:lstStyle/>
          <a:p>
            <a:r>
              <a:rPr lang="ru-RU" b="1" dirty="0"/>
              <a:t>Деловая игра «Финансовые ловушки»</a:t>
            </a:r>
            <a:endParaRPr lang="ru-RU" dirty="0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>
            <a:noAutofit/>
          </a:bodyPr>
          <a:lstStyle/>
          <a:p>
            <a:pPr algn="r"/>
            <a:r>
              <a:rPr lang="ru-RU" sz="1400" b="1" dirty="0"/>
              <a:t>Авторы проекта:</a:t>
            </a:r>
          </a:p>
          <a:p>
            <a:pPr algn="r"/>
            <a:r>
              <a:rPr lang="ru-RU" sz="1400" dirty="0"/>
              <a:t>Пушкова Светлана Владимировна</a:t>
            </a:r>
            <a:br>
              <a:rPr lang="ru-RU" sz="1400" dirty="0"/>
            </a:br>
            <a:r>
              <a:rPr lang="ru-RU" sz="1400" dirty="0"/>
              <a:t>Афанасьева Лариса Анатольевна</a:t>
            </a:r>
            <a:br>
              <a:rPr lang="ru-RU" sz="1400" dirty="0"/>
            </a:br>
            <a:r>
              <a:rPr lang="ru-RU" sz="1400" dirty="0"/>
              <a:t>Павлович Роман Сергеевич</a:t>
            </a:r>
            <a:br>
              <a:rPr lang="ru-RU" sz="1400" dirty="0"/>
            </a:br>
            <a:r>
              <a:rPr lang="ru-RU" sz="1400" dirty="0"/>
              <a:t>Калачева Анна Дмитриевна</a:t>
            </a:r>
          </a:p>
        </p:txBody>
      </p:sp>
    </p:spTree>
    <p:extLst>
      <p:ext uri="{BB962C8B-B14F-4D97-AF65-F5344CB8AC3E}">
        <p14:creationId xmlns:p14="http://schemas.microsoft.com/office/powerpoint/2010/main" val="1702578958"/>
      </p:ext>
    </p:extLst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2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/>
        </p:nvGraphicFramePr>
        <p:xfrm>
          <a:off x="283029" y="981201"/>
          <a:ext cx="11375573" cy="243525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8129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94114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32857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12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Ситуация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Какие исходы возможны?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Качества потерпевшего, на которые рассчитывает мошенник.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Что делать?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Ваша мама получила по электронной почте письмо, в котором сотрудник какого-то банка на плохом английском языке сообщает потрясающую новость: Смирнова Ирина, Ваша мама, должна получить наследство. В Африке умер ее дальний родственник, одинокий миллионер Джон Смирнов. Его адвокат стал разыскивать родственников и, после долгих поисков, нашел.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 результате непродолжительной переписки «наследнице» предложили оплатить «накладные расходы» и ожидать перевода наследства на ее счет.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Прокомментируйте, какое развитие ситуации возможно?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Конечно, это мошенники!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Вряд ли они будут отвечать на звонки и письма, если Смирнова Ирина все же решится уплатить «накладные» расходы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Игнорируйте подобные письма! Не вступайте в контакт с мошенниками - пользователями, особенно, если они мало имеют дела с Интернетом. Надо понимать, что «по другую сторону» переписки находятся анонимы, готовые представиться кем угодно, лишь бы заработать на этом.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719793393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3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59711791"/>
              </p:ext>
            </p:extLst>
          </p:nvPr>
        </p:nvGraphicFramePr>
        <p:xfrm>
          <a:off x="0" y="1000125"/>
          <a:ext cx="11179628" cy="4993467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520337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462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71054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61108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12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Ситуация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Какие исходы возможны?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Качества потерпевшего, на которые рассчитывает мошенник.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Что делать?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17093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 получили СМС о проведении благотворительной акции с просьбой отправить СМС или позвонить на короткий номер, чтобы пожертвовать небольшую сумму на благотворительность. Вы – добрый и отзывчивый человек! Нуждающимся надо помогать!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 будете участвовать в этой акции?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0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Вам сообщили: «Вам звонят с радиостанции «Русское Радио»! Поздравляем! Вы стали победителем нашей, совместно с Билайн, игры! Вы выиграли ноутбук!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готовы получить приз?»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Конечно! Кто не готов?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«В этом случае Вам надо купить очень быстро, в течение часа, 2 карты экспресс-оплаты Билайн номиналом 1000 рублей, позвонить по номеру*******. Мы Вас соединим с оператором, Вы сообщите номера этих карт, мы их активируем на Ваш номер телефона(это непременное условие Билайн).И ноутбук будет Вашим! »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33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Новая знакомая предложила Вам стать членом очень престижного закрытого молодежного клуба и, при этом, заработать, т.е. стать финансово независимым! В него входят избранные! Клуб очень интересный. Знакомства в нем могут пригодиться в дальнейшем: в нём состоят дети бизнесменов, известных спортсменов, актеров, политиков. Но вступить в него можно только после внесения членского взноса – 10 000 рублей. Плата, прямо скажем, символическая для такого уровня. Кроме того, если Вам понравится, и Вы «приведете» в клуб своих знакомых, то с каждого вновь прибывшего по Вашей рекомендации, Вы получите 1000 рублей. От того, кого приведут они, вы тоже получите проценты ! И интересно, и выгодно!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 Вас всего 10000 рублей. Вы копили их 2 года! Попробуете преумножить капитал?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47004964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3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31692366"/>
              </p:ext>
            </p:extLst>
          </p:nvPr>
        </p:nvGraphicFramePr>
        <p:xfrm>
          <a:off x="0" y="923925"/>
          <a:ext cx="11375573" cy="430768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3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12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Ситуация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Какие исходы возможны?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Качества потерпевшего, на которые рассчитывает мошенник.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Что делать?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371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получили СМС о проведении благотворительной акции с просьбой отправить СМС или позвонить на короткий номер, чтобы пожертвовать небольшую сумму на благотворительность. Вы – добрый и отзывчивый человек! Нуждающимся надо помогать!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будете участвовать в этой акции?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Возможно, что подобная акция действительно проводится. А возможно – это мошенники, и со счета при отправке СМС будет списаться довольно большая сумма, причем совсем не на благотворительность!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Уточняйте информацию о благотворительных акциях! Если сообщение показалось Вам подозрительным, перепроверьте информацию в Интернете или через известные благотворительные организации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5904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Вам сообщили: «Вам звонят с радиостанции «Русское Радио»! Поздравляем! Вы стали победителем нашей, совместно с Билайн, игры! Вы выиграли ноутбук!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готовы получить приз?»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Конечно! Кто не готов?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«В этом случае Вам надо купить очень быстро, в течение часа, 2 карты экспресс-оплаты Билайн номиналом 1000 рублей, позвонить по номеру*******. Мы Вас соединим с оператором, Вы сообщите номера этих карт, мы их активируем на Ваш номер телефона(это непременное условие Билайн).И ноутбук будет Вашим! »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После покупки карт и сообщения их номеров другим лицам карты будут активированы, но не на Ваш номер.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 перезванивайте! Помните, что если вы не слушаете «Русское Радио», не участвуете в их конкурсах, то и на какой-либо приз вы рассчитывать не можете. Будьте бдительны, и все будет хорошо!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57724855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3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091791247"/>
              </p:ext>
            </p:extLst>
          </p:nvPr>
        </p:nvGraphicFramePr>
        <p:xfrm>
          <a:off x="0" y="923925"/>
          <a:ext cx="11375573" cy="3441094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3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9121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Ситуация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Какие исходы возможны?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Качества потерпевшего, на которые рассчитывает мошенник.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Что делать?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3383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Новая знакомая предложила Вам стать членом очень престижного закрытого молодежного клуба и, при этом, заработать, т.е. стать финансово независимым! В него входят избранные! Клуб очень интересный. Знакомства в нем могут пригодиться в дальнейшем: в нём состоят дети бизнесменов, известных спортсменов, актеров, политиков. Но вступить в него можно только после внесения членского взноса – 10 000 рублей. Плата, прямо скажем, символическая для такого уровня. Кроме того, если Вам понравится, и Вы «приведете» в клуб своих знакомых, то с каждого вновь прибывшего по Вашей рекомендации, Вы получите 1000 рублей. От того, кого приведут они, вы тоже получите проценты ! И интересно, и выгодно!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У Вас всего 10000 рублей. Вы копили их 2 года! Попробуете преумножить капитал?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Данный клуб - финансовая пирамида! Выгода от участия в ней не только сомнительна. Создание финансовой пирамиды преследуется законом!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 верьте создателям пирамиды! Их интерес – обогатиться за Ваш счет, а не преумножить Ваше состояние! В любой момент пирамида может «лопнуть», тем более, это противозаконно. Участие в финансовых пирамидах не приведет Вас к финансовой независимости!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6421194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4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36777153"/>
              </p:ext>
            </p:extLst>
          </p:nvPr>
        </p:nvGraphicFramePr>
        <p:xfrm>
          <a:off x="0" y="470517"/>
          <a:ext cx="11375573" cy="5637320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3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4264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Ситуация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Какие исходы возможны?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Качества потерпевшего, на которые рассчитывает мошенник.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Что делать?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8174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совершеннолетие родители подарили Вам банковскую дебетовую карту.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Вдруг на телефон Вам приходит СМС «Уважаемый клиент! Ваша карта заблокирована, была попытка несанкционированного снятия денег. Для возобновления пользования счетом сообщите по телефону******* данные по Вашей карте: № и PIN-код. В ближайшее время вопрос будет решён. Банк России.»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92967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хотели бы немного заработать, чтобы иметь свои карманные деньги. Нашли объявление в Интернете о том, что требуется наборщик текста на ПК с зарплатой – 100 рублей за страницу. Но нужно сделать взнос на тот случай, если Вы не выполните заказ в срок, и заказчик не получит результат.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Согласитесь ли Вы на эти условия?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11996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 выходе в Интернет Вам приходит сообщение-реклама от </a:t>
                      </a:r>
                      <a:r>
                        <a:rPr lang="ru-RU" sz="1100" dirty="0" err="1">
                          <a:effectLst/>
                        </a:rPr>
                        <a:t>Forex</a:t>
                      </a:r>
                      <a:r>
                        <a:rPr lang="ru-RU" sz="1100" dirty="0">
                          <a:effectLst/>
                        </a:rPr>
                        <a:t> о возможности быстрого и высокого заработка на рынке ценных бумаг. Вы давно слышали о том, что торговля акциями – рискованное дело, но может оказаться очень прибыльным.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Forex</a:t>
                      </a:r>
                      <a:r>
                        <a:rPr lang="ru-RU" sz="1100" dirty="0">
                          <a:effectLst/>
                        </a:rPr>
                        <a:t> предлагает бесплатное обучение и последующее «трудоустройство». У Вас есть банковская карта с небольшой суммой, подаренная родителями на совершеннолетие. Попробуете?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797271017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4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2998946292"/>
              </p:ext>
            </p:extLst>
          </p:nvPr>
        </p:nvGraphicFramePr>
        <p:xfrm>
          <a:off x="0" y="506027"/>
          <a:ext cx="11375573" cy="5646511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3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78652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Ситуация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Какие исходы возможны?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Качества потерпевшего, на которые рассчитывает мошенник.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Что делать?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66065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На совершеннолетие родители подарили Вам банковскую дебетовую карту.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Вдруг на телефон Вам приходит СМС «Уважаемый клиент! Ваша карта заблокирована, была попытка несанкционированного снятия денег. Для возобновления пользования счетом сообщите по телефону******* данные по Вашей карте: № и PIN-код. В ближайшее время вопрос будет решён. Банк России.»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Если Вы сообщите эти данные, то с карты мошенники спишут деньги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Будьте внимательны и недоверчивы в данном вопросе! </a:t>
                      </a: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Запомните, что </a:t>
                      </a:r>
                      <a:r>
                        <a:rPr lang="ru-RU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никто не имеет права узнавать у вас такую личную информацию</a:t>
                      </a: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, тем более посредством телефона или почты. Даже работникам банка вы не должны сообщать свой пин-код. И старайтесь его нигде не записывать, а хранить в памяти. Блокировать карту надо немедленно в случае её утери!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178005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хотели бы немного заработать, чтобы иметь свои карманные деньги. Нашли объявление в Интернете о том, что требуется наборщик текста на ПК с зарплатой – 100 рублей за страницу. Но нужно сделать взнос на тот случай, если Вы не выполните заказ в срок, и заказчик не получит результат. </a:t>
                      </a:r>
                      <a:endParaRPr lang="ru-RU" sz="1200">
                        <a:effectLst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Согласитесь ли Вы на эти условия?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Заказчик, скорее всего, исчезнет, как только получит взнос.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доверяйте тем, кто предлагает большие деньги при минимальном вложении труда. Это мошенничество. </a:t>
                      </a:r>
                      <a:r>
                        <a:rPr lang="ru-RU" sz="1100" b="1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Никогда при трудоустройстве не соглашайтесь платить за что-либо! Деньги должны платить вам, а не вы</a:t>
                      </a: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 Это непреложное правило!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209337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При выходе в Интернет Вам приходит сообщение-реклама от </a:t>
                      </a:r>
                      <a:r>
                        <a:rPr lang="ru-RU" sz="1100" dirty="0" err="1">
                          <a:effectLst/>
                        </a:rPr>
                        <a:t>Forex</a:t>
                      </a:r>
                      <a:r>
                        <a:rPr lang="ru-RU" sz="1100" dirty="0">
                          <a:effectLst/>
                        </a:rPr>
                        <a:t> о возможности быстрого и высокого заработка на рынке ценных бумаг. Вы давно слышали о том, что торговля акциями – рискованное дело, но может оказаться очень прибыльным.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Forex</a:t>
                      </a:r>
                      <a:r>
                        <a:rPr lang="ru-RU" sz="1100" dirty="0">
                          <a:effectLst/>
                        </a:rPr>
                        <a:t> предлагает бесплатное обучение и последующее «трудоустройство». У Вас есть банковская карта с небольшой суммой, подаренная родителями на совершеннолетие. Попробуете?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Возможны проблемы с программным обеспечением – несвоевременное срабатывание заявок, за</a:t>
                      </a: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висание платформы, ошибки и пр. Под видом «случайных» зависаний торгового терминала, проскальзывания вполне могут скрываться попытки брокера закрыть позицию трейдера с убытком.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стоит пытаться заработать на </a:t>
                      </a:r>
                      <a:r>
                        <a:rPr lang="ru-RU" sz="1100" b="1" dirty="0" err="1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Forex</a:t>
                      </a: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! 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Сегодня в интернете покупается и продается абсолютно все. Поэтому</a:t>
                      </a:r>
                      <a:r>
                        <a:rPr lang="ru-RU" sz="1100" dirty="0">
                          <a:solidFill>
                            <a:srgbClr val="1E1E1E"/>
                          </a:solidFill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 доверять отзывам и довольным комментариям в социальных сетях нельзя ни в коем случае.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Arial" panose="020B0604020202020204" pitchFamily="34" charset="0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366540363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451579" y="603683"/>
            <a:ext cx="9603275" cy="1250072"/>
          </a:xfrm>
        </p:spPr>
        <p:txBody>
          <a:bodyPr>
            <a:normAutofit fontScale="90000"/>
          </a:bodyPr>
          <a:lstStyle/>
          <a:p>
            <a:r>
              <a:rPr lang="ru-RU" b="1" dirty="0"/>
              <a:t>Памятка правильного поведения для минимизации рисков от действий финансовых мошенников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838200" y="2108653"/>
            <a:ext cx="10515600" cy="4351338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Не игнорируйте сообщения о мошенниках, получаемые из средств массовой информации и социальных сетей; </a:t>
            </a:r>
          </a:p>
          <a:p>
            <a:pPr lvl="0"/>
            <a:r>
              <a:rPr lang="ru-RU" dirty="0"/>
              <a:t>Критически относитесь к финансовым просьбам незнакомых людей; </a:t>
            </a:r>
          </a:p>
          <a:p>
            <a:pPr lvl="0"/>
            <a:r>
              <a:rPr lang="ru-RU" dirty="0"/>
              <a:t>Думайте о последствиях своих решений; </a:t>
            </a:r>
          </a:p>
          <a:p>
            <a:pPr lvl="0"/>
            <a:r>
              <a:rPr lang="ru-RU" dirty="0"/>
              <a:t>Знайте о своих слабых сторонах; помните, что мошенники – прекрасные психологи; </a:t>
            </a:r>
          </a:p>
          <a:p>
            <a:pPr lvl="0"/>
            <a:r>
              <a:rPr lang="ru-RU" dirty="0"/>
              <a:t>При наличии вероятности пострадать от мошенника, не вступайте с ним в контакт; если контакт уже есть, то прервите его; </a:t>
            </a:r>
          </a:p>
          <a:p>
            <a:pPr lvl="0"/>
            <a:r>
              <a:rPr lang="ru-RU" dirty="0"/>
              <a:t>Будьте внимательны!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678884354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dirty="0"/>
              <a:t>Цели и задачи</a:t>
            </a: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 marL="0" indent="0">
              <a:buNone/>
            </a:pPr>
            <a:r>
              <a:rPr lang="ru-RU" b="1" dirty="0"/>
              <a:t>Цель игры:</a:t>
            </a:r>
            <a:endParaRPr lang="ru-RU" dirty="0"/>
          </a:p>
          <a:p>
            <a:r>
              <a:rPr lang="ru-RU" dirty="0"/>
              <a:t> Сформировать у учащихся умение распознавать финансовое мошенничество</a:t>
            </a:r>
          </a:p>
          <a:p>
            <a:pPr marL="0" indent="0">
              <a:buNone/>
            </a:pPr>
            <a:r>
              <a:rPr lang="ru-RU" b="1" dirty="0"/>
              <a:t>Задачи: </a:t>
            </a:r>
            <a:endParaRPr lang="ru-RU" dirty="0"/>
          </a:p>
          <a:p>
            <a:r>
              <a:rPr lang="ru-RU" dirty="0"/>
              <a:t>Рассмотреть основные методы финансовых мошенников.</a:t>
            </a:r>
          </a:p>
          <a:p>
            <a:r>
              <a:rPr lang="ru-RU" dirty="0"/>
              <a:t>Создать модели различных ситуаций, предполагающих финансовое мошенничество и показать учащимся примеры правильного поведения в этих ситуациях.</a:t>
            </a:r>
          </a:p>
          <a:p>
            <a:r>
              <a:rPr lang="ru-RU" dirty="0"/>
              <a:t>Создать «Памятку правильного поведения для минимизации рисков от действий финансовых мошенников».</a:t>
            </a:r>
          </a:p>
          <a:p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365104579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10886" y="4506684"/>
            <a:ext cx="8708571" cy="1692049"/>
          </a:xfrm>
        </p:spPr>
        <p:txBody>
          <a:bodyPr>
            <a:normAutofit/>
          </a:bodyPr>
          <a:lstStyle/>
          <a:p>
            <a:pPr lvl="0"/>
            <a:r>
              <a:rPr lang="ru-RU" dirty="0"/>
              <a:t>Что объединяет этих персонажей?</a:t>
            </a:r>
          </a:p>
          <a:p>
            <a:r>
              <a:rPr lang="ru-RU" dirty="0"/>
              <a:t>Как можно назвать этих персонажей?</a:t>
            </a:r>
          </a:p>
          <a:p>
            <a:r>
              <a:rPr lang="ru-RU" dirty="0"/>
              <a:t>Какова модель поведения литературных персонажей? </a:t>
            </a:r>
          </a:p>
        </p:txBody>
      </p:sp>
      <p:pic>
        <p:nvPicPr>
          <p:cNvPr id="1026" name="Picture 2" descr="Картинки по запросу лиса алиса и кот базилио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9872" y="266131"/>
            <a:ext cx="6050264" cy="391664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1028" name="Picture 4" descr="Картинки по запросу остап бендер и киса воробьянинов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110136" y="254380"/>
            <a:ext cx="5540829" cy="394014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4" name="TextBox 3"/>
          <p:cNvSpPr txBox="1"/>
          <p:nvPr/>
        </p:nvSpPr>
        <p:spPr>
          <a:xfrm>
            <a:off x="8633183" y="4506684"/>
            <a:ext cx="2374368" cy="461665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none" rtlCol="0">
            <a:spAutoFit/>
          </a:bodyPr>
          <a:lstStyle/>
          <a:p>
            <a:r>
              <a:rPr lang="ru-RU" sz="2400" b="1" i="1" dirty="0"/>
              <a:t>Они мошенники</a:t>
            </a:r>
          </a:p>
        </p:txBody>
      </p:sp>
      <p:sp>
        <p:nvSpPr>
          <p:cNvPr id="5" name="TextBox 4"/>
          <p:cNvSpPr txBox="1"/>
          <p:nvPr/>
        </p:nvSpPr>
        <p:spPr>
          <a:xfrm>
            <a:off x="8633184" y="5031828"/>
            <a:ext cx="2374368" cy="830997"/>
          </a:xfrm>
          <a:prstGeom prst="rect">
            <a:avLst/>
          </a:prstGeom>
          <a:noFill/>
          <a:ln>
            <a:solidFill>
              <a:schemeClr val="tx1"/>
            </a:solidFill>
          </a:ln>
        </p:spPr>
        <p:txBody>
          <a:bodyPr wrap="square" rtlCol="0">
            <a:spAutoFit/>
          </a:bodyPr>
          <a:lstStyle/>
          <a:p>
            <a:r>
              <a:rPr lang="ru-RU" sz="2400" b="1" i="1" dirty="0"/>
              <a:t>Изъятие денег, обогащение</a:t>
            </a:r>
          </a:p>
        </p:txBody>
      </p:sp>
    </p:spTree>
    <p:extLst>
      <p:ext uri="{BB962C8B-B14F-4D97-AF65-F5344CB8AC3E}">
        <p14:creationId xmlns:p14="http://schemas.microsoft.com/office/powerpoint/2010/main" val="402108579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  <p:bldP spid="5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4403325" y="5532438"/>
            <a:ext cx="3613150" cy="1325562"/>
          </a:xfrm>
        </p:spPr>
        <p:txBody>
          <a:bodyPr/>
          <a:lstStyle/>
          <a:p>
            <a:r>
              <a:rPr lang="ru-RU" dirty="0"/>
              <a:t>Остап Бендер</a:t>
            </a:r>
          </a:p>
        </p:txBody>
      </p:sp>
      <p:pic>
        <p:nvPicPr>
          <p:cNvPr id="2050" name="Picture 2" descr="Картинки по запросу остап бендер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621971" y="146502"/>
            <a:ext cx="8599714" cy="535093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55777652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42257" y="2157274"/>
            <a:ext cx="10515600" cy="2746060"/>
          </a:xfrm>
        </p:spPr>
        <p:txBody>
          <a:bodyPr>
            <a:normAutofit/>
          </a:bodyPr>
          <a:lstStyle/>
          <a:p>
            <a:pPr marL="0" indent="0" algn="ctr">
              <a:buNone/>
            </a:pPr>
            <a:r>
              <a:rPr lang="ru-RU" sz="4000" dirty="0"/>
              <a:t>Актуальна ли проблема финансового мошенничества в современном мире? Почему?</a:t>
            </a:r>
          </a:p>
        </p:txBody>
      </p:sp>
    </p:spTree>
    <p:extLst>
      <p:ext uri="{BB962C8B-B14F-4D97-AF65-F5344CB8AC3E}">
        <p14:creationId xmlns:p14="http://schemas.microsoft.com/office/powerpoint/2010/main" val="45266311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1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4120487280"/>
              </p:ext>
            </p:extLst>
          </p:nvPr>
        </p:nvGraphicFramePr>
        <p:xfrm>
          <a:off x="0" y="727969"/>
          <a:ext cx="11375573" cy="5379868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3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60325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Ситуация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Какие исходы возможны?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Качества потерпевшего, на которые рассчитывает мошенник.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Что делать?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68447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ВКонтакте</a:t>
                      </a:r>
                      <a:r>
                        <a:rPr lang="ru-RU" sz="1100" dirty="0">
                          <a:effectLst/>
                        </a:rPr>
                        <a:t> Вам приходит сообщение: «Привет!!! Я почти выигрываю в конкурсе «Лучшее фото к 8 марта», меньше процента не хватает! Главный приз – смартфон, почти мой)))! … (Ваше имя), можешь мне помочь? Нужно отправить СМС с текстом «фото8» без кавычек на номер ****. Если не тяжело, проголосуй за меня, в долгу не останусь! Конечно, если 1.5 рубля не жалко ;-) Заранее спасибо!!!»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080604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получили СМС с текстом: http://ru-mms.ru/masha «Я тебя люблю)))». Для просмотра MMS перейдите по ссылке …..(указывается адрес ссылки)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58954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с родителями уехали на курорт. Друзья на Facebook просят Вас о встрече. Вы размещаете очень красивые фотографии всей семьи с подписью : «Увидимся после 2 июля. Мы сейчас все на Кипре!"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Прокомментируйте ситуацию.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686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 Интернете Вам пришло письмо, что Вы выиграли крупную сумму денег, и Вам надо всего лишь прислать подтверждение, что Вы – это ВЫ (фото паспорта).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Вам повезло?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207459743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1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460943226"/>
              </p:ext>
            </p:extLst>
          </p:nvPr>
        </p:nvGraphicFramePr>
        <p:xfrm>
          <a:off x="0" y="426129"/>
          <a:ext cx="11375573" cy="5717219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3334644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2131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81725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3837888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7594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Ситуация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Какие исходы возможны?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Качества потерпевшего, на которые рассчитывает мошенник. 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Что делать?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41781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 err="1">
                          <a:effectLst/>
                        </a:rPr>
                        <a:t>Вконтакте</a:t>
                      </a:r>
                      <a:r>
                        <a:rPr lang="ru-RU" sz="1100" dirty="0">
                          <a:effectLst/>
                        </a:rPr>
                        <a:t> Вам приходит сообщение: «Привет!!! Я почти выигрываю в конкурсе «Лучшее фото к 8 марта», меньше процента не хватает! Главный приз – смартфон, почти мой)))! … (Ваше имя), можешь мне помочь? Нужно отправить СМС с текстом «фото8» без кавычек на номер ****. Если не тяжело, проголосуй за меня, в долгу не останусь! Конечно, если 1.5 рубля не жалко ;-) Заранее спасибо!!!»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С большой долей вероятности после отправки СМС со счета спишется гораздо больше, чем 1,5 руб. (Обычно - 200-300 руб., но предела нет.)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 Проверяйте просьбы своих друзей! Уточните у Вашего контакта, отправлял ли он Вам сообщение.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( Возможно, Ваш аккаунт взломан.)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 Прежде чем отправить СМС на короткий номер, узнайте стоимость исходящего СМС по данному короткому номеру (для этого есть сайты)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390533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получили СМС с текстом: http://ru-mms.ru/masha «Я тебя люблю)))». Для просмотра MMS перейдите по ссылке …..(указывается адрес ссылки)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1.При переходе по ссыл-ке возможно установится вирус, рассылающий СМС на короткие номера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2.Для подтверждения просмотра MMS могут потребовать отправить СМС на короткий номер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3.Возможно, Вам написал кто-то знакомый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 переходите по ссылкам в сообщениям с неизвестных номеров!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Не открывайте файлы, пришедшие в </a:t>
                      </a:r>
                      <a:r>
                        <a:rPr lang="ru-RU" sz="1100" dirty="0" err="1">
                          <a:effectLst/>
                        </a:rPr>
                        <a:t>MMSот</a:t>
                      </a:r>
                      <a:r>
                        <a:rPr lang="ru-RU" sz="1100" dirty="0">
                          <a:effectLst/>
                        </a:rPr>
                        <a:t> неизвестных отправителей! Вирус может оказаться в сообщении.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Посоветуйтесь с родителями и установите на мобильный антивирусную программу.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35125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Вы с родителями уехали на курорт. Друзья на Facebook просят Вас о встрече. Вы размещаете очень красивые фотографии всей семьи с подписью : «Увидимся после 2 июля. Мы сейчас все на Кипре!"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Прокомментируйте ситуацию.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 Друзья за Вас порадуются, вы отдохнете, приедете домой и все будет хорошо).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 Вернувшись домой, обнаружите, что квартира ограблена.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 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1. Ограничьте круг своего общения в </a:t>
                      </a:r>
                      <a:r>
                        <a:rPr lang="ru-RU" sz="1100" dirty="0" err="1">
                          <a:effectLst/>
                        </a:rPr>
                        <a:t>в</a:t>
                      </a:r>
                      <a:r>
                        <a:rPr lang="ru-RU" sz="1100" dirty="0">
                          <a:effectLst/>
                        </a:rPr>
                        <a:t> социальных сетях хорошо знакомыми вам людьми.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2. Помните, что ваш аккаунт может быть взломан. </a:t>
                      </a: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3. Не размещайте в социальных сетях косвенным образом информацию о том, что в вашей квартире длительное время никого не будет. При современных возможностях доступа к различным базам не составит большого труда узнать ваш адрес.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85771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Интернете Вам пришло письмо, что Вы выиграли крупную сумму денег, и Вам надо всего лишь прислать подтверждение, что Вы – это ВЫ (фото паспорта). </a:t>
                      </a:r>
                    </a:p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Вам повезло?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 копии паспорта мошенники могут оформить кредит или другую финансовую сделку.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Ни в коем случае не передавайте копии своих паспортов! Не реагируйте на информацию подобного типа! Уходите с «навязчивых» сайтов!</a:t>
                      </a:r>
                      <a:endParaRPr lang="ru-RU" sz="1100" dirty="0">
                        <a:solidFill>
                          <a:srgbClr val="000000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55849866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2</a:t>
            </a:r>
          </a:p>
        </p:txBody>
      </p:sp>
      <p:graphicFrame>
        <p:nvGraphicFramePr>
          <p:cNvPr id="4" name="Объект 3"/>
          <p:cNvGraphicFramePr>
            <a:graphicFrameLocks noGrp="1"/>
          </p:cNvGraphicFramePr>
          <p:nvPr>
            <p:ph idx="4294967295"/>
            <p:extLst>
              <p:ext uri="{D42A27DB-BD31-4B8C-83A1-F6EECF244321}">
                <p14:modId xmlns:p14="http://schemas.microsoft.com/office/powerpoint/2010/main" val="1776148768"/>
              </p:ext>
            </p:extLst>
          </p:nvPr>
        </p:nvGraphicFramePr>
        <p:xfrm>
          <a:off x="0" y="461639"/>
          <a:ext cx="11940466" cy="5656396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72039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651247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3298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535837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581936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Ситуация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Какие исходы возможны?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Качества потерпевшего, на которые рассчитывает мошенник. 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Что делать?</a:t>
                      </a:r>
                      <a:endParaRPr lang="ru-RU" sz="1100" dirty="0"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513028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 совершеннолетие бабушка Вам подарила некоторую сумму денег. Вы решили обменять эти деньги на валюту в обменнике рядом с Вашим домом. Но вот незадача: валюта закончилась. Вы расстроенный выходите на улицу, и тут очень приятный человек предлагает купить валюту по очень выгодному курсу. Чтобы у Вас не было сомнений в подлинности купюр, он предлагает их проверить тут же, в обменнике. Почему нет?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Деньги проверили, сделка состоялась.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Все хорошо?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2310129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На вечеринке у приятеля Вы познакомились с очень активным молодым человеком Александром: он молод, а у него есть уже своя машина, немалые наличные деньги. Оказывается, он занимается распространением какого-то бальзама для спортсменов. По очень выгодной, хотя и высокой, цене. (Но дешевле, чем аналоги в Интернете!) Он предлагает Вам заняться тем же. Ведь Вам нужны наличные деньги? Сколько можно просить у родителей?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Вам надо подумать. Деньги у Вас есть, но совсем немного.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 обмениваетесь телефонами.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Через пару дней неожиданно другой Ваш новый знакомый, Никита, сообщает, что хотел бы купить именно это бальзам! И готов заплатить за него сумму в 2 раза большую, чем просит Александр. И не только он! У него много друзей-спортсменов, которым это товар необходим!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Вы решаетесь выступить в роли продавца. Созваниваетесь с Александром, покупаете несколько банок этого бальзама.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Но Никита на звонки не отвечает. Так же как и Александр.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Почему?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121447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Ваша мама получила по электронной почте письмо, в котором сотрудник какого-то банка на плохом английском языке сообщает потрясающую новость: Смирнова Ирина, Ваша мама, должна получить наследство. В Африке умер ее дальний родственник, одинокий миллионер Джон Смирнов. Его адвокат стал разыскивать родственников и, после долгих поисков, нашел.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В результате непродолжительной переписки «наследнице» предложили оплатить «накладные расходы» и ожидать перевода наследства на ее счет. </a:t>
                      </a:r>
                      <a:endParaRPr lang="ru-RU" sz="1200" dirty="0">
                        <a:effectLst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</a:rPr>
                        <a:t>Прокомментируйте, какое развитие ситуации возможно?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>
                          <a:effectLst/>
                        </a:rPr>
                        <a:t> </a:t>
                      </a:r>
                      <a:endParaRPr lang="ru-RU" sz="1100">
                        <a:solidFill>
                          <a:schemeClr val="bg1"/>
                        </a:solidFill>
                        <a:effectLst/>
                        <a:latin typeface="Calibri" panose="020F0502020204030204" pitchFamily="34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endParaRPr lang="ru-RU" sz="1100" dirty="0">
                        <a:solidFill>
                          <a:schemeClr val="bg1"/>
                        </a:solidFill>
                        <a:effectLst/>
                        <a:latin typeface="Times New Roman" panose="02020603050405020304" pitchFamily="18" charset="0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56470152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0" y="0"/>
            <a:ext cx="10515600" cy="1325563"/>
          </a:xfrm>
        </p:spPr>
        <p:txBody>
          <a:bodyPr/>
          <a:lstStyle/>
          <a:p>
            <a:r>
              <a:rPr lang="ru-RU" dirty="0"/>
              <a:t>Группа 2</a:t>
            </a:r>
          </a:p>
        </p:txBody>
      </p:sp>
      <p:graphicFrame>
        <p:nvGraphicFramePr>
          <p:cNvPr id="5" name="Объект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456446341"/>
              </p:ext>
            </p:extLst>
          </p:nvPr>
        </p:nvGraphicFramePr>
        <p:xfrm>
          <a:off x="283029" y="981201"/>
          <a:ext cx="11375573" cy="4639945"/>
        </p:xfrm>
        <a:graphic>
          <a:graphicData uri="http://schemas.openxmlformats.org/drawingml/2006/table">
            <a:tbl>
              <a:tblPr firstRow="1" firstCol="1" bandRow="1">
                <a:tableStyleId>{5940675A-B579-460E-94D1-54222C63F5DA}</a:tableStyleId>
              </a:tblPr>
              <a:tblGrid>
                <a:gridCol w="6304202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882066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15367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035631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780669"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Ситуация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Какие исходы возможны?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Качества потерпевшего, на которые рассчитывает мошенник. 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tc>
                  <a:txBody>
                    <a:bodyPr/>
                    <a:lstStyle/>
                    <a:p>
                      <a:pPr algn="just">
                        <a:lnSpc>
                          <a:spcPct val="115000"/>
                        </a:lnSpc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Что делать?</a:t>
                      </a:r>
                      <a:endParaRPr lang="ru-RU" sz="1100" dirty="0"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36218" marR="36218" marT="0" marB="0"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1259681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На совершеннолетие бабушка Вам подарила некоторую сумму денег. Вы решили обменять эти деньги на валюту в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обменнике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 рядом с Вашим домом. Но вот незадача: валюта закончилась. Вы расстроенный выходите на улицу, и тут очень приятный человек предлагает купить валюту по очень выгодному курсу. Чтобы у Вас не было сомнений в подлинности купюр, он предлагает их проверить тут же, в </a:t>
                      </a:r>
                      <a:r>
                        <a:rPr lang="ru-RU" sz="1100" dirty="0" err="1">
                          <a:effectLst/>
                          <a:latin typeface="+mn-lt"/>
                        </a:rPr>
                        <a:t>обменнике</a:t>
                      </a:r>
                      <a:r>
                        <a:rPr lang="ru-RU" sz="1100" dirty="0">
                          <a:effectLst/>
                          <a:latin typeface="+mn-lt"/>
                        </a:rPr>
                        <a:t>. Почему нет?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Деньги проверили, сделка состоялась.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Все хорошо?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С большой долей вероятности купюры могут оказаться фальшивыми! Что ж, кассиры «сомнительных </a:t>
                      </a:r>
                      <a:r>
                        <a:rPr lang="ru-RU" sz="1100" dirty="0" err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обменников</a:t>
                      </a: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» иногда «ошибаются». Особенно, если им это выгодно!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проводите финансовые операции в сомнительных местах! 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Обращайтесь в надежные банки или обменные пункты, имеющие лицензии и оборудованные видеокамерами.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1923312"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На вечеринке у приятеля Вы познакомились с очень активным молодым человеком Александром: он молод, а у него есть уже своя машина, немалые наличные деньги. Оказывается, он занимается распространением какого-то бальзама для спортсменов. По очень выгодной, хотя и высокой, цене. (Но дешевле, чем аналоги в Интернете!) Он предлагает Вам заняться тем же. Ведь Вам нужны наличные деньги? Сколько можно просить у родителей?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Вам надо подумать. Деньги у Вас есть, но совсем немного.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Вы обмениваетесь телефонами.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Через пару дней неожиданно другой Ваш новый знакомый, Никита, сообщает, что хотел бы купить именно это бальзам! И готов заплатить за него сумму в 2 раза большую, чем просит Александр. И не только он! У него много друзей-спортсменов, которым это товар необходим!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Вы решаетесь выступить в роли продавца. Созваниваетесь с Александром, покупаете несколько банок этого бальзама.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Но Никита на звонки не отвечает. Так же как и Александр. </a:t>
                      </a:r>
                      <a:endParaRPr lang="ru-RU" sz="1200" dirty="0">
                        <a:effectLst/>
                        <a:latin typeface="+mn-lt"/>
                      </a:endParaRPr>
                    </a:p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effectLst/>
                          <a:latin typeface="+mn-lt"/>
                        </a:rPr>
                        <a:t>Почему?</a:t>
                      </a:r>
                      <a:endParaRPr lang="ru-RU" sz="1200" dirty="0">
                        <a:solidFill>
                          <a:schemeClr val="bg1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«Заговор спроса и предложения». Мошенники сбыли свой товар, заработав на Вас.</a:t>
                      </a:r>
                      <a:endParaRPr lang="ru-RU" sz="120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 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tc>
                  <a:txBody>
                    <a:bodyPr/>
                    <a:lstStyle/>
                    <a:p>
                      <a:pPr algn="just">
                        <a:spcAft>
                          <a:spcPts val="0"/>
                        </a:spcAft>
                      </a:pPr>
                      <a:r>
                        <a:rPr lang="ru-RU" sz="1100" b="1" dirty="0">
                          <a:solidFill>
                            <a:srgbClr val="000000"/>
                          </a:solidFill>
                          <a:effectLst/>
                          <a:latin typeface="+mn-lt"/>
                          <a:ea typeface="Times New Roman" panose="02020603050405020304" pitchFamily="18" charset="0"/>
                          <a:cs typeface="Times New Roman" panose="02020603050405020304" pitchFamily="18" charset="0"/>
                        </a:rPr>
                        <a:t>Не соглашайтесь на предложения мало знакомых людей поучаствовать в торговле с целью быстрого заработка. Вы рискуете остаться без денег с ненужным Вам товаром.</a:t>
                      </a:r>
                      <a:endParaRPr lang="ru-RU" sz="1200" dirty="0">
                        <a:solidFill>
                          <a:srgbClr val="000000"/>
                        </a:solidFill>
                        <a:effectLst/>
                        <a:latin typeface="+mn-lt"/>
                        <a:ea typeface="Times New Roman" panose="02020603050405020304" pitchFamily="18" charset="0"/>
                        <a:cs typeface="Times New Roman" panose="02020603050405020304" pitchFamily="18" charset="0"/>
                      </a:endParaRPr>
                    </a:p>
                  </a:txBody>
                  <a:tcPr marL="68580" marR="68580" marT="0" marB="0"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187998719"/>
      </p:ext>
    </p:extLst>
  </p:cSld>
  <p:clrMapOvr>
    <a:masterClrMapping/>
  </p:clrMapOvr>
</p:sld>
</file>

<file path=ppt/theme/theme1.xml><?xml version="1.0" encoding="utf-8"?>
<a:theme xmlns:a="http://schemas.openxmlformats.org/drawingml/2006/main" name="Галерея">
  <a:themeElements>
    <a:clrScheme name="Галерея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Галерея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Галерея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221</TotalTime>
  <Words>3143</Words>
  <Application>Microsoft Office PowerPoint</Application>
  <PresentationFormat>Широкоэкранный</PresentationFormat>
  <Paragraphs>205</Paragraphs>
  <Slides>16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4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16</vt:i4>
      </vt:variant>
    </vt:vector>
  </HeadingPairs>
  <TitlesOfParts>
    <vt:vector size="21" baseType="lpstr">
      <vt:lpstr>Arial</vt:lpstr>
      <vt:lpstr>Calibri</vt:lpstr>
      <vt:lpstr>Gill Sans MT</vt:lpstr>
      <vt:lpstr>Times New Roman</vt:lpstr>
      <vt:lpstr>Галерея</vt:lpstr>
      <vt:lpstr>Деловая игра «Финансовые ловушки»</vt:lpstr>
      <vt:lpstr>Цели и задачи</vt:lpstr>
      <vt:lpstr>Презентация PowerPoint</vt:lpstr>
      <vt:lpstr>Остап Бендер</vt:lpstr>
      <vt:lpstr>Презентация PowerPoint</vt:lpstr>
      <vt:lpstr>Группа 1</vt:lpstr>
      <vt:lpstr>Группа 1</vt:lpstr>
      <vt:lpstr>Группа 2</vt:lpstr>
      <vt:lpstr>Группа 2</vt:lpstr>
      <vt:lpstr>Группа 2</vt:lpstr>
      <vt:lpstr>Группа 3</vt:lpstr>
      <vt:lpstr>Группа 3</vt:lpstr>
      <vt:lpstr>Группа 3</vt:lpstr>
      <vt:lpstr>Группа 4</vt:lpstr>
      <vt:lpstr>Группа 4</vt:lpstr>
      <vt:lpstr>Памятка правильного поведения для минимизации рисков от действий финансовых мошенников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Титульник</dc:title>
  <dc:creator>Maxim Pushkov</dc:creator>
  <cp:lastModifiedBy>Студент</cp:lastModifiedBy>
  <cp:revision>18</cp:revision>
  <dcterms:created xsi:type="dcterms:W3CDTF">2019-12-04T11:46:36Z</dcterms:created>
  <dcterms:modified xsi:type="dcterms:W3CDTF">2019-12-05T14:54:45Z</dcterms:modified>
</cp:coreProperties>
</file>