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2" r:id="rId4"/>
    <p:sldId id="263" r:id="rId5"/>
    <p:sldId id="264" r:id="rId6"/>
    <p:sldId id="272" r:id="rId7"/>
    <p:sldId id="273" r:id="rId8"/>
    <p:sldId id="274" r:id="rId9"/>
    <p:sldId id="275" r:id="rId10"/>
    <p:sldId id="276" r:id="rId11"/>
    <p:sldId id="277" r:id="rId12"/>
    <p:sldId id="265" r:id="rId13"/>
    <p:sldId id="266" r:id="rId14"/>
    <p:sldId id="267" r:id="rId15"/>
    <p:sldId id="268" r:id="rId16"/>
    <p:sldId id="269" r:id="rId17"/>
    <p:sldId id="270" r:id="rId18"/>
    <p:sldId id="278" r:id="rId19"/>
    <p:sldId id="27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3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4BE33-01D3-4513-A082-5A9449BEF945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5156C-840E-476B-AA84-F28F2A54A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D0EB4960-BAE3-4A84-BA18-62602C9AE175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22E5BE8-B319-4878-BA11-27A68A3092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A7917-42BC-43F4-8C58-56280428F5A4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AF6B8-C595-46E8-942F-E1660EB11D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9A1BF6-D0B2-42FA-8308-BF01E011F5B1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55AD4-2883-48CA-9063-3A0C53BD2D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DD47F4A1-0FA0-43E4-A228-42DF3C8AE003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3DB7004-F8CA-4104-B8B1-2276AA8666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C83CD00F-B56F-4CE3-8E14-B37212D1F2B6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10E48EE7-6C2F-42E2-BC07-A8DF0C91E9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3D6308-4225-419A-A0BF-3EABA3359568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36E31-CEB6-4881-8231-FE1399EF9E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4A2BA-7D6C-453B-BF5D-CE8405435A93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61554-49F0-435B-BF78-10FA24054B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548C3696-33A9-42AB-AC68-E045FBA71408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306EBF7-9DBA-40A0-BA59-7EF1DA5675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1E031F-B350-4969-91EF-2ED7EE2506F6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5EC40-B324-40EB-AAF3-655AC20749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ADBFAE9E-181B-422A-A11B-9D32375B8084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B4A6A7D-D6EF-478E-B364-A9819E0D97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A88A43A0-9692-4808-8843-94EE4F626365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7BE9E34-63B8-49BC-8FC4-7BB92100D2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E55786C-286B-4F51-927E-A306F3E114FA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558C90-9585-4631-B1C5-00988DC284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nda.ru/mater/economy/ja10-2.htm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lege.ru/economics/part5/52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285984" y="2571744"/>
            <a:ext cx="6429420" cy="1500198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400" b="0" cap="none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ПРОЕКТ</a:t>
            </a:r>
            <a:r>
              <a:rPr lang="ru-RU" sz="3200" b="0" cap="none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ru-RU" sz="3200" b="0" cap="none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</a:br>
            <a:r>
              <a:rPr lang="ru-RU" sz="3200" b="0" cap="none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  </a:t>
            </a:r>
            <a:r>
              <a:rPr lang="ru-RU" sz="3200" b="0" cap="none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cap="none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Содержание и методика преподавания темы «Налоги».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571604" y="785794"/>
            <a:ext cx="6929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85786" y="285728"/>
            <a:ext cx="81439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000" dirty="0" smtClean="0">
                <a:latin typeface="Calibri" pitchFamily="34" charset="0"/>
                <a:cs typeface="Times New Roman" pitchFamily="18" charset="0"/>
              </a:rPr>
              <a:t>Проект «Содействие</a:t>
            </a:r>
            <a:r>
              <a:rPr lang="ru-RU" sz="2000" dirty="0" smtClean="0">
                <a:latin typeface="Calibri" pitchFamily="34" charset="0"/>
              </a:rPr>
              <a:t> повышению уровня финансовой грамотности     населения и развития финансового образования в РФ»</a:t>
            </a:r>
          </a:p>
          <a:p>
            <a:pPr lvl="0"/>
            <a:r>
              <a:rPr lang="ru-RU" sz="2000" dirty="0" smtClean="0">
                <a:latin typeface="Calibri" pitchFamily="34" charset="0"/>
              </a:rPr>
              <a:t>Санкт- Петербургский государственный экономический университет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        ДПППК «Содержание и методика преподавания курса финансовой грамотности различным категориям обучающихся»</a:t>
            </a:r>
          </a:p>
          <a:p>
            <a:pPr lvl="0"/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572264" y="4071942"/>
            <a:ext cx="228601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Выполнил</a:t>
            </a: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Анджан И.В.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Васильева Л. 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Верещагина Е.А.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Журавлёва Е.И.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Иванова И.В.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607220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Великий Новгород  –   2020 год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r>
              <a:rPr lang="ru-RU" dirty="0" smtClean="0"/>
              <a:t>Постановка учебной проблемы с использованием приема «</a:t>
            </a:r>
            <a:r>
              <a:rPr lang="ru-RU" dirty="0" err="1" smtClean="0"/>
              <a:t>Кроссенс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Решение учебной проблемы с использованием технологии «</a:t>
            </a:r>
            <a:r>
              <a:rPr lang="ru-RU" dirty="0" err="1" smtClean="0"/>
              <a:t>Mind</a:t>
            </a:r>
            <a:r>
              <a:rPr lang="ru-RU" dirty="0" smtClean="0"/>
              <a:t> </a:t>
            </a:r>
            <a:r>
              <a:rPr lang="ru-RU" dirty="0" err="1" smtClean="0"/>
              <a:t>map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Работа в группах с текстами разного уровня сложности с целью определения уровней налогообложения и видов налогов.</a:t>
            </a:r>
          </a:p>
          <a:p>
            <a:r>
              <a:rPr lang="ru-RU" dirty="0" smtClean="0"/>
              <a:t>1 и 2 группы работают со статьями Налогового кодекса РФ 13,14,15 на сайте </a:t>
            </a:r>
            <a:r>
              <a:rPr lang="ru-RU" dirty="0" err="1" smtClean="0"/>
              <a:t>nalogcodex.ru</a:t>
            </a:r>
            <a:r>
              <a:rPr lang="ru-RU" dirty="0" smtClean="0"/>
              <a:t> </a:t>
            </a:r>
          </a:p>
          <a:p>
            <a:r>
              <a:rPr lang="ru-RU" dirty="0" smtClean="0"/>
              <a:t>Учитель контролирует результаты выполненной работы, внося корректировку в случае необходимости. </a:t>
            </a:r>
          </a:p>
          <a:p>
            <a:r>
              <a:rPr lang="ru-RU" dirty="0" smtClean="0"/>
              <a:t>3 и 4 группы работают с текстом учебника, выделяют два вида налогов по способу их взимания и иллюстрируют примерами.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r>
              <a:rPr lang="ru-RU" dirty="0" smtClean="0"/>
              <a:t>Рефлексия проходит при помощи подготовленных учителем заданий. Учащиеся выполняют их. Становится ясно, усвоен ли материал в полном объёме, или необходимо ещё отработать какие то материалы повторно.</a:t>
            </a:r>
          </a:p>
          <a:p>
            <a:r>
              <a:rPr lang="ru-RU" dirty="0" smtClean="0"/>
              <a:t>Учащиеся  оценивают себя.</a:t>
            </a:r>
          </a:p>
          <a:p>
            <a:r>
              <a:rPr lang="ru-RU" dirty="0" smtClean="0"/>
              <a:t>Домашнее задание делится на 2 категории – обязательное и по желанию дополнительное.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6760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            Деловая игра для учащихся 11-го класса.</a:t>
            </a:r>
            <a:b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                               Уплата налогов.</a:t>
            </a:r>
            <a:endParaRPr lang="ru-RU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8429684" cy="600079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cap="small" dirty="0" smtClean="0">
                <a:latin typeface="Calibri" pitchFamily="34" charset="0"/>
              </a:rPr>
              <a:t>Цель игры:</a:t>
            </a:r>
            <a:endParaRPr lang="ru-RU" sz="32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Calibri" pitchFamily="34" charset="0"/>
              </a:rPr>
              <a:t>     посредством метода игрового обучения </a:t>
            </a:r>
            <a:r>
              <a:rPr lang="ru-RU" sz="3200" b="1" dirty="0" smtClean="0">
                <a:latin typeface="Calibri" pitchFamily="34" charset="0"/>
              </a:rPr>
              <a:t>закрепление</a:t>
            </a:r>
            <a:r>
              <a:rPr lang="ru-RU" sz="3200" dirty="0" smtClean="0">
                <a:latin typeface="Calibri" pitchFamily="34" charset="0"/>
              </a:rPr>
              <a:t>  полученных знаний в области налогообложения физических лиц и </a:t>
            </a:r>
            <a:r>
              <a:rPr lang="ru-RU" sz="3200" b="1" dirty="0" smtClean="0">
                <a:latin typeface="Calibri" pitchFamily="34" charset="0"/>
              </a:rPr>
              <a:t>формирование навыков </a:t>
            </a:r>
            <a:r>
              <a:rPr lang="ru-RU" sz="3200" dirty="0" smtClean="0">
                <a:latin typeface="Calibri" pitchFamily="34" charset="0"/>
              </a:rPr>
              <a:t>управления налоговыми платежами в условиях соблюдения налоговой дисциплины.</a:t>
            </a:r>
            <a:r>
              <a:rPr lang="ru-RU" sz="3200" b="1" dirty="0" smtClean="0">
                <a:latin typeface="Calibri" pitchFamily="34" charset="0"/>
              </a:rPr>
              <a:t> </a:t>
            </a:r>
            <a:endParaRPr lang="ru-RU" sz="3200" dirty="0" smtClean="0">
              <a:latin typeface="Calibri" pitchFamily="34" charset="0"/>
            </a:endParaRPr>
          </a:p>
          <a:p>
            <a:r>
              <a:rPr lang="ru-RU" sz="3200" b="1" dirty="0" smtClean="0">
                <a:latin typeface="Calibri" pitchFamily="34" charset="0"/>
              </a:rPr>
              <a:t>Задачи:</a:t>
            </a:r>
            <a:endParaRPr lang="ru-RU" sz="3200" dirty="0" smtClean="0">
              <a:latin typeface="Calibri" pitchFamily="34" charset="0"/>
            </a:endParaRPr>
          </a:p>
          <a:p>
            <a:r>
              <a:rPr lang="ru-RU" sz="3200" dirty="0" smtClean="0">
                <a:latin typeface="Calibri" pitchFamily="34" charset="0"/>
              </a:rPr>
              <a:t>актуализировать вопросы налогообложения физических лиц среди учащихся;</a:t>
            </a:r>
          </a:p>
          <a:p>
            <a:r>
              <a:rPr lang="ru-RU" sz="3200" dirty="0" smtClean="0">
                <a:latin typeface="Calibri" pitchFamily="34" charset="0"/>
              </a:rPr>
              <a:t>повысить уровень осведомленности учащихся в вопросах налогообложения физических лиц;</a:t>
            </a:r>
          </a:p>
          <a:p>
            <a:r>
              <a:rPr lang="ru-RU" sz="3200" dirty="0" smtClean="0">
                <a:latin typeface="Calibri" pitchFamily="34" charset="0"/>
              </a:rPr>
              <a:t>ориентировать учащихся на повышение личной финансовой грамотности в вопросах налогообложения физических лиц;</a:t>
            </a:r>
          </a:p>
          <a:p>
            <a:r>
              <a:rPr lang="ru-RU" sz="3200" dirty="0" smtClean="0">
                <a:latin typeface="Calibri" pitchFamily="34" charset="0"/>
              </a:rPr>
              <a:t>продолжить формирование навыков управления налоговыми платежами и решения практических задач в области налогообложения физических лиц;</a:t>
            </a:r>
          </a:p>
          <a:p>
            <a:r>
              <a:rPr lang="ru-RU" sz="3200" dirty="0" smtClean="0">
                <a:latin typeface="Calibri" pitchFamily="34" charset="0"/>
              </a:rPr>
              <a:t>продолжить повышение социальной активности и коммуникативной компетенции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829576" cy="625966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Calibri" pitchFamily="34" charset="0"/>
              </a:rPr>
              <a:t>Количество участников:</a:t>
            </a:r>
            <a:r>
              <a:rPr lang="ru-RU" dirty="0" smtClean="0">
                <a:latin typeface="Calibri" pitchFamily="34" charset="0"/>
              </a:rPr>
              <a:t> 25 - 30 человек.</a:t>
            </a:r>
          </a:p>
          <a:p>
            <a:r>
              <a:rPr lang="ru-RU" b="1" dirty="0" smtClean="0">
                <a:latin typeface="Calibri" pitchFamily="34" charset="0"/>
              </a:rPr>
              <a:t>Роли: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1. Ведущий – модератор, задает правила игры, контролирует ее ход и подводит итоги мероприятия.</a:t>
            </a:r>
          </a:p>
          <a:p>
            <a:r>
              <a:rPr lang="ru-RU" dirty="0" smtClean="0">
                <a:latin typeface="Calibri" pitchFamily="34" charset="0"/>
              </a:rPr>
              <a:t>2. Налогоплательщики – физические лица, получающие различные виды доходов и имеющие в собственности объекты движимого и недвижимого имущества.</a:t>
            </a:r>
          </a:p>
          <a:p>
            <a:r>
              <a:rPr lang="ru-RU" dirty="0" smtClean="0">
                <a:latin typeface="Calibri" pitchFamily="34" charset="0"/>
              </a:rPr>
              <a:t>3. Налоговые инспекторы – сотрудники Федеральной налоговой службы России (ФНС России), основной задачей которых является контроль за правильностью исчисления, своевременностью и полнотой налоговых платежей в бюджет государства. </a:t>
            </a:r>
          </a:p>
          <a:p>
            <a:r>
              <a:rPr lang="ru-RU" b="1" dirty="0" smtClean="0">
                <a:latin typeface="Calibri" pitchFamily="34" charset="0"/>
              </a:rPr>
              <a:t>Материалы: </a:t>
            </a:r>
            <a:r>
              <a:rPr lang="ru-RU" dirty="0" smtClean="0">
                <a:latin typeface="Calibri" pitchFamily="34" charset="0"/>
              </a:rPr>
              <a:t>карточки с заданиями, бланки налоговых деклараций о доходах физических лиц, бумага для записей, шариковые ручки (три цвета чернил: синий, красный, зеленый), компьютер, </a:t>
            </a:r>
            <a:r>
              <a:rPr lang="ru-RU" dirty="0" err="1" smtClean="0">
                <a:latin typeface="Calibri" pitchFamily="34" charset="0"/>
              </a:rPr>
              <a:t>мультимедийный</a:t>
            </a:r>
            <a:r>
              <a:rPr lang="ru-RU" dirty="0" smtClean="0">
                <a:latin typeface="Calibri" pitchFamily="34" charset="0"/>
              </a:rPr>
              <a:t> проектор.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901014" cy="604534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Закрепляемые знания:</a:t>
            </a:r>
            <a:endParaRPr lang="ru-RU" dirty="0" smtClean="0"/>
          </a:p>
          <a:p>
            <a:r>
              <a:rPr lang="ru-RU" dirty="0" smtClean="0"/>
              <a:t>● основания взимания налогов с граждан; </a:t>
            </a:r>
          </a:p>
          <a:p>
            <a:r>
              <a:rPr lang="ru-RU" dirty="0" smtClean="0"/>
              <a:t>● виды налогов, взимаемых с граждан;</a:t>
            </a:r>
          </a:p>
          <a:p>
            <a:r>
              <a:rPr lang="ru-RU" dirty="0" smtClean="0"/>
              <a:t>● способы расчета налогов, уплачиваемых физическими лицами;</a:t>
            </a:r>
          </a:p>
          <a:p>
            <a:r>
              <a:rPr lang="ru-RU" dirty="0" smtClean="0"/>
              <a:t>● случаи и способы получения налоговых льгот и вычетов.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Закрепляемые умения:</a:t>
            </a:r>
            <a:endParaRPr lang="ru-RU" dirty="0" smtClean="0"/>
          </a:p>
          <a:p>
            <a:r>
              <a:rPr lang="ru-RU" dirty="0" smtClean="0"/>
              <a:t>● выделять объекты, подлежащие налогообложению;</a:t>
            </a:r>
          </a:p>
          <a:p>
            <a:r>
              <a:rPr lang="ru-RU" dirty="0" smtClean="0"/>
              <a:t>● рассчитывать сумму налога на доходы физических лиц;</a:t>
            </a:r>
          </a:p>
          <a:p>
            <a:r>
              <a:rPr lang="ru-RU" dirty="0" smtClean="0"/>
              <a:t>● рассчитывать сумму транспортного налога;</a:t>
            </a:r>
          </a:p>
          <a:p>
            <a:r>
              <a:rPr lang="ru-RU" dirty="0" smtClean="0"/>
              <a:t>● рассчитывать сумму земельного налога;</a:t>
            </a:r>
          </a:p>
          <a:p>
            <a:r>
              <a:rPr lang="ru-RU" dirty="0" smtClean="0"/>
              <a:t>● рассчитывать сумму налога на имущество физических лиц;</a:t>
            </a:r>
          </a:p>
          <a:p>
            <a:r>
              <a:rPr lang="ru-RU" dirty="0" smtClean="0"/>
              <a:t>● использовать налоговые льготы и налоговые вычеты для снижения налоговой нагрузки.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2857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2852"/>
            <a:ext cx="8215370" cy="650085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Материалы: </a:t>
            </a:r>
            <a:r>
              <a:rPr lang="ru-RU" dirty="0" smtClean="0"/>
              <a:t>карточки с заданиями, бланки налоговых деклараций о доходах физических лиц, бумага для записей, шариковые ручки (три цвета чернил: синий, красный, зеленый), компьютер, </a:t>
            </a:r>
            <a:r>
              <a:rPr lang="ru-RU" dirty="0" err="1" smtClean="0"/>
              <a:t>мультимедийный</a:t>
            </a:r>
            <a:r>
              <a:rPr lang="ru-RU" dirty="0" smtClean="0"/>
              <a:t> проектор.</a:t>
            </a:r>
          </a:p>
          <a:p>
            <a:r>
              <a:rPr lang="ru-RU" b="1" cap="small" dirty="0" smtClean="0"/>
              <a:t>Содержание игры</a:t>
            </a:r>
            <a:endParaRPr lang="ru-RU" dirty="0" smtClean="0"/>
          </a:p>
          <a:p>
            <a:r>
              <a:rPr lang="ru-RU" dirty="0" smtClean="0"/>
              <a:t>Жители города </a:t>
            </a:r>
            <a:r>
              <a:rPr lang="en-US" dirty="0" smtClean="0"/>
              <a:t>N</a:t>
            </a:r>
            <a:r>
              <a:rPr lang="ru-RU" dirty="0" smtClean="0"/>
              <a:t> ответственно относятся к планированию и ведению своего семейного бюджета. Поскольку каждый из них является ответственным налогоплательщиком, одна из статей расходов бюджета – уплата налогов. Чтобы предстоящие расходы не стали полной неожиданностью для граждан, они задались целью заранее спланировать свои налоговые платежи. Для получения навыков расчета налогов и использования налоговых вычетов жители города </a:t>
            </a:r>
            <a:r>
              <a:rPr lang="en-US" dirty="0" smtClean="0"/>
              <a:t>N</a:t>
            </a:r>
            <a:r>
              <a:rPr lang="ru-RU" dirty="0" smtClean="0"/>
              <a:t> прошли курсы налоговой грамотности в налоговой инспекции, по завершении которых они получили памятки для налогоплательщиков. Теперь же им предстоит самостоятельно спланировать будущие расходы на оплату налогов. Правильность исчисления налогов налогоплательщиками любезно согласились проверить налоговые инспекторы.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043890" cy="6045348"/>
          </a:xfrm>
        </p:spPr>
        <p:txBody>
          <a:bodyPr>
            <a:normAutofit/>
          </a:bodyPr>
          <a:lstStyle/>
          <a:p>
            <a:r>
              <a:rPr lang="ru-RU" dirty="0" smtClean="0"/>
              <a:t>Участникам необходимо разделиться на две команды (налогоплательщиков и налоговых инспекторов) и в рамках каждой из команд сформировать одинаковое число мини-групп по 2–3 человека.</a:t>
            </a:r>
          </a:p>
          <a:p>
            <a:r>
              <a:rPr lang="ru-RU" dirty="0" smtClean="0"/>
              <a:t>Каждая мини-группа из команды налогоплательщиков получает карточку с заданием по исчислению налоговых платежей, исходя из получаемых доходов и находящихся на праве собственности движимых и недвижимых объектов имущества некоторого гражданина, а также памятку для налогоплательщика. При выполнении заданий используют синие ручки.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286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15328" cy="6357982"/>
          </a:xfrm>
        </p:spPr>
        <p:txBody>
          <a:bodyPr>
            <a:normAutofit/>
          </a:bodyPr>
          <a:lstStyle/>
          <a:p>
            <a:r>
              <a:rPr lang="ru-RU" dirty="0" smtClean="0"/>
              <a:t>После того как задание будет выполнено, необходимо передать полученные данные на проверку в мини-группы команды налоговых инспекторов, которая должна осуществить контроль за правильностью исчисления налогов, внести правки в допущенные ошибки (используют шариковую ручку красного цвета).</a:t>
            </a:r>
          </a:p>
          <a:p>
            <a:r>
              <a:rPr lang="ru-RU" dirty="0" smtClean="0"/>
              <a:t>Победителями среди налогоплательщиков станут те, кто допустили наименьшее количество ошибок при расчетах налоговых платежей, среди налоговых инспекторов – сумевшие выявить все ошибки налогоплательщиков.</a:t>
            </a:r>
          </a:p>
          <a:p>
            <a:r>
              <a:rPr lang="ru-RU" dirty="0" smtClean="0"/>
              <a:t>В ходе игры старшеклассники используют словарь основных терминов, карточки с заданиями, приложения – таблицы, вопросы для обсуждения и подведения результатов игры.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8001056" cy="621510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Ход игры</a:t>
            </a:r>
            <a:endParaRPr lang="ru-RU" dirty="0" smtClean="0"/>
          </a:p>
          <a:p>
            <a:r>
              <a:rPr lang="ru-RU" dirty="0" smtClean="0"/>
              <a:t>1-й этап (10 минут) – вступительное слово ведущего, ознакомление игроков с инструкцией участников, формирование команд и мини-групп налогоплательщиков и налоговых инспекторов, распределение карточек с заданиями среди мини-групп из числа налогоплательщиков.</a:t>
            </a:r>
          </a:p>
          <a:p>
            <a:r>
              <a:rPr lang="ru-RU" dirty="0" smtClean="0"/>
              <a:t>2-й этап (30 минут) – выполнение заданий мини-группами налогоплательщиков.</a:t>
            </a:r>
          </a:p>
          <a:p>
            <a:r>
              <a:rPr lang="ru-RU" dirty="0" smtClean="0"/>
              <a:t>3-й этап (20 минут) – проверка налоговыми инспекторами выполненных заданий.</a:t>
            </a:r>
          </a:p>
          <a:p>
            <a:r>
              <a:rPr lang="ru-RU" dirty="0" smtClean="0"/>
              <a:t>4-й этап (30 минут) – оценка ведущим результатов второго и третьего этапов, обсуждение и подведение итогов игры.</a:t>
            </a:r>
          </a:p>
          <a:p>
            <a:r>
              <a:rPr lang="ru-RU" dirty="0" smtClean="0"/>
              <a:t>Общее время продолжительности игры составляет 90  минут.</a:t>
            </a: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В ходе игры ведущий осуществляет контроль за соблюдением последовательности выполнения ролевых функций, поддерживает дисциплину среди частников, оказывает помощь в «тупиковых» игровых ситуациях.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043890" cy="6188224"/>
          </a:xfrm>
        </p:spPr>
        <p:txBody>
          <a:bodyPr>
            <a:normAutofit/>
          </a:bodyPr>
          <a:lstStyle/>
          <a:p>
            <a:r>
              <a:rPr lang="ru-RU" dirty="0" smtClean="0"/>
              <a:t>Итак, мы в составе группы из пяти человек проанализировали имеющиеся интернет-ресурсы по теме «Налоги». Заменили устаревшие данные новыми сведениями. Например, по стандартным налоговым вычетам. Считаем, что данные методические разработки могут быть использованы в курсе преподавания финансовой грамотности.</a:t>
            </a:r>
          </a:p>
          <a:p>
            <a:r>
              <a:rPr lang="ru-RU" b="1" u="sng" dirty="0" smtClean="0"/>
              <a:t>Источники информации:</a:t>
            </a:r>
            <a:endParaRPr lang="ru-RU" dirty="0" smtClean="0"/>
          </a:p>
          <a:p>
            <a:r>
              <a:rPr lang="ru-RU" dirty="0" smtClean="0"/>
              <a:t>1) Налоговый Кодекс Российской Федерации</a:t>
            </a:r>
          </a:p>
          <a:p>
            <a:r>
              <a:rPr lang="ru-RU" dirty="0" smtClean="0"/>
              <a:t>2) </a:t>
            </a:r>
            <a:r>
              <a:rPr lang="ru-RU" u="sng" dirty="0" smtClean="0">
                <a:hlinkClick r:id="rId2"/>
              </a:rPr>
              <a:t>http://ru.wikipedia.org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u="sng" dirty="0" smtClean="0">
                <a:hlinkClick r:id="rId3"/>
              </a:rPr>
              <a:t>http://www.venda.ru/mater/economy/ja10-2.htm</a:t>
            </a:r>
            <a:endParaRPr lang="ru-RU" dirty="0" smtClean="0"/>
          </a:p>
          <a:p>
            <a:r>
              <a:rPr lang="ru-RU" dirty="0" smtClean="0"/>
              <a:t>4) </a:t>
            </a:r>
            <a:r>
              <a:rPr lang="ru-RU" u="sng" dirty="0" smtClean="0">
                <a:hlinkClick r:id="rId4"/>
              </a:rPr>
              <a:t>http://www.college.ru/economics/part5/52.htm#521</a:t>
            </a:r>
            <a:endParaRPr lang="ru-RU" dirty="0" smtClean="0"/>
          </a:p>
          <a:p>
            <a:r>
              <a:rPr lang="ru-RU" dirty="0" smtClean="0"/>
              <a:t>5) Материалы с официального сайта ООО “</a:t>
            </a:r>
            <a:r>
              <a:rPr lang="ru-RU" dirty="0" err="1" smtClean="0"/>
              <a:t>Инфоурок</a:t>
            </a:r>
            <a:r>
              <a:rPr lang="ru-RU" dirty="0" smtClean="0"/>
              <a:t>» </a:t>
            </a:r>
            <a:r>
              <a:rPr lang="ru-RU" dirty="0" err="1" smtClean="0"/>
              <a:t>infourok.ru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572528" cy="725470"/>
          </a:xfrm>
        </p:spPr>
        <p:txBody>
          <a:bodyPr>
            <a:normAutofit/>
          </a:bodyPr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Время работы по проекту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: 5 дней – с 10. 02. по 14. 02. 2020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42984"/>
            <a:ext cx="8568952" cy="5330968"/>
          </a:xfrm>
        </p:spPr>
        <p:txBody>
          <a:bodyPr>
            <a:normAutofit fontScale="55000" lnSpcReduction="20000"/>
          </a:bodyPr>
          <a:lstStyle/>
          <a:p>
            <a:r>
              <a:rPr lang="ru-RU" sz="4800" b="1" u="sng" dirty="0" smtClean="0">
                <a:latin typeface="Calibri" pitchFamily="34" charset="0"/>
              </a:rPr>
              <a:t>Цель</a:t>
            </a:r>
            <a:r>
              <a:rPr lang="ru-RU" sz="4800" b="1" dirty="0" smtClean="0">
                <a:latin typeface="Calibri" pitchFamily="34" charset="0"/>
              </a:rPr>
              <a:t>:</a:t>
            </a:r>
            <a:r>
              <a:rPr lang="ru-RU" sz="4800" dirty="0" smtClean="0">
                <a:latin typeface="Calibri" pitchFamily="34" charset="0"/>
              </a:rPr>
              <a:t> создание методических разработок деловой игры для старшеклассников, занятия для восьмиклассников и </a:t>
            </a:r>
            <a:r>
              <a:rPr lang="ru-RU" sz="4800" dirty="0" err="1" smtClean="0">
                <a:latin typeface="Calibri" pitchFamily="34" charset="0"/>
              </a:rPr>
              <a:t>квеста</a:t>
            </a:r>
            <a:r>
              <a:rPr lang="ru-RU" sz="4800" dirty="0" smtClean="0">
                <a:latin typeface="Calibri" pitchFamily="34" charset="0"/>
              </a:rPr>
              <a:t> для пятиклассников по теме «Налоги».</a:t>
            </a:r>
          </a:p>
          <a:p>
            <a:r>
              <a:rPr lang="ru-RU" sz="4800" b="1" u="sng" dirty="0" smtClean="0">
                <a:latin typeface="Calibri" pitchFamily="34" charset="0"/>
              </a:rPr>
              <a:t>Задачи</a:t>
            </a:r>
            <a:r>
              <a:rPr lang="ru-RU" sz="4800" b="1" dirty="0" smtClean="0">
                <a:latin typeface="Calibri" pitchFamily="34" charset="0"/>
              </a:rPr>
              <a:t>:</a:t>
            </a:r>
            <a:r>
              <a:rPr lang="ru-RU" sz="4800" dirty="0" smtClean="0">
                <a:latin typeface="Calibri" pitchFamily="34" charset="0"/>
              </a:rPr>
              <a:t> 1) проанализировать имеющиеся интернет-ресурсы по теме «Налоги»;</a:t>
            </a:r>
          </a:p>
          <a:p>
            <a:r>
              <a:rPr lang="ru-RU" sz="4800" dirty="0" smtClean="0">
                <a:latin typeface="Calibri" pitchFamily="34" charset="0"/>
              </a:rPr>
              <a:t>2) отобрать необходимые ресурсы для тематических занятий;</a:t>
            </a:r>
          </a:p>
          <a:p>
            <a:r>
              <a:rPr lang="ru-RU" sz="4800" dirty="0" smtClean="0">
                <a:latin typeface="Calibri" pitchFamily="34" charset="0"/>
              </a:rPr>
              <a:t>3) разработать сценарии проведения деловой игры, занятия и </a:t>
            </a:r>
            <a:r>
              <a:rPr lang="ru-RU" sz="4800" dirty="0" err="1" smtClean="0">
                <a:latin typeface="Calibri" pitchFamily="34" charset="0"/>
              </a:rPr>
              <a:t>квеста</a:t>
            </a:r>
            <a:r>
              <a:rPr lang="ru-RU" sz="4800" dirty="0" smtClean="0">
                <a:latin typeface="Calibri" pitchFamily="34" charset="0"/>
              </a:rPr>
              <a:t>;</a:t>
            </a:r>
          </a:p>
          <a:p>
            <a:r>
              <a:rPr lang="ru-RU" sz="4800" dirty="0" smtClean="0">
                <a:latin typeface="Calibri" pitchFamily="34" charset="0"/>
              </a:rPr>
              <a:t>4) разработать методические рекомендации для проведения данных мероприятий;</a:t>
            </a:r>
          </a:p>
          <a:p>
            <a:r>
              <a:rPr lang="ru-RU" sz="4800" dirty="0" smtClean="0">
                <a:latin typeface="Calibri" pitchFamily="34" charset="0"/>
              </a:rPr>
              <a:t>5) проанализировать продукт проекта (методические разработки трёх мероприятий по теме «Налоги»).</a:t>
            </a:r>
          </a:p>
          <a:p>
            <a:endParaRPr lang="ru-RU" sz="4800" b="1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435280" cy="417530"/>
          </a:xfrm>
        </p:spPr>
        <p:txBody>
          <a:bodyPr>
            <a:noAutofit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 </a:t>
            </a:r>
            <a:br>
              <a:rPr lang="ru-RU" sz="4400" dirty="0" smtClean="0"/>
            </a:br>
            <a:r>
              <a:rPr lang="ru-RU" sz="3200" b="1" u="sng" dirty="0" smtClean="0">
                <a:solidFill>
                  <a:schemeClr val="tx1"/>
                </a:solidFill>
                <a:latin typeface="Calibri" pitchFamily="34" charset="0"/>
              </a:rPr>
              <a:t>Место темы «Налоги» в базовом курсе «Финансовая грамотность».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5214950"/>
            <a:ext cx="8143932" cy="12590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* В начальных классах возможно ознакомительное занятие, на котором даётся понятие «Налоги», а также кратко - их значение.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5" y="1500171"/>
          <a:ext cx="8358246" cy="350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1591120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Классы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Общее количество часов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Кол- во часов на изучение темы «Налоги»</a:t>
                      </a:r>
                      <a:endParaRPr lang="ru-RU" sz="2400" dirty="0"/>
                    </a:p>
                  </a:txBody>
                  <a:tcPr/>
                </a:tc>
              </a:tr>
              <a:tr h="636448"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5- 7 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800" dirty="0"/>
                    </a:p>
                  </a:txBody>
                  <a:tcPr/>
                </a:tc>
              </a:tr>
              <a:tr h="636448"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8- 9 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4- 5</a:t>
                      </a:r>
                      <a:endParaRPr lang="ru-RU" sz="2800" dirty="0"/>
                    </a:p>
                  </a:txBody>
                  <a:tcPr/>
                </a:tc>
              </a:tr>
              <a:tr h="636448"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10- 11 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4- 5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6929486" cy="939784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chemeClr val="tx1"/>
                </a:solidFill>
                <a:latin typeface="Calibri" pitchFamily="34" charset="0"/>
              </a:rPr>
              <a:t>Этапы реализации проекта</a:t>
            </a:r>
            <a:r>
              <a:rPr lang="ru-RU" sz="3200" b="1" dirty="0" smtClean="0">
                <a:solidFill>
                  <a:schemeClr val="tx1"/>
                </a:solidFill>
                <a:latin typeface="Calibri" pitchFamily="34" charset="0"/>
              </a:rPr>
              <a:t>:</a:t>
            </a:r>
            <a:r>
              <a:rPr lang="ru-RU" sz="32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ru-RU" sz="3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r>
              <a:rPr lang="ru-RU" dirty="0" smtClean="0"/>
              <a:t>1)Ознакомление с интернет - ресурсами по теме проекта, отбор необходимых материалов, разработка недостающих авторских материалов (10. 02. 2020).</a:t>
            </a:r>
          </a:p>
          <a:p>
            <a:r>
              <a:rPr lang="ru-RU" dirty="0" smtClean="0"/>
              <a:t>2)Разработка сценариев для проведения деловой игры, занятия и </a:t>
            </a:r>
            <a:r>
              <a:rPr lang="ru-RU" dirty="0" err="1" smtClean="0"/>
              <a:t>квеста</a:t>
            </a:r>
            <a:r>
              <a:rPr lang="ru-RU" dirty="0" smtClean="0"/>
              <a:t>, а также методических рекомендаций для их проведения (11 -12. 02. 2020).</a:t>
            </a:r>
          </a:p>
          <a:p>
            <a:r>
              <a:rPr lang="ru-RU" dirty="0" smtClean="0"/>
              <a:t>3)Анализ методических разработок, подготовка к защите проекта – создание презентации по проекту  (13. 02. 2020).</a:t>
            </a:r>
          </a:p>
          <a:p>
            <a:r>
              <a:rPr lang="ru-RU" dirty="0" smtClean="0"/>
              <a:t>4)Защита группового проекта (14. 02. 2020).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5710254" cy="1154098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1"/>
                </a:solidFill>
              </a:rPr>
              <a:t>Продукт проекта: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7467600" cy="4259398"/>
          </a:xfrm>
        </p:spPr>
        <p:txBody>
          <a:bodyPr/>
          <a:lstStyle/>
          <a:p>
            <a:r>
              <a:rPr lang="ru-RU" sz="2800" dirty="0" smtClean="0"/>
              <a:t>методические разработки деловой игры для старшеклассников «Уплата налогов», </a:t>
            </a:r>
          </a:p>
          <a:p>
            <a:r>
              <a:rPr lang="ru-RU" sz="2800" dirty="0" smtClean="0"/>
              <a:t>занятия для восьмиклассников, предусматривающего работу с текстами различного уровня сложности в группах и</a:t>
            </a:r>
          </a:p>
          <a:p>
            <a:r>
              <a:rPr lang="ru-RU" sz="2800" dirty="0" err="1" smtClean="0"/>
              <a:t>квеста</a:t>
            </a:r>
            <a:r>
              <a:rPr lang="ru-RU" sz="2800" dirty="0" smtClean="0"/>
              <a:t> для пятиклассников по теме «Налоги».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15370" cy="10715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Calibri" pitchFamily="34" charset="0"/>
              </a:rPr>
              <a:t>Квест-игра</a:t>
            </a: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 «Путешествие в страну добросовестных налогоплательщиков». 5 класс.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ru-RU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r>
              <a:rPr lang="ru-RU" b="1" dirty="0" smtClean="0"/>
              <a:t>Цель и задачи</a:t>
            </a:r>
            <a:r>
              <a:rPr lang="ru-RU" dirty="0" smtClean="0"/>
              <a:t>: познакомить учащихся с основными понятиями : что такое налоги, какие бывают налоги.</a:t>
            </a:r>
          </a:p>
          <a:p>
            <a:pPr lvl="0"/>
            <a:r>
              <a:rPr lang="ru-RU" dirty="0" smtClean="0"/>
              <a:t>Рассмотреть принципы построения налоговой системы Российской Федерации, познакомить с начальными понятиями налогообложения.</a:t>
            </a:r>
          </a:p>
          <a:p>
            <a:pPr lvl="0"/>
            <a:r>
              <a:rPr lang="ru-RU" dirty="0" smtClean="0"/>
              <a:t>Зачем нужны налоги?</a:t>
            </a:r>
          </a:p>
          <a:p>
            <a:r>
              <a:rPr lang="ru-RU" dirty="0" smtClean="0"/>
              <a:t>Начать формирование адекватного отношения школьников к налогам, воспитание экономически грамотного, отвечающего за свои решения гражданина.</a:t>
            </a:r>
          </a:p>
          <a:p>
            <a:r>
              <a:rPr lang="ru-RU" b="1" dirty="0" smtClean="0"/>
              <a:t>Оборудование:</a:t>
            </a:r>
            <a:r>
              <a:rPr lang="ru-RU" dirty="0" smtClean="0"/>
              <a:t> экран, компьютер, проектор, презентация.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r>
              <a:rPr lang="ru-RU" dirty="0" smtClean="0"/>
              <a:t>В ходе урока- путешествия учащиеся знакомятся с историей налогов;</a:t>
            </a:r>
          </a:p>
          <a:p>
            <a:r>
              <a:rPr lang="ru-RU" dirty="0" smtClean="0"/>
              <a:t>с понятием «Налоги», с их видами;</a:t>
            </a:r>
          </a:p>
          <a:p>
            <a:r>
              <a:rPr lang="ru-RU" dirty="0" smtClean="0"/>
              <a:t>с тем, кто должен платить налоги;</a:t>
            </a:r>
          </a:p>
          <a:p>
            <a:r>
              <a:rPr lang="ru-RU" dirty="0" smtClean="0"/>
              <a:t>Как раньше наказывали за неуплату налогов в разных странах и как изменилось современное законодательство.</a:t>
            </a:r>
          </a:p>
          <a:p>
            <a:r>
              <a:rPr lang="ru-RU" dirty="0" smtClean="0"/>
              <a:t>Дети закрепляют свои знания при работе с текстом сказки «Заветный наказ» и сочинением </a:t>
            </a:r>
            <a:r>
              <a:rPr lang="ru-RU" dirty="0" err="1" smtClean="0"/>
              <a:t>синквейна</a:t>
            </a:r>
            <a:r>
              <a:rPr lang="ru-RU" dirty="0" smtClean="0"/>
              <a:t> «Налоги».</a:t>
            </a:r>
          </a:p>
          <a:p>
            <a:r>
              <a:rPr lang="ru-RU" dirty="0" smtClean="0"/>
              <a:t>Рефлексия проходит в виде игры «Снежный ком».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543824" cy="6259662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Урок для 8 класса. </a:t>
            </a:r>
            <a:endParaRPr lang="ru-RU" dirty="0" smtClean="0"/>
          </a:p>
          <a:p>
            <a:r>
              <a:rPr lang="ru-RU" b="1" u="sng" dirty="0" smtClean="0"/>
              <a:t>Цель урока</a:t>
            </a:r>
            <a:r>
              <a:rPr lang="ru-RU" dirty="0" smtClean="0"/>
              <a:t>: содействие развитию финансово-грамотных взаимоотношений человека с государством путем формирования эмоционально положительного отношения к системе налогообложения. </a:t>
            </a:r>
          </a:p>
          <a:p>
            <a:r>
              <a:rPr lang="ru-RU" b="1" u="sng" dirty="0" smtClean="0"/>
              <a:t>Задачи:</a:t>
            </a:r>
            <a:r>
              <a:rPr lang="ru-RU" dirty="0" smtClean="0"/>
              <a:t> • ознакомить обучающихся с понятием налогов, их видами, уровнями налогообложения, их функциями в современном обществе;</a:t>
            </a:r>
          </a:p>
          <a:p>
            <a:r>
              <a:rPr lang="ru-RU" dirty="0" smtClean="0"/>
              <a:t> • формировать основы налоговой культуры, развивать аналитическое и логическое мышление;</a:t>
            </a:r>
          </a:p>
          <a:p>
            <a:r>
              <a:rPr lang="ru-RU" dirty="0" smtClean="0"/>
              <a:t> • формировать </a:t>
            </a:r>
            <a:r>
              <a:rPr lang="ru-RU" dirty="0" err="1" smtClean="0"/>
              <a:t>гражданско</a:t>
            </a:r>
            <a:r>
              <a:rPr lang="ru-RU" dirty="0" smtClean="0"/>
              <a:t> – правовую культуру, основы финансовой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План учебного занятия. </a:t>
            </a:r>
            <a:endParaRPr lang="ru-RU" dirty="0" smtClean="0"/>
          </a:p>
          <a:p>
            <a:r>
              <a:rPr lang="ru-RU" dirty="0" smtClean="0"/>
              <a:t>1.Постановка учебной проблемы с использованием приема «</a:t>
            </a:r>
            <a:r>
              <a:rPr lang="ru-RU" dirty="0" err="1" smtClean="0"/>
              <a:t>Кроссенс</a:t>
            </a:r>
            <a:r>
              <a:rPr lang="ru-RU" dirty="0" smtClean="0"/>
              <a:t>». </a:t>
            </a:r>
            <a:endParaRPr lang="en-US" dirty="0" smtClean="0"/>
          </a:p>
          <a:p>
            <a:r>
              <a:rPr lang="ru-RU" dirty="0" smtClean="0"/>
              <a:t>2.Решение </a:t>
            </a:r>
            <a:r>
              <a:rPr lang="ru-RU" dirty="0" smtClean="0"/>
              <a:t>учебной проблемы с использованием технологии «</a:t>
            </a:r>
            <a:r>
              <a:rPr lang="ru-RU" dirty="0" err="1" smtClean="0"/>
              <a:t>Mind</a:t>
            </a:r>
            <a:r>
              <a:rPr lang="ru-RU" dirty="0" smtClean="0"/>
              <a:t> </a:t>
            </a:r>
            <a:r>
              <a:rPr lang="ru-RU" dirty="0" err="1" smtClean="0"/>
              <a:t>map</a:t>
            </a:r>
            <a:r>
              <a:rPr lang="ru-RU" dirty="0" smtClean="0"/>
              <a:t>»: </a:t>
            </a:r>
          </a:p>
          <a:p>
            <a:r>
              <a:rPr lang="ru-RU" dirty="0" smtClean="0"/>
              <a:t>2.1. Определение понятия «налоги», выделение их признаков с помощью приемы «четырех углов». </a:t>
            </a:r>
          </a:p>
          <a:p>
            <a:r>
              <a:rPr lang="ru-RU" dirty="0" smtClean="0"/>
              <a:t>2.2. Работа в группах с текстами разного уровня сложности с целью определения уровней налогообложения и видов налогов. </a:t>
            </a:r>
          </a:p>
          <a:p>
            <a:r>
              <a:rPr lang="ru-RU" dirty="0" smtClean="0"/>
              <a:t>2.3. Определение функций налогов через решение ситуативных задач.</a:t>
            </a:r>
          </a:p>
          <a:p>
            <a:r>
              <a:rPr lang="ru-RU" dirty="0" smtClean="0"/>
              <a:t> 3. Рефлексия.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431</TotalTime>
  <Words>1415</Words>
  <Application>Microsoft Office PowerPoint</Application>
  <PresentationFormat>Экран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                                 ПРОЕКТ     Содержание и методика преподавания темы «Налоги».</vt:lpstr>
      <vt:lpstr>Время работы по проекту: 5 дней – с 10. 02. по 14. 02. 2020</vt:lpstr>
      <vt:lpstr>   Место темы «Налоги» в базовом курсе «Финансовая грамотность». </vt:lpstr>
      <vt:lpstr>Этапы реализации проекта: </vt:lpstr>
      <vt:lpstr>Продукт проекта:</vt:lpstr>
      <vt:lpstr> Квест-игра «Путешествие в страну добросовестных налогоплательщиков». 5 класс. </vt:lpstr>
      <vt:lpstr>Слайд 7</vt:lpstr>
      <vt:lpstr>Слайд 8</vt:lpstr>
      <vt:lpstr>Слайд 9</vt:lpstr>
      <vt:lpstr>Слайд 10</vt:lpstr>
      <vt:lpstr>Слайд 11</vt:lpstr>
      <vt:lpstr>            Деловая игра для учащихся 11-го класса.                                Уплата налогов.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Natali</cp:lastModifiedBy>
  <cp:revision>59</cp:revision>
  <dcterms:created xsi:type="dcterms:W3CDTF">2010-04-13T12:46:34Z</dcterms:created>
  <dcterms:modified xsi:type="dcterms:W3CDTF">2020-02-18T09:27:31Z</dcterms:modified>
</cp:coreProperties>
</file>