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3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DD1C4B-6436-4433-A768-BF8558AFA1EB}">
  <a:tblStyle styleId="{3BDD1C4B-6436-4433-A768-BF8558AFA1EB}" styleName="Table_0">
    <a:wholeTbl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A3A607A0-DF20-465D-B0C7-B65B19D7CC26}" styleName="Table_1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EF9EA"/>
          </a:solidFill>
        </a:fill>
      </a:tcStyle>
    </a:wholeTbl>
    <a:band1H>
      <a:tcStyle>
        <a:tcBdr/>
        <a:fill>
          <a:solidFill>
            <a:srgbClr val="DBF2D1"/>
          </a:solidFill>
        </a:fill>
      </a:tcStyle>
    </a:band1H>
    <a:band1V>
      <a:tcStyle>
        <a:tcBdr/>
        <a:fill>
          <a:solidFill>
            <a:srgbClr val="DBF2D1"/>
          </a:solidFill>
        </a:fill>
      </a:tcStyle>
    </a:band1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398226367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849162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1359763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53933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233010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75483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900" b="0" i="0" u="none" strike="noStrike" cap="none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900" b="0" i="0" u="none" strike="noStrike" cap="none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900" b="0" i="0" u="none" strike="noStrike" cap="none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900" b="0" i="0" u="none" strike="noStrike" cap="none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900" b="0" i="0" u="none" strike="noStrike" cap="none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900" b="0" i="0" u="none" strike="noStrike" cap="none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900" b="0" i="0" u="none" strike="noStrike" cap="none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900" b="0" i="0" u="none" strike="noStrike" cap="none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900" b="0" i="0" u="none" strike="noStrike" cap="none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900" b="0" i="0" u="none" strike="noStrike" cap="none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900" b="0" i="0" u="none" strike="noStrike" cap="none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900" b="0" i="0" u="none" strike="noStrike" cap="none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ctrTitle"/>
          </p:nvPr>
        </p:nvSpPr>
        <p:spPr>
          <a:xfrm>
            <a:off x="1422144" y="1853550"/>
            <a:ext cx="7766936" cy="16463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2"/>
              </a:buClr>
              <a:buSzPct val="25000"/>
              <a:buFont typeface="Trebuchet MS"/>
              <a:buNone/>
            </a:pPr>
            <a:r>
              <a:rPr lang="ru-RU" sz="5400" b="0" i="0" u="none" strike="noStrike" cap="none" dirty="0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Деловая игра "Фондовый рынок"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subTitle" idx="1"/>
          </p:nvPr>
        </p:nvSpPr>
        <p:spPr>
          <a:xfrm>
            <a:off x="1324189" y="5176910"/>
            <a:ext cx="9128105" cy="10785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ru-RU" altLang="ru-RU" sz="2400" b="1" dirty="0" smtClean="0">
                <a:solidFill>
                  <a:srgbClr val="5C738E"/>
                </a:solidFill>
                <a:latin typeface="Arial" charset="0"/>
              </a:rPr>
              <a:t>Шестаков А.А., преподаватель КГБПОУ «Красноярский педагогический колледж №1 им. М. Горького»</a:t>
            </a:r>
            <a:endParaRPr lang="ru-RU" altLang="ru-RU" sz="2400" b="1" dirty="0" smtClean="0">
              <a:solidFill>
                <a:srgbClr val="5C738E"/>
              </a:solidFill>
              <a:latin typeface="Arial" charset="0"/>
            </a:endParaRPr>
          </a:p>
          <a:p>
            <a:pPr marL="0" marR="0" lvl="0" indent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400" b="0" i="0" u="none" strike="noStrike" cap="non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677333" y="1524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ru-RU" sz="36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Цель и </a:t>
            </a:r>
            <a:r>
              <a:rPr lang="ru-RU" sz="3600" b="0" i="0" u="none" strike="noStrike" cap="none" dirty="0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результаты:</a:t>
            </a:r>
            <a:endParaRPr lang="ru-RU" sz="3600" b="0" i="0" u="none" strike="noStrike" cap="none" dirty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idx="1"/>
          </p:nvPr>
        </p:nvSpPr>
        <p:spPr>
          <a:xfrm>
            <a:off x="573121" y="867337"/>
            <a:ext cx="11103064" cy="53646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342900">
              <a:spcBef>
                <a:spcPts val="0"/>
              </a:spcBef>
              <a:buFont typeface="Noto Sans Symbols"/>
            </a:pPr>
            <a:r>
              <a:rPr lang="ru-RU" sz="2000" b="0" i="0" u="sng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Цель:</a:t>
            </a:r>
            <a:r>
              <a:rPr lang="ru-RU" sz="2000" b="1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ru-RU" sz="2000" dirty="0" smtClean="0"/>
              <a:t>Организовать ситуацию, направленную на выявление условий для выбора оптимального финансового решения на фондовом рынке</a:t>
            </a:r>
            <a:r>
              <a:rPr lang="ru-RU" sz="2000" b="0" i="0" u="none" strike="noStrike" cap="none" dirty="0" smtClean="0">
                <a:solidFill>
                  <a:srgbClr val="434343"/>
                </a:solidFill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endParaRPr lang="ru-RU" sz="2000" b="0" i="0" u="none" strike="noStrike" cap="none" dirty="0">
              <a:solidFill>
                <a:srgbClr val="43434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</a:pPr>
            <a:r>
              <a:rPr lang="ru-RU" sz="2000" b="0" i="0" u="sng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Результаты:</a:t>
            </a:r>
            <a:endParaRPr lang="ru-RU" sz="2000" b="0" i="0" u="sng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r>
              <a:rPr lang="ru-RU" sz="1800" i="1" dirty="0" smtClean="0"/>
              <a:t>Личностные:</a:t>
            </a:r>
            <a:endParaRPr lang="ru-RU" sz="1800" dirty="0" smtClean="0"/>
          </a:p>
          <a:p>
            <a:pPr lvl="0">
              <a:buNone/>
            </a:pPr>
            <a:r>
              <a:rPr lang="ru-RU" sz="1800" dirty="0" smtClean="0"/>
              <a:t>демонстрирует  личную финансовую ответственности за свои поступки.</a:t>
            </a:r>
          </a:p>
          <a:p>
            <a:r>
              <a:rPr lang="ru-RU" sz="1800" i="1" dirty="0" err="1" smtClean="0"/>
              <a:t>Метапредметные</a:t>
            </a:r>
            <a:r>
              <a:rPr lang="ru-RU" sz="1800" i="1" dirty="0" smtClean="0"/>
              <a:t>:</a:t>
            </a:r>
            <a:endParaRPr lang="ru-RU" sz="1800" dirty="0" smtClean="0"/>
          </a:p>
          <a:p>
            <a:pPr lvl="0">
              <a:buNone/>
            </a:pPr>
            <a:r>
              <a:rPr lang="ru-RU" sz="1800" dirty="0" smtClean="0"/>
              <a:t>выявляет проблему и определяет пути и средства ее решения;</a:t>
            </a:r>
          </a:p>
          <a:p>
            <a:pPr lvl="0">
              <a:buNone/>
            </a:pPr>
            <a:r>
              <a:rPr lang="ru-RU" sz="1800" dirty="0" smtClean="0"/>
              <a:t>распределяет роли и функции в совместной деятельности, участвует в совместной деятельности;</a:t>
            </a:r>
          </a:p>
          <a:p>
            <a:pPr lvl="0">
              <a:buNone/>
            </a:pPr>
            <a:r>
              <a:rPr lang="ru-RU" sz="1800" dirty="0" smtClean="0"/>
              <a:t>владеет логическими действиями сравнения, анализа, синтеза, обобщения, классификации.</a:t>
            </a:r>
          </a:p>
          <a:p>
            <a:r>
              <a:rPr lang="ru-RU" sz="1800" i="1" dirty="0" smtClean="0"/>
              <a:t>Предметные:</a:t>
            </a:r>
            <a:endParaRPr lang="ru-RU" sz="1800" dirty="0" smtClean="0"/>
          </a:p>
          <a:p>
            <a:pPr lvl="0">
              <a:buNone/>
            </a:pPr>
            <a:r>
              <a:rPr lang="ru-RU" sz="1800" dirty="0" smtClean="0"/>
              <a:t>владеет основными понятиями «фондовая биржа», «ценные бумаги»,  «акции», «облигации», «инвестиции», «инфляция»;</a:t>
            </a:r>
          </a:p>
          <a:p>
            <a:pPr lvl="0">
              <a:buNone/>
            </a:pPr>
            <a:r>
              <a:rPr lang="ru-RU" sz="1800" dirty="0" smtClean="0"/>
              <a:t>оценивает эффективность выбранных инструментов фондового рынка  по трем критериям: ликвидность, надежность, доходность.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665458" y="86750"/>
            <a:ext cx="8596800" cy="132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/>
              <a:t>Деловая игра «Фондовый рынок»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idx="1"/>
          </p:nvPr>
        </p:nvSpPr>
        <p:spPr>
          <a:xfrm>
            <a:off x="5669280" y="1055500"/>
            <a:ext cx="6006905" cy="551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 algn="just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Обучающимся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(или в дальнейшем им как экспертной комиссии) предлагается оценить эффективность выбранных инструментов фондового рынка  по трем критериям: ликвидность, надежность, доходность в двух периодах: краткосрочном (1-3 месяца) и долгосрочном (от 6 месяцев и более), при этом заполнить следующую таблицу по проектной работе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endParaRPr sz="2400">
              <a:solidFill>
                <a:srgbClr val="000000"/>
              </a:solidFill>
            </a:endParaRPr>
          </a:p>
        </p:txBody>
      </p:sp>
      <p:graphicFrame>
        <p:nvGraphicFramePr>
          <p:cNvPr id="163" name="Shape 163"/>
          <p:cNvGraphicFramePr/>
          <p:nvPr>
            <p:extLst>
              <p:ext uri="{D42A27DB-BD31-4B8C-83A1-F6EECF244321}">
                <p14:modId xmlns="" xmlns:p14="http://schemas.microsoft.com/office/powerpoint/2010/main" val="1986925493"/>
              </p:ext>
            </p:extLst>
          </p:nvPr>
        </p:nvGraphicFramePr>
        <p:xfrm>
          <a:off x="633046" y="1621985"/>
          <a:ext cx="4797084" cy="3670300"/>
        </p:xfrm>
        <a:graphic>
          <a:graphicData uri="http://schemas.openxmlformats.org/drawingml/2006/table">
            <a:tbl>
              <a:tblPr bandRow="1" bandCol="1">
                <a:noFill/>
                <a:tableStyleId>{3BDD1C4B-6436-4433-A768-BF8558AFA1EB}</a:tableStyleId>
              </a:tblPr>
              <a:tblGrid>
                <a:gridCol w="1499455"/>
                <a:gridCol w="1118115"/>
                <a:gridCol w="1061399"/>
                <a:gridCol w="1118115"/>
              </a:tblGrid>
              <a:tr h="7366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buNone/>
                      </a:pPr>
                      <a:endParaRPr sz="16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3025" marR="73025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Ликвидность</a:t>
                      </a:r>
                    </a:p>
                  </a:txBody>
                  <a:tcPr marL="73025" marR="73025" marT="0" marB="0" anchor="ctr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5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Надежность</a:t>
                      </a:r>
                    </a:p>
                  </a:txBody>
                  <a:tcPr marL="73025" marR="73025" marT="0" marB="0" anchor="ctr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Доходность</a:t>
                      </a:r>
                    </a:p>
                  </a:txBody>
                  <a:tcPr marL="73025" marR="73025" marT="0" marB="0" anchor="ctr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CFC"/>
                    </a:solidFill>
                  </a:tcPr>
                </a:tc>
              </a:tr>
              <a:tr h="1473200">
                <a:tc>
                  <a:txBody>
                    <a:bodyPr/>
                    <a:lstStyle/>
                    <a:p>
                      <a:pPr marL="270510" lvl="0" indent="-90169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Times New Roman"/>
                        <a:buAutoNum type="romanUcPeriod"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Краткосрочный период </a:t>
                      </a:r>
                    </a:p>
                    <a:p>
                      <a:pPr marL="270510" lvl="0" indent="0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(1-3 месяца)</a:t>
                      </a:r>
                    </a:p>
                  </a:txBody>
                  <a:tcPr marL="73025" marR="73025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6ED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</a:p>
                  </a:txBody>
                  <a:tcPr marL="73025" marR="73025" marT="0" marB="0" anchor="ctr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</a:p>
                  </a:txBody>
                  <a:tcPr marL="73025" marR="73025" marT="0" marB="0" anchor="ctr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</a:p>
                  </a:txBody>
                  <a:tcPr marL="73025" marR="73025" marT="0" marB="0" anchor="ctr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500">
                <a:tc>
                  <a:txBody>
                    <a:bodyPr/>
                    <a:lstStyle/>
                    <a:p>
                      <a:pPr marL="270510" lvl="0" indent="-90169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Times New Roman"/>
                        <a:buAutoNum type="romanUcPeriod"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Долгосрочный период </a:t>
                      </a:r>
                    </a:p>
                    <a:p>
                      <a:pPr marL="270510" lvl="0" indent="0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(от 6 месяцев и более)</a:t>
                      </a:r>
                    </a:p>
                  </a:txBody>
                  <a:tcPr marL="73025" marR="73025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4E6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</a:p>
                  </a:txBody>
                  <a:tcPr marL="73025" marR="73025" marT="0" marB="0" anchor="ctr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</a:p>
                  </a:txBody>
                  <a:tcPr marL="73025" marR="73025" marT="0" marB="0" anchor="ctr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</a:p>
                  </a:txBody>
                  <a:tcPr marL="73025" marR="73025" marT="0" marB="0" anchor="ctr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665458" y="86750"/>
            <a:ext cx="8596800" cy="132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/>
              <a:t>Деловая игра «Фондовый рынок»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 t="16828" b="8904"/>
          <a:stretch/>
        </p:blipFill>
        <p:spPr>
          <a:xfrm>
            <a:off x="449101" y="819369"/>
            <a:ext cx="9535746" cy="5665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" name="Shape 188"/>
          <p:cNvGraphicFramePr/>
          <p:nvPr>
            <p:extLst>
              <p:ext uri="{D42A27DB-BD31-4B8C-83A1-F6EECF244321}">
                <p14:modId xmlns="" xmlns:p14="http://schemas.microsoft.com/office/powerpoint/2010/main" val="2568063122"/>
              </p:ext>
            </p:extLst>
          </p:nvPr>
        </p:nvGraphicFramePr>
        <p:xfrm>
          <a:off x="348914" y="1338324"/>
          <a:ext cx="10395285" cy="5203179"/>
        </p:xfrm>
        <a:graphic>
          <a:graphicData uri="http://schemas.openxmlformats.org/drawingml/2006/table">
            <a:tbl>
              <a:tblPr firstRow="1" firstCol="1" bandRow="1">
                <a:noFill/>
                <a:tableStyleId>{A3A607A0-DF20-465D-B0C7-B65B19D7CC26}</a:tableStyleId>
              </a:tblPr>
              <a:tblGrid>
                <a:gridCol w="504707"/>
                <a:gridCol w="5191958"/>
                <a:gridCol w="4698620"/>
              </a:tblGrid>
              <a:tr h="446205">
                <a:tc>
                  <a:txBody>
                    <a:bodyPr/>
                    <a:lstStyle/>
                    <a:p>
                      <a:pPr marL="84138" marR="0" lvl="0" indent="-7938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600" u="none" strike="noStrike" cap="none" dirty="0">
                          <a:solidFill>
                            <a:schemeClr val="dk1"/>
                          </a:solidFill>
                        </a:rPr>
                        <a:t>№</a:t>
                      </a:r>
                    </a:p>
                  </a:txBody>
                  <a:tcPr marL="31250" marR="312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600" u="none" strike="noStrike" cap="none" dirty="0">
                          <a:solidFill>
                            <a:schemeClr val="dk1"/>
                          </a:solidFill>
                        </a:rPr>
                        <a:t>Внеклассные мероприятия</a:t>
                      </a:r>
                    </a:p>
                  </a:txBody>
                  <a:tcPr marL="31250" marR="312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600" u="none" strike="noStrike" cap="none">
                          <a:solidFill>
                            <a:schemeClr val="dk1"/>
                          </a:solidFill>
                        </a:rPr>
                        <a:t>Необходимые изученные темы из модуля</a:t>
                      </a:r>
                    </a:p>
                  </a:txBody>
                  <a:tcPr marL="31250" marR="31250" marT="0" marB="0" anchor="ctr"/>
                </a:tc>
              </a:tr>
              <a:tr h="5190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ru-RU" sz="1400" u="none" strike="noStrike" cap="none">
                          <a:solidFill>
                            <a:schemeClr val="dk1"/>
                          </a:solidFill>
                        </a:rPr>
                        <a:t> 1.</a:t>
                      </a:r>
                    </a:p>
                  </a:txBody>
                  <a:tcPr marL="31250" marR="31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2000" u="none" strike="noStrike" cap="none">
                          <a:solidFill>
                            <a:schemeClr val="dk1"/>
                          </a:solidFill>
                        </a:rPr>
                        <a:t>Деловая игра «Фондовый рынок»</a:t>
                      </a:r>
                    </a:p>
                  </a:txBody>
                  <a:tcPr marL="31250" marR="31250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✓"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</a:rPr>
                        <a:t>Что такое ценные бумаги и какие они бывают</a:t>
                      </a:r>
                    </a:p>
                  </a:txBody>
                  <a:tcPr marL="31250" marR="31250" marT="0" marB="0"/>
                </a:tc>
              </a:tr>
              <a:tr h="11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ru-RU" sz="1400" u="none" strike="noStrike" cap="none">
                          <a:solidFill>
                            <a:schemeClr val="dk1"/>
                          </a:solidFill>
                        </a:rPr>
                        <a:t> 2.</a:t>
                      </a:r>
                    </a:p>
                  </a:txBody>
                  <a:tcPr marL="31250" marR="31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2000" u="none" strike="noStrike" cap="none" dirty="0">
                          <a:solidFill>
                            <a:schemeClr val="dk1"/>
                          </a:solidFill>
                        </a:rPr>
                        <a:t>Комбинированное занятие по понятиям с практической частью (создание </a:t>
                      </a:r>
                      <a:r>
                        <a:rPr lang="ru-RU" sz="2000" u="none" strike="noStrike" cap="none" dirty="0" smtClean="0">
                          <a:solidFill>
                            <a:schemeClr val="dk1"/>
                          </a:solidFill>
                        </a:rPr>
                        <a:t>проектов)</a:t>
                      </a:r>
                      <a:endParaRPr lang="ru-RU" sz="2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31250" marR="31250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✓"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</a:rPr>
                        <a:t>Профессиональные </a:t>
                      </a:r>
                      <a:r>
                        <a:rPr lang="ru-RU" dirty="0"/>
                        <a:t>участники</a:t>
                      </a: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</a:rPr>
                        <a:t> рынка ценных бумаг</a:t>
                      </a:r>
                    </a:p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✓"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</a:rPr>
                        <a:t>Граждане на рынке ценных бумаг</a:t>
                      </a:r>
                    </a:p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✓"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</a:rPr>
                        <a:t>Зачем нужны паевые инвестиционные фонды и общие фонды банковского управления</a:t>
                      </a:r>
                    </a:p>
                  </a:txBody>
                  <a:tcPr marL="31250" marR="31250" marT="0" marB="0"/>
                </a:tc>
              </a:tr>
              <a:tr h="11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ru-RU" sz="1400" u="none" strike="noStrike" cap="none">
                          <a:solidFill>
                            <a:schemeClr val="dk1"/>
                          </a:solidFill>
                        </a:rPr>
                        <a:t> 3.</a:t>
                      </a:r>
                    </a:p>
                  </a:txBody>
                  <a:tcPr marL="31250" marR="31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2000" u="none" strike="noStrike" cap="none">
                          <a:solidFill>
                            <a:schemeClr val="dk1"/>
                          </a:solidFill>
                        </a:rPr>
                        <a:t>Защита проектов</a:t>
                      </a:r>
                    </a:p>
                  </a:txBody>
                  <a:tcPr marL="31250" marR="31250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✓"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</a:rPr>
                        <a:t>Профессиональные </a:t>
                      </a:r>
                      <a:r>
                        <a:rPr lang="ru-RU" dirty="0"/>
                        <a:t>участники</a:t>
                      </a: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</a:rPr>
                        <a:t> рынка ценных бумаг</a:t>
                      </a:r>
                    </a:p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✓"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</a:rPr>
                        <a:t>Граждане на рынке ценных бумаг</a:t>
                      </a:r>
                    </a:p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✓"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</a:rPr>
                        <a:t>Зачем нужны паевые инвестиционные фонды и общие фонды банковского управления</a:t>
                      </a:r>
                    </a:p>
                  </a:txBody>
                  <a:tcPr marL="31250" marR="31250" marT="0" marB="0"/>
                </a:tc>
              </a:tr>
              <a:tr h="11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ru-RU" sz="1400" u="none" strike="noStrike" cap="none">
                          <a:solidFill>
                            <a:schemeClr val="dk1"/>
                          </a:solidFill>
                        </a:rPr>
                        <a:t> 4.</a:t>
                      </a:r>
                    </a:p>
                  </a:txBody>
                  <a:tcPr marL="31250" marR="31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2000" u="none" strike="noStrike" cap="none" dirty="0">
                          <a:solidFill>
                            <a:schemeClr val="dk1"/>
                          </a:solidFill>
                        </a:rPr>
                        <a:t>Обмен проектами и </a:t>
                      </a:r>
                      <a:r>
                        <a:rPr lang="ru-RU" sz="2000" u="none" strike="noStrike" cap="none" dirty="0" smtClean="0">
                          <a:solidFill>
                            <a:schemeClr val="dk1"/>
                          </a:solidFill>
                        </a:rPr>
                        <a:t>оценка</a:t>
                      </a:r>
                      <a:endParaRPr lang="ru-RU" sz="2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31250" marR="31250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✓"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</a:rPr>
                        <a:t>Профессиональные </a:t>
                      </a:r>
                      <a:r>
                        <a:rPr lang="ru-RU" dirty="0"/>
                        <a:t>участники</a:t>
                      </a: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</a:rPr>
                        <a:t> рынка ценных бумаг</a:t>
                      </a:r>
                    </a:p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✓"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</a:rPr>
                        <a:t>Граждане на рынке ценных бумаг</a:t>
                      </a:r>
                    </a:p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✓"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</a:rPr>
                        <a:t>Зачем нужны паевые инвестиционные фонды и общие фонды банковского управления</a:t>
                      </a:r>
                    </a:p>
                  </a:txBody>
                  <a:tcPr marL="31250" marR="31250" marT="0" marB="0"/>
                </a:tc>
              </a:tr>
              <a:tr h="66658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ru-RU" sz="1400" u="none" strike="noStrike" cap="none">
                          <a:solidFill>
                            <a:schemeClr val="dk1"/>
                          </a:solidFill>
                        </a:rPr>
                        <a:t> 5.</a:t>
                      </a:r>
                    </a:p>
                  </a:txBody>
                  <a:tcPr marL="31250" marR="312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2000" u="none" strike="noStrike" cap="none" dirty="0">
                          <a:solidFill>
                            <a:schemeClr val="dk1"/>
                          </a:solidFill>
                        </a:rPr>
                        <a:t>Подведение итогов выявление рисков и возможностей </a:t>
                      </a:r>
                    </a:p>
                  </a:txBody>
                  <a:tcPr marL="31250" marR="31250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✓"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</a:rPr>
                        <a:t>Операции на валютном рынке: риски и возможности</a:t>
                      </a:r>
                    </a:p>
                  </a:txBody>
                  <a:tcPr marL="31250" marR="31250" marT="0" marB="0"/>
                </a:tc>
              </a:tr>
            </a:tbl>
          </a:graphicData>
        </a:graphic>
      </p:graphicFrame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677333" y="140368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ru-RU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Варианты использования в педагогической практике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</TotalTime>
  <Words>337</Words>
  <Application>Microsoft Office PowerPoint</Application>
  <PresentationFormat>Произвольный</PresentationFormat>
  <Paragraphs>55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Деловая игра "Фондовый рынок"</vt:lpstr>
      <vt:lpstr>Цель и результаты:</vt:lpstr>
      <vt:lpstr>Деловая игра «Фондовый рынок»</vt:lpstr>
      <vt:lpstr>Деловая игра «Фондовый рынок»</vt:lpstr>
      <vt:lpstr>Варианты использования в педагогической практике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 "Фондовый рынок"</dc:title>
  <cp:lastModifiedBy>class</cp:lastModifiedBy>
  <cp:revision>10</cp:revision>
  <dcterms:modified xsi:type="dcterms:W3CDTF">2020-08-21T08:21:55Z</dcterms:modified>
</cp:coreProperties>
</file>