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3" r:id="rId1"/>
  </p:sldMasterIdLst>
  <p:sldIdLst>
    <p:sldId id="36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94" r:id="rId28"/>
    <p:sldId id="388" r:id="rId29"/>
    <p:sldId id="389" r:id="rId30"/>
    <p:sldId id="390" r:id="rId31"/>
    <p:sldId id="391" r:id="rId32"/>
    <p:sldId id="392" r:id="rId33"/>
    <p:sldId id="393" r:id="rId34"/>
    <p:sldId id="39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1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4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7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6420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836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568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006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259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1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4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smtClean="0"/>
              <a:t>9/28/20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7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9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3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5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3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3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3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7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ymp.hse.r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ymp.hse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5" Type="http://schemas.microsoft.com/office/2007/relationships/hdphoto" Target="../media/hdphoto3.wdp"/><Relationship Id="rId6" Type="http://schemas.openxmlformats.org/officeDocument/2006/relationships/image" Target="../media/image5.png"/><Relationship Id="rId7" Type="http://schemas.microsoft.com/office/2007/relationships/hdphoto" Target="../media/hdphoto4.wdp"/><Relationship Id="rId8" Type="http://schemas.openxmlformats.org/officeDocument/2006/relationships/image" Target="../media/image6.png"/><Relationship Id="rId9" Type="http://schemas.microsoft.com/office/2007/relationships/hdphoto" Target="../media/hdphoto5.wdp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3235" y="1380068"/>
            <a:ext cx="9149788" cy="1121085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Олимпиада «Высшая проба»</a:t>
            </a:r>
            <a:endParaRPr lang="ru-RU" sz="48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4672" y="2702859"/>
            <a:ext cx="10327340" cy="753035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Профиль «Финансовая грамотность»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76" y="94130"/>
            <a:ext cx="11658600" cy="1600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Где можно ознакомиться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 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материалами Олимпиады </a:t>
            </a:r>
            <a:b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(ФМЦ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 финансовой грамотности)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22" t="3057" r="2417" b="39687"/>
          <a:stretch/>
        </p:blipFill>
        <p:spPr>
          <a:xfrm>
            <a:off x="174813" y="1694329"/>
            <a:ext cx="11819964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9753"/>
            <a:ext cx="10396882" cy="706582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 Олимпиады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1344706" y="806336"/>
            <a:ext cx="10650070" cy="59440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(отборочный) этап проводится в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форме выполнения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олимпиадных заданий в дистанционном формате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в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режиме </a:t>
            </a:r>
            <a:r>
              <a:rPr lang="ru-RU" dirty="0" err="1">
                <a:latin typeface="Comic Sans MS" charset="0"/>
                <a:ea typeface="Comic Sans MS" charset="0"/>
                <a:cs typeface="Comic Sans MS" charset="0"/>
              </a:rPr>
              <a:t>оn-line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 с использованием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информационно-телекоммуникационной сети «Интернет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»</a:t>
            </a:r>
          </a:p>
          <a:p>
            <a:pPr algn="just"/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Состязания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(отборочного) этапа в дистанционном формате проводятся в соответствии с расписанием. Расписание публикуется на странице Олимпиады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на сайте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НИУ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ВШЭ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  <a:hlinkClick r:id="rId2"/>
              </a:rPr>
              <a:t>http://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  <a:hlinkClick r:id="rId2"/>
              </a:rPr>
              <a:t>olymp.hse.ru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не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позднее, чем за две недели до начала состязаний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(отборочного)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этапа </a:t>
            </a:r>
          </a:p>
          <a:p>
            <a:pPr algn="just"/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В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отведенное расписанием время участник регистрируется в системе проведения Олимпиады (вводит логин и пароль). Участник получает доступ сразу ко всем заданиям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сгенерированного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варианта и имеет возможность самостоятельно определить порядок выполнения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заданий</a:t>
            </a:r>
          </a:p>
          <a:p>
            <a:pPr algn="just"/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Время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выполнения заданий ограничено. Участник имеет возможность корректировать свои ответы до истечения отведенного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времени</a:t>
            </a:r>
            <a:endParaRPr lang="ru-RU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/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Работы участников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I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dirty="0">
                <a:latin typeface="Comic Sans MS" charset="0"/>
                <a:ea typeface="Comic Sans MS" charset="0"/>
                <a:cs typeface="Comic Sans MS" charset="0"/>
              </a:rPr>
              <a:t>(отборочного) этапа проверяются программно-аппаратным способом и результаты проверки апелляции не </a:t>
            </a:r>
            <a:r>
              <a:rPr lang="ru-RU" dirty="0" smtClean="0">
                <a:latin typeface="Comic Sans MS" charset="0"/>
                <a:ea typeface="Comic Sans MS" charset="0"/>
                <a:cs typeface="Comic Sans MS" charset="0"/>
              </a:rPr>
              <a:t>подлежат </a:t>
            </a:r>
            <a:endParaRPr lang="ru-RU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6411" y="152401"/>
            <a:ext cx="9536271" cy="762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Структура 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олимпиадных заданий 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этапа 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62372531"/>
              </p:ext>
            </p:extLst>
          </p:nvPr>
        </p:nvGraphicFramePr>
        <p:xfrm>
          <a:off x="160868" y="914403"/>
          <a:ext cx="11847356" cy="5688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414">
                  <a:extLst>
                    <a:ext uri="{9D8B030D-6E8A-4147-A177-3AD203B41FA5}">
                      <a16:colId xmlns:a16="http://schemas.microsoft.com/office/drawing/2014/main" xmlns="" val="2928276405"/>
                    </a:ext>
                  </a:extLst>
                </a:gridCol>
                <a:gridCol w="697984">
                  <a:extLst>
                    <a:ext uri="{9D8B030D-6E8A-4147-A177-3AD203B41FA5}">
                      <a16:colId xmlns:a16="http://schemas.microsoft.com/office/drawing/2014/main" xmlns="" val="4117147924"/>
                    </a:ext>
                  </a:extLst>
                </a:gridCol>
                <a:gridCol w="633696">
                  <a:extLst>
                    <a:ext uri="{9D8B030D-6E8A-4147-A177-3AD203B41FA5}">
                      <a16:colId xmlns:a16="http://schemas.microsoft.com/office/drawing/2014/main" xmlns="" val="1439734256"/>
                    </a:ext>
                  </a:extLst>
                </a:gridCol>
                <a:gridCol w="569407">
                  <a:extLst>
                    <a:ext uri="{9D8B030D-6E8A-4147-A177-3AD203B41FA5}">
                      <a16:colId xmlns:a16="http://schemas.microsoft.com/office/drawing/2014/main" xmlns="" val="1524084067"/>
                    </a:ext>
                  </a:extLst>
                </a:gridCol>
                <a:gridCol w="835744">
                  <a:extLst>
                    <a:ext uri="{9D8B030D-6E8A-4147-A177-3AD203B41FA5}">
                      <a16:colId xmlns:a16="http://schemas.microsoft.com/office/drawing/2014/main" xmlns="" val="3813449983"/>
                    </a:ext>
                  </a:extLst>
                </a:gridCol>
                <a:gridCol w="808192">
                  <a:extLst>
                    <a:ext uri="{9D8B030D-6E8A-4147-A177-3AD203B41FA5}">
                      <a16:colId xmlns:a16="http://schemas.microsoft.com/office/drawing/2014/main" xmlns="" val="3110204967"/>
                    </a:ext>
                  </a:extLst>
                </a:gridCol>
                <a:gridCol w="817376">
                  <a:extLst>
                    <a:ext uri="{9D8B030D-6E8A-4147-A177-3AD203B41FA5}">
                      <a16:colId xmlns:a16="http://schemas.microsoft.com/office/drawing/2014/main" xmlns="" val="694940114"/>
                    </a:ext>
                  </a:extLst>
                </a:gridCol>
                <a:gridCol w="680365">
                  <a:extLst>
                    <a:ext uri="{9D8B030D-6E8A-4147-A177-3AD203B41FA5}">
                      <a16:colId xmlns:a16="http://schemas.microsoft.com/office/drawing/2014/main" xmlns="" val="2200171345"/>
                    </a:ext>
                  </a:extLst>
                </a:gridCol>
                <a:gridCol w="862547">
                  <a:extLst>
                    <a:ext uri="{9D8B030D-6E8A-4147-A177-3AD203B41FA5}">
                      <a16:colId xmlns:a16="http://schemas.microsoft.com/office/drawing/2014/main" xmlns="" val="3840730046"/>
                    </a:ext>
                  </a:extLst>
                </a:gridCol>
                <a:gridCol w="835743">
                  <a:extLst>
                    <a:ext uri="{9D8B030D-6E8A-4147-A177-3AD203B41FA5}">
                      <a16:colId xmlns:a16="http://schemas.microsoft.com/office/drawing/2014/main" xmlns="" val="2939809458"/>
                    </a:ext>
                  </a:extLst>
                </a:gridCol>
                <a:gridCol w="808193">
                  <a:extLst>
                    <a:ext uri="{9D8B030D-6E8A-4147-A177-3AD203B41FA5}">
                      <a16:colId xmlns:a16="http://schemas.microsoft.com/office/drawing/2014/main" xmlns="" val="3667806026"/>
                    </a:ext>
                  </a:extLst>
                </a:gridCol>
                <a:gridCol w="1092895">
                  <a:extLst>
                    <a:ext uri="{9D8B030D-6E8A-4147-A177-3AD203B41FA5}">
                      <a16:colId xmlns:a16="http://schemas.microsoft.com/office/drawing/2014/main" xmlns="" val="4123921072"/>
                    </a:ext>
                  </a:extLst>
                </a:gridCol>
                <a:gridCol w="1836800">
                  <a:extLst>
                    <a:ext uri="{9D8B030D-6E8A-4147-A177-3AD203B41FA5}">
                      <a16:colId xmlns:a16="http://schemas.microsoft.com/office/drawing/2014/main" xmlns="" val="2519895907"/>
                    </a:ext>
                  </a:extLst>
                </a:gridCol>
              </a:tblGrid>
              <a:tr h="5405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Испытания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Классы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Время состязания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кол-во вариантов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Структура заданий, баллы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Итого </a:t>
                      </a:r>
                      <a:r>
                        <a:rPr lang="ru-RU" sz="14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                              (</a:t>
                      </a:r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должно быть </a:t>
                      </a:r>
                      <a:r>
                        <a:rPr lang="ru-RU" sz="14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                  100 </a:t>
                      </a:r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баллов за вариант)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365988"/>
                  </a:ext>
                </a:extLst>
              </a:tr>
              <a:tr h="564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 тип 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ru-RU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 тип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 тип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6815566"/>
                  </a:ext>
                </a:extLst>
              </a:tr>
              <a:tr h="2175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один верный  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ответ                      (выбор</a:t>
                      </a:r>
                      <a:r>
                        <a:rPr lang="ru-RU" sz="1400" b="1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ответа)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задания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несколько 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ответов                    (выбор ответов)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задание 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Соотнесение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задание 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вписать ответ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задание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2907468"/>
                  </a:ext>
                </a:extLst>
              </a:tr>
              <a:tr h="10937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Финансовая грамотность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9-10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 мин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3*7=21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5*3=15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7*1=7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8*6+3*3=57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21+15+7+57=100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7138565"/>
                  </a:ext>
                </a:extLst>
              </a:tr>
              <a:tr h="1313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 мин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2*6=12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4*5=20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6*2=12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8*7=56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12+20+12+56=100</a:t>
                      </a:r>
                      <a:endParaRPr lang="ru-RU" sz="1400" b="1" i="1" u="none" strike="noStrike" dirty="0">
                        <a:solidFill>
                          <a:srgbClr val="FF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540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3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412" y="94130"/>
            <a:ext cx="11335870" cy="1304364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Статистические данные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количестве участников в разрезе регионов</a:t>
            </a:r>
            <a:b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33715783"/>
              </p:ext>
            </p:extLst>
          </p:nvPr>
        </p:nvGraphicFramePr>
        <p:xfrm>
          <a:off x="107579" y="1290922"/>
          <a:ext cx="11631707" cy="54475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27480"/>
                <a:gridCol w="1274423"/>
                <a:gridCol w="978086"/>
                <a:gridCol w="1267573"/>
                <a:gridCol w="798982"/>
                <a:gridCol w="969309"/>
                <a:gridCol w="969309"/>
                <a:gridCol w="969309"/>
                <a:gridCol w="784409"/>
                <a:gridCol w="900953"/>
                <a:gridCol w="968188"/>
                <a:gridCol w="1223686"/>
              </a:tblGrid>
              <a:tr h="6720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Название региона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зарегистрировавшихся для участия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участников </a:t>
                      </a:r>
                      <a:b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en-US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этапа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прошедших во </a:t>
                      </a:r>
                      <a:r>
                        <a:rPr lang="en-US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</a:t>
                      </a: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этап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7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Доля участвовавших в </a:t>
                      </a:r>
                      <a:r>
                        <a:rPr lang="en-US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</a:t>
                      </a: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этапе от зарегистрировавшихся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Всего/ доля от количества зарегистрировавшихся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Всего/ доля от участников </a:t>
                      </a:r>
                      <a:r>
                        <a:rPr lang="en-US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</a:t>
                      </a: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этапа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480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Москва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1655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42,5%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703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233 / 33%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8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2.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Санкт-Петербург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405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42%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41 / 24,1%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3.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Рязанская область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42,3%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5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Челябинская</a:t>
                      </a:r>
                      <a:r>
                        <a:rPr lang="ru-RU" sz="14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область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43%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 / 32,8%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Томская область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45,7%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 / 50%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5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latin typeface="Kannada MN" charset="0"/>
                        <a:ea typeface="Kannada MN" charset="0"/>
                        <a:cs typeface="Kannada M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5177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59,7%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685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22,1%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047" y="0"/>
            <a:ext cx="1036768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Темы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наименьшим числом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правильных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ответов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(2018-2019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61031584"/>
              </p:ext>
            </p:extLst>
          </p:nvPr>
        </p:nvGraphicFramePr>
        <p:xfrm>
          <a:off x="130628" y="1411942"/>
          <a:ext cx="11730444" cy="52443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57155">
                  <a:extLst>
                    <a:ext uri="{9D8B030D-6E8A-4147-A177-3AD203B41FA5}">
                      <a16:colId xmlns:a16="http://schemas.microsoft.com/office/drawing/2014/main" xmlns="" val="2413912126"/>
                    </a:ext>
                  </a:extLst>
                </a:gridCol>
                <a:gridCol w="2508067">
                  <a:extLst>
                    <a:ext uri="{9D8B030D-6E8A-4147-A177-3AD203B41FA5}">
                      <a16:colId xmlns:a16="http://schemas.microsoft.com/office/drawing/2014/main" xmlns="" val="1226492547"/>
                    </a:ext>
                  </a:extLst>
                </a:gridCol>
                <a:gridCol w="3370219">
                  <a:extLst>
                    <a:ext uri="{9D8B030D-6E8A-4147-A177-3AD203B41FA5}">
                      <a16:colId xmlns:a16="http://schemas.microsoft.com/office/drawing/2014/main" xmlns="" val="2814960052"/>
                    </a:ext>
                  </a:extLst>
                </a:gridCol>
                <a:gridCol w="2495003">
                  <a:extLst>
                    <a:ext uri="{9D8B030D-6E8A-4147-A177-3AD203B41FA5}">
                      <a16:colId xmlns:a16="http://schemas.microsoft.com/office/drawing/2014/main" xmlns="" val="1766146076"/>
                    </a:ext>
                  </a:extLst>
                </a:gridCol>
              </a:tblGrid>
              <a:tr h="58458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– 10 КЛАСС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5873611"/>
                  </a:ext>
                </a:extLst>
              </a:tr>
              <a:tr h="1040429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Тема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% правильных ответов</a:t>
                      </a:r>
                      <a:b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от общего количества участников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Тема </a:t>
                      </a:r>
                    </a:p>
                    <a:p>
                      <a:pPr algn="ctr"/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% правильных ответов </a:t>
                      </a:r>
                      <a:b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общего количества участников</a:t>
                      </a:r>
                      <a:endParaRPr lang="ru-RU" sz="1600" b="1" i="1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9295159"/>
                  </a:ext>
                </a:extLst>
              </a:tr>
              <a:tr h="723868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сравнение финансовых инструментов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сравнение кредитов в разных валютах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7437404"/>
                  </a:ext>
                </a:extLst>
              </a:tr>
              <a:tr h="723868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ценные бумаги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32%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доходности различных вкладов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2196960"/>
                  </a:ext>
                </a:extLst>
              </a:tr>
              <a:tr h="723868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доходности финансовых операций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18%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заработной платы сотрудника предприятия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9499802"/>
                  </a:ext>
                </a:extLst>
              </a:tr>
              <a:tr h="723868"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размера страхового взноса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налогов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4023691"/>
                  </a:ext>
                </a:extLst>
              </a:tr>
              <a:tr h="723868">
                <a:tc>
                  <a:txBody>
                    <a:bodyPr/>
                    <a:lstStyle/>
                    <a:p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расчёт налогов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простой и сложный проценты, капитализация вклада 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5%</a:t>
                      </a:r>
                      <a:endParaRPr lang="ru-RU" sz="16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434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6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"/>
            <a:ext cx="10636624" cy="116989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Темы с наименьшим числом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правильных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ответов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(201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9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-20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88930920"/>
              </p:ext>
            </p:extLst>
          </p:nvPr>
        </p:nvGraphicFramePr>
        <p:xfrm>
          <a:off x="130628" y="1277474"/>
          <a:ext cx="11877596" cy="541916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99269">
                  <a:extLst>
                    <a:ext uri="{9D8B030D-6E8A-4147-A177-3AD203B41FA5}">
                      <a16:colId xmlns:a16="http://schemas.microsoft.com/office/drawing/2014/main" xmlns="" val="2413912126"/>
                    </a:ext>
                  </a:extLst>
                </a:gridCol>
                <a:gridCol w="2539529">
                  <a:extLst>
                    <a:ext uri="{9D8B030D-6E8A-4147-A177-3AD203B41FA5}">
                      <a16:colId xmlns:a16="http://schemas.microsoft.com/office/drawing/2014/main" xmlns="" val="1226492547"/>
                    </a:ext>
                  </a:extLst>
                </a:gridCol>
                <a:gridCol w="3412497">
                  <a:extLst>
                    <a:ext uri="{9D8B030D-6E8A-4147-A177-3AD203B41FA5}">
                      <a16:colId xmlns:a16="http://schemas.microsoft.com/office/drawing/2014/main" xmlns="" val="2814960052"/>
                    </a:ext>
                  </a:extLst>
                </a:gridCol>
                <a:gridCol w="2526301">
                  <a:extLst>
                    <a:ext uri="{9D8B030D-6E8A-4147-A177-3AD203B41FA5}">
                      <a16:colId xmlns:a16="http://schemas.microsoft.com/office/drawing/2014/main" xmlns="" val="1766146076"/>
                    </a:ext>
                  </a:extLst>
                </a:gridCol>
              </a:tblGrid>
              <a:tr h="5391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– 10 КЛАСС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5873611"/>
                  </a:ext>
                </a:extLst>
              </a:tr>
              <a:tr h="97765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Тема 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% правильных ответов</a:t>
                      </a:r>
                      <a:b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от общего количества участников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Тема </a:t>
                      </a:r>
                    </a:p>
                    <a:p>
                      <a:pPr algn="ctr"/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% правильных ответов </a:t>
                      </a:r>
                      <a:b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общего количества участников</a:t>
                      </a:r>
                      <a:endParaRPr lang="ru-RU" sz="1400" b="1" i="1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9295159"/>
                  </a:ext>
                </a:extLst>
              </a:tr>
              <a:tr h="928768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Сумма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страхового возмещения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Ответственность</a:t>
                      </a:r>
                      <a:r>
                        <a:rPr lang="ru-RU" sz="1400" b="1" i="1" kern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государственных органов за финансовые нарушения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7437404"/>
                  </a:ext>
                </a:extLst>
              </a:tr>
              <a:tr h="651767">
                <a:tc>
                  <a:txBody>
                    <a:bodyPr/>
                    <a:lstStyle/>
                    <a:p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Страхование</a:t>
                      </a:r>
                      <a:r>
                        <a:rPr lang="ru-RU" sz="1400" b="1" i="1" kern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вкладов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Ценные</a:t>
                      </a:r>
                      <a:r>
                        <a:rPr lang="ru-RU" sz="1400" b="1" i="1" kern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бумаги, процентная ставка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2196960"/>
                  </a:ext>
                </a:extLst>
              </a:tr>
              <a:tr h="651767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Депозит, капитализация процентов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Инфляция,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реальная доходность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9499802"/>
                  </a:ext>
                </a:extLst>
              </a:tr>
              <a:tr h="651767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Ежеквартальный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процент на счёт в банке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Процентная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ставка по кредиту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4023691"/>
                  </a:ext>
                </a:extLst>
              </a:tr>
              <a:tr h="479138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Доходность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ценных бумаг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Налог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на недвижимость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434544"/>
                  </a:ext>
                </a:extLst>
              </a:tr>
              <a:tr h="539151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Транспортный налог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3%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4251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88" y="134472"/>
            <a:ext cx="10515600" cy="129091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Статистические данные о баллах,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набранных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участниками, в разрезе регионов</a:t>
            </a:r>
            <a:b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04714325"/>
              </p:ext>
            </p:extLst>
          </p:nvPr>
        </p:nvGraphicFramePr>
        <p:xfrm>
          <a:off x="174815" y="1062319"/>
          <a:ext cx="11873749" cy="566120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90937"/>
                <a:gridCol w="1552933"/>
                <a:gridCol w="824568"/>
                <a:gridCol w="989479"/>
                <a:gridCol w="989479"/>
                <a:gridCol w="989479"/>
                <a:gridCol w="989479"/>
                <a:gridCol w="989479"/>
                <a:gridCol w="989479"/>
                <a:gridCol w="989479"/>
                <a:gridCol w="989479"/>
                <a:gridCol w="989479"/>
              </a:tblGrid>
              <a:tr h="65700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Название региона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Общий средний балл</a:t>
                      </a:r>
                      <a:r>
                        <a:rPr lang="ru-RU" sz="14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04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Минимальный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Минимальный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Минимальный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Максимальный балл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6905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1.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Москва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484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2. 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Санкт-Петербург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15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3. 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Рязанская область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27,3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315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4.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Тамбовская</a:t>
                      </a:r>
                      <a:r>
                        <a:rPr lang="ru-RU" sz="1400" b="1" i="1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область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67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5.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Томская область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15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6.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Калининградская область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008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7.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Приморский край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3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305" y="0"/>
            <a:ext cx="10434919" cy="1627095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Критерии определения победителей и призеров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этапа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2018-2019 учебный год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4069505"/>
              </p:ext>
            </p:extLst>
          </p:nvPr>
        </p:nvGraphicFramePr>
        <p:xfrm>
          <a:off x="161365" y="1627097"/>
          <a:ext cx="11846860" cy="49216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69372">
                  <a:extLst>
                    <a:ext uri="{9D8B030D-6E8A-4147-A177-3AD203B41FA5}">
                      <a16:colId xmlns:a16="http://schemas.microsoft.com/office/drawing/2014/main" xmlns="" val="3544846892"/>
                    </a:ext>
                  </a:extLst>
                </a:gridCol>
                <a:gridCol w="2369372">
                  <a:extLst>
                    <a:ext uri="{9D8B030D-6E8A-4147-A177-3AD203B41FA5}">
                      <a16:colId xmlns:a16="http://schemas.microsoft.com/office/drawing/2014/main" xmlns="" val="1634340400"/>
                    </a:ext>
                  </a:extLst>
                </a:gridCol>
                <a:gridCol w="2369372">
                  <a:extLst>
                    <a:ext uri="{9D8B030D-6E8A-4147-A177-3AD203B41FA5}">
                      <a16:colId xmlns:a16="http://schemas.microsoft.com/office/drawing/2014/main" xmlns="" val="3401910763"/>
                    </a:ext>
                  </a:extLst>
                </a:gridCol>
                <a:gridCol w="2369372">
                  <a:extLst>
                    <a:ext uri="{9D8B030D-6E8A-4147-A177-3AD203B41FA5}">
                      <a16:colId xmlns:a16="http://schemas.microsoft.com/office/drawing/2014/main" xmlns="" val="3534590471"/>
                    </a:ext>
                  </a:extLst>
                </a:gridCol>
                <a:gridCol w="2369372">
                  <a:extLst>
                    <a:ext uri="{9D8B030D-6E8A-4147-A177-3AD203B41FA5}">
                      <a16:colId xmlns:a16="http://schemas.microsoft.com/office/drawing/2014/main" xmlns="" val="46589093"/>
                    </a:ext>
                  </a:extLst>
                </a:gridCol>
              </a:tblGrid>
              <a:tr h="14039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Общее количество участников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 определения победителей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 определения призёров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Число дипломантов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426140"/>
                  </a:ext>
                </a:extLst>
              </a:tr>
              <a:tr h="9827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85 баллов  и выше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65 до 84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8869593"/>
                  </a:ext>
                </a:extLst>
              </a:tr>
              <a:tr h="9827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678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89 баллов и выше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68 до 88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218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3833162"/>
                  </a:ext>
                </a:extLst>
              </a:tr>
              <a:tr h="9827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061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75 баллов и выше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50 до 74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391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0887854"/>
                  </a:ext>
                </a:extLst>
              </a:tr>
              <a:tr h="5693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Всего: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070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721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3610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965" y="121025"/>
            <a:ext cx="10542494" cy="114299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Критерии определения победителей и призеров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этапа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2019-2020 учебный год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99392517"/>
              </p:ext>
            </p:extLst>
          </p:nvPr>
        </p:nvGraphicFramePr>
        <p:xfrm>
          <a:off x="94126" y="1438835"/>
          <a:ext cx="11860308" cy="523090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886116"/>
                <a:gridCol w="1472315"/>
                <a:gridCol w="1581373"/>
                <a:gridCol w="1563745"/>
                <a:gridCol w="1585371"/>
                <a:gridCol w="1154130"/>
                <a:gridCol w="1494688"/>
                <a:gridCol w="1134958"/>
                <a:gridCol w="987612"/>
              </a:tblGrid>
              <a:tr h="8613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Общее количество участников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 определения победителей</a:t>
                      </a:r>
                      <a:b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(диплом </a:t>
                      </a:r>
                      <a:b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en-US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</a:t>
                      </a: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степени)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победителей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Диплом </a:t>
                      </a:r>
                      <a:br>
                        <a:rPr lang="ru-RU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en-US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</a:t>
                      </a:r>
                      <a:r>
                        <a:rPr lang="ru-RU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степени</a:t>
                      </a:r>
                      <a:endParaRPr lang="ru-RU" sz="1600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Диплом </a:t>
                      </a:r>
                      <a:r>
                        <a:rPr lang="en-US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</a:t>
                      </a:r>
                      <a:r>
                        <a:rPr lang="ru-RU" sz="1600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степени</a:t>
                      </a:r>
                      <a:endParaRPr lang="ru-RU" sz="1600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Число дипломантов</a:t>
                      </a:r>
                      <a:endParaRPr lang="ru-RU" sz="16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54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 определения призёров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Кол-во призёров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 определения призёров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Кол-во призёров</a:t>
                      </a:r>
                      <a:endParaRPr lang="ru-RU" sz="16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7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616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 – 100 баллов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65 - 79 баллов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68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50 – 64 балла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91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189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1027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81 – 100 баллов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68 – 80 баллов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55 – 67 баллов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121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236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1453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 – 100 баллов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62 – 74 балла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99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50 – 61 балл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137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260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Итого: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3096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89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247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349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685</a:t>
                      </a:r>
                      <a:endParaRPr lang="ru-RU" sz="18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2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888274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 О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лимпиады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223682" y="888274"/>
            <a:ext cx="10797988" cy="571423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algn="just">
              <a:spcBef>
                <a:spcPts val="0"/>
              </a:spcBef>
            </a:pPr>
            <a:r>
              <a:rPr lang="ru-RU" sz="2300" b="1" dirty="0">
                <a:latin typeface="Comic Sans MS" charset="0"/>
                <a:ea typeface="Comic Sans MS" charset="0"/>
                <a:cs typeface="Comic Sans MS" charset="0"/>
              </a:rPr>
              <a:t>К участию в олимпиадных состязаниях </a:t>
            </a:r>
            <a:r>
              <a:rPr lang="en-US" sz="23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300" b="1" dirty="0" smtClean="0"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23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b="1" dirty="0">
                <a:latin typeface="Comic Sans MS" charset="0"/>
                <a:ea typeface="Comic Sans MS" charset="0"/>
                <a:cs typeface="Comic Sans MS" charset="0"/>
              </a:rPr>
              <a:t>(заключительного) этапа Олимпиады </a:t>
            </a:r>
            <a:r>
              <a:rPr lang="en-US" sz="2300" b="1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n-US" sz="2300" b="1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2300" b="1" dirty="0" smtClean="0">
                <a:latin typeface="Comic Sans MS" charset="0"/>
                <a:ea typeface="Comic Sans MS" charset="0"/>
                <a:cs typeface="Comic Sans MS" charset="0"/>
              </a:rPr>
              <a:t>по </a:t>
            </a:r>
            <a:r>
              <a:rPr lang="ru-RU" sz="2300" b="1" dirty="0">
                <a:latin typeface="Comic Sans MS" charset="0"/>
                <a:ea typeface="Comic Sans MS" charset="0"/>
                <a:cs typeface="Comic Sans MS" charset="0"/>
              </a:rPr>
              <a:t>профилю допускаются</a:t>
            </a:r>
            <a:r>
              <a:rPr lang="ru-RU" sz="2300" b="1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  <a:endParaRPr lang="en-US" sz="23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Comic Sans MS" charset="0"/>
                <a:ea typeface="Comic Sans MS" charset="0"/>
                <a:cs typeface="Comic Sans MS" charset="0"/>
              </a:rPr>
              <a:t>победители </a:t>
            </a:r>
            <a:r>
              <a:rPr lang="ru-RU" i="1" dirty="0">
                <a:latin typeface="Comic Sans MS" charset="0"/>
                <a:ea typeface="Comic Sans MS" charset="0"/>
                <a:cs typeface="Comic Sans MS" charset="0"/>
              </a:rPr>
              <a:t>и призеры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ru-RU" i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i="1" dirty="0">
                <a:latin typeface="Comic Sans MS" charset="0"/>
                <a:ea typeface="Comic Sans MS" charset="0"/>
                <a:cs typeface="Comic Sans MS" charset="0"/>
              </a:rPr>
              <a:t>(отборочного) этапа Олимпиады по данному профилю; </a:t>
            </a:r>
            <a:endParaRPr lang="en-US" i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i="1" dirty="0">
                <a:latin typeface="Comic Sans MS" charset="0"/>
                <a:ea typeface="Comic Sans MS" charset="0"/>
                <a:cs typeface="Comic Sans MS" charset="0"/>
              </a:rPr>
              <a:t>п</a:t>
            </a:r>
            <a:r>
              <a:rPr lang="ru-RU" i="1" dirty="0" smtClean="0">
                <a:latin typeface="Comic Sans MS" charset="0"/>
                <a:ea typeface="Comic Sans MS" charset="0"/>
                <a:cs typeface="Comic Sans MS" charset="0"/>
              </a:rPr>
              <a:t>обедители </a:t>
            </a:r>
            <a:r>
              <a:rPr lang="ru-RU" i="1" dirty="0">
                <a:latin typeface="Comic Sans MS" charset="0"/>
                <a:ea typeface="Comic Sans MS" charset="0"/>
                <a:cs typeface="Comic Sans MS" charset="0"/>
              </a:rPr>
              <a:t>и призеры Межрегиональной олимпиады школьников «Высшая проба» предшествующего года по данному </a:t>
            </a:r>
            <a:r>
              <a:rPr lang="ru-RU" i="1" dirty="0" smtClean="0">
                <a:latin typeface="Comic Sans MS" charset="0"/>
                <a:ea typeface="Comic Sans MS" charset="0"/>
                <a:cs typeface="Comic Sans MS" charset="0"/>
              </a:rPr>
              <a:t>профилю в </a:t>
            </a:r>
            <a:r>
              <a:rPr lang="ru-RU" i="1" dirty="0">
                <a:latin typeface="Comic Sans MS" charset="0"/>
                <a:ea typeface="Comic Sans MS" charset="0"/>
                <a:cs typeface="Comic Sans MS" charset="0"/>
              </a:rPr>
              <a:t>случае, если они продолжают освоение образовательных программ основного общего и среднего общего </a:t>
            </a:r>
            <a:r>
              <a:rPr lang="ru-RU" i="1" dirty="0" smtClean="0">
                <a:latin typeface="Comic Sans MS" charset="0"/>
                <a:ea typeface="Comic Sans MS" charset="0"/>
                <a:cs typeface="Comic Sans MS" charset="0"/>
              </a:rPr>
              <a:t>образования,</a:t>
            </a:r>
          </a:p>
          <a:p>
            <a:pPr marL="0" indent="0" algn="just">
              <a:spcBef>
                <a:spcPts val="0"/>
              </a:spcBef>
            </a:pPr>
            <a:r>
              <a:rPr lang="en-US" sz="23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перечень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городов проведения олимпиадных состязаний </a:t>
            </a:r>
            <a:r>
              <a:rPr lang="en-US" sz="2300" dirty="0" smtClean="0"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(заключительного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) этапа, р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асписание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и места проведения очных олимпиадных состязаний публикуются на странице Олимпиады на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сайте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НИУ ВШЭ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  <a:hlinkClick r:id="rId2"/>
              </a:rPr>
              <a:t>http://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  <a:hlinkClick r:id="rId2"/>
              </a:rPr>
              <a:t>olymp.hse.ru</a:t>
            </a:r>
            <a:endParaRPr lang="en-US" sz="23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algn="just">
              <a:spcBef>
                <a:spcPts val="0"/>
              </a:spcBef>
            </a:pP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Проверка работ участников </a:t>
            </a:r>
            <a:r>
              <a:rPr lang="en-US" sz="2300" dirty="0" smtClean="0"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(заключительного) этапа Олимпиады осуществляется жюри Олимпиады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в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НИУ ВШЭ (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Москва)</a:t>
            </a:r>
          </a:p>
          <a:p>
            <a:pPr marL="0" algn="just">
              <a:spcBef>
                <a:spcPts val="0"/>
              </a:spcBef>
            </a:pP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Проверенные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работы публикуются в личных кабинетах участников в течение шести недель после окончания всех олимпиадных состязаний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2300" dirty="0" smtClean="0"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2300" dirty="0">
                <a:latin typeface="Comic Sans MS" charset="0"/>
                <a:ea typeface="Comic Sans MS" charset="0"/>
                <a:cs typeface="Comic Sans MS" charset="0"/>
              </a:rPr>
              <a:t>(заключительного) </a:t>
            </a:r>
            <a:r>
              <a:rPr lang="ru-RU" sz="2300" dirty="0" smtClean="0">
                <a:latin typeface="Comic Sans MS" charset="0"/>
                <a:ea typeface="Comic Sans MS" charset="0"/>
                <a:cs typeface="Comic Sans MS" charset="0"/>
              </a:rPr>
              <a:t>этапа</a:t>
            </a:r>
            <a:endParaRPr lang="ru-RU" sz="23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071" y="108066"/>
            <a:ext cx="9576612" cy="67186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Этапы Олимпиады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1250575" y="2501153"/>
            <a:ext cx="6078071" cy="278354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Сроки </a:t>
            </a: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регистрации: 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8000" b="1" i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28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сентября</a:t>
            </a:r>
            <a:r>
              <a:rPr lang="ru-RU" sz="8000" b="1" i="1" dirty="0">
                <a:latin typeface="Comic Sans MS" charset="0"/>
                <a:ea typeface="Comic Sans MS" charset="0"/>
                <a:cs typeface="Comic Sans MS" charset="0"/>
              </a:rPr>
              <a:t> — 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5 ноября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2020 </a:t>
            </a:r>
            <a:r>
              <a:rPr lang="ru-RU" sz="8000" b="1" i="1" dirty="0">
                <a:latin typeface="Comic Sans MS" charset="0"/>
                <a:ea typeface="Comic Sans MS" charset="0"/>
                <a:cs typeface="Comic Sans MS" charset="0"/>
              </a:rPr>
              <a:t>года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Первый (отборочный) заочный </a:t>
            </a: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этап: 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8000" b="1" i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7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ноября </a:t>
            </a:r>
            <a:r>
              <a:rPr lang="mr-IN" sz="8000" b="1" i="1" dirty="0" smtClean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22 ноября</a:t>
            </a:r>
            <a:r>
              <a:rPr lang="ru-RU" sz="8000" b="1" i="1" dirty="0">
                <a:latin typeface="Comic Sans MS" charset="0"/>
                <a:ea typeface="Comic Sans MS" charset="0"/>
                <a:cs typeface="Comic Sans MS" charset="0"/>
              </a:rPr>
              <a:t> 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2020 года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Ознакомление участников с результатами: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8000" b="1" i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27 ноября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–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30 ноября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2020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года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Публикация итогов отборочного этапа: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     18 декабря 2020 года</a:t>
            </a:r>
            <a:endParaRPr lang="ru-RU" sz="8000" b="1" i="1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Второй (заключительный) очный </a:t>
            </a: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этап: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29 января</a:t>
            </a:r>
            <a:r>
              <a:rPr lang="ru-RU" sz="8000" b="1" i="1" dirty="0">
                <a:latin typeface="Comic Sans MS" charset="0"/>
                <a:ea typeface="Comic Sans MS" charset="0"/>
                <a:cs typeface="Comic Sans MS" charset="0"/>
              </a:rPr>
              <a:t> —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7 февраля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2021 года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Рассмотрение апелляций: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 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22 февраля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–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15 марта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2021 года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Публикация результатов и </a:t>
            </a:r>
            <a:b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8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работ дипломантов: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     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30 марта </a:t>
            </a: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2021 года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8000" b="1" i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Олимпиада проводится  для школьников </a:t>
            </a:r>
            <a:b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8000" b="1" i="1" dirty="0" smtClean="0">
                <a:latin typeface="Comic Sans MS" charset="0"/>
                <a:ea typeface="Comic Sans MS" charset="0"/>
                <a:cs typeface="Comic Sans MS" charset="0"/>
              </a:rPr>
              <a:t>                    9–11 классов</a:t>
            </a:r>
            <a:endParaRPr lang="ru-RU" sz="8000" b="1" i="1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ru-RU" dirty="0"/>
          </a:p>
        </p:txBody>
      </p:sp>
      <p:pic>
        <p:nvPicPr>
          <p:cNvPr id="1026" name="Picture 2" descr="https://olymp.hse.ru/data/2017/05/23/1172301059/TimelineSmall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92" y="906087"/>
            <a:ext cx="4898570" cy="55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94892"/>
            <a:ext cx="11308975" cy="81950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Структура олимпиадных заданий 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этапа 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02698939"/>
              </p:ext>
            </p:extLst>
          </p:nvPr>
        </p:nvGraphicFramePr>
        <p:xfrm>
          <a:off x="194095" y="914402"/>
          <a:ext cx="11800681" cy="570154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41598">
                  <a:extLst>
                    <a:ext uri="{9D8B030D-6E8A-4147-A177-3AD203B41FA5}">
                      <a16:colId xmlns:a16="http://schemas.microsoft.com/office/drawing/2014/main" xmlns="" val="21929679"/>
                    </a:ext>
                  </a:extLst>
                </a:gridCol>
                <a:gridCol w="1524071">
                  <a:extLst>
                    <a:ext uri="{9D8B030D-6E8A-4147-A177-3AD203B41FA5}">
                      <a16:colId xmlns:a16="http://schemas.microsoft.com/office/drawing/2014/main" xmlns="" val="4074828269"/>
                    </a:ext>
                  </a:extLst>
                </a:gridCol>
                <a:gridCol w="1316653">
                  <a:extLst>
                    <a:ext uri="{9D8B030D-6E8A-4147-A177-3AD203B41FA5}">
                      <a16:colId xmlns:a16="http://schemas.microsoft.com/office/drawing/2014/main" xmlns="" val="2493454988"/>
                    </a:ext>
                  </a:extLst>
                </a:gridCol>
                <a:gridCol w="1122764">
                  <a:extLst>
                    <a:ext uri="{9D8B030D-6E8A-4147-A177-3AD203B41FA5}">
                      <a16:colId xmlns:a16="http://schemas.microsoft.com/office/drawing/2014/main" xmlns="" val="1815670892"/>
                    </a:ext>
                  </a:extLst>
                </a:gridCol>
                <a:gridCol w="959572">
                  <a:extLst>
                    <a:ext uri="{9D8B030D-6E8A-4147-A177-3AD203B41FA5}">
                      <a16:colId xmlns:a16="http://schemas.microsoft.com/office/drawing/2014/main" xmlns="" val="3494106296"/>
                    </a:ext>
                  </a:extLst>
                </a:gridCol>
                <a:gridCol w="1074427">
                  <a:extLst>
                    <a:ext uri="{9D8B030D-6E8A-4147-A177-3AD203B41FA5}">
                      <a16:colId xmlns:a16="http://schemas.microsoft.com/office/drawing/2014/main" xmlns="" val="1724181792"/>
                    </a:ext>
                  </a:extLst>
                </a:gridCol>
                <a:gridCol w="973963">
                  <a:extLst>
                    <a:ext uri="{9D8B030D-6E8A-4147-A177-3AD203B41FA5}">
                      <a16:colId xmlns:a16="http://schemas.microsoft.com/office/drawing/2014/main" xmlns="" val="2290642548"/>
                    </a:ext>
                  </a:extLst>
                </a:gridCol>
                <a:gridCol w="1082181">
                  <a:extLst>
                    <a:ext uri="{9D8B030D-6E8A-4147-A177-3AD203B41FA5}">
                      <a16:colId xmlns:a16="http://schemas.microsoft.com/office/drawing/2014/main" xmlns="" val="876324208"/>
                    </a:ext>
                  </a:extLst>
                </a:gridCol>
                <a:gridCol w="1082181">
                  <a:extLst>
                    <a:ext uri="{9D8B030D-6E8A-4147-A177-3AD203B41FA5}">
                      <a16:colId xmlns:a16="http://schemas.microsoft.com/office/drawing/2014/main" xmlns="" val="1426282878"/>
                    </a:ext>
                  </a:extLst>
                </a:gridCol>
                <a:gridCol w="1623271">
                  <a:extLst>
                    <a:ext uri="{9D8B030D-6E8A-4147-A177-3AD203B41FA5}">
                      <a16:colId xmlns:a16="http://schemas.microsoft.com/office/drawing/2014/main" xmlns="" val="1748797903"/>
                    </a:ext>
                  </a:extLst>
                </a:gridCol>
              </a:tblGrid>
              <a:tr h="543836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Классы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Время выполнения заданий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вариантов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Структура</a:t>
                      </a:r>
                      <a:r>
                        <a:rPr lang="ru-RU" sz="14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заданий, баллы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Итого            </a:t>
                      </a: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                   (должно быть                     100 баллов за вариант)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4814090"/>
                  </a:ext>
                </a:extLst>
              </a:tr>
              <a:tr h="2126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Запись аргументированного ответа                         (сравнение, обобщение)</a:t>
                      </a:r>
                    </a:p>
                    <a:p>
                      <a:pPr algn="ctr"/>
                      <a:endParaRPr lang="ru-RU" sz="14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Математический расчёт с использование экономических законов и с учётом многих составляющих</a:t>
                      </a:r>
                      <a:endParaRPr lang="ru-RU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Анализ конкретной</a:t>
                      </a:r>
                      <a:r>
                        <a:rPr lang="ru-RU" sz="14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ситуации, выделение финансовых механизмов, сопоставления, аргументация «за» или «против»</a:t>
                      </a:r>
                      <a:endParaRPr lang="ru-RU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660710"/>
                  </a:ext>
                </a:extLst>
              </a:tr>
              <a:tr h="613269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заданий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задания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заданий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задания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заданий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Баллы за задания</a:t>
                      </a:r>
                      <a:endParaRPr lang="ru-RU" sz="1200" b="0" baseline="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9076541"/>
                  </a:ext>
                </a:extLst>
              </a:tr>
              <a:tr h="8014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9-10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120 минут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 25 баллов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 25 баллов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* 4 = 100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9328953"/>
                  </a:ext>
                </a:extLst>
              </a:tr>
              <a:tr h="80847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120 минут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20 баллов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+ 20 + 25 +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+30 =100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972073"/>
                  </a:ext>
                </a:extLst>
              </a:tr>
              <a:tr h="808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баллов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9625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" y="605118"/>
            <a:ext cx="11731215" cy="96242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Результаты решения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заданий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(заключительного) этапа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Олимпиады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(2018-2019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99038731"/>
              </p:ext>
            </p:extLst>
          </p:nvPr>
        </p:nvGraphicFramePr>
        <p:xfrm>
          <a:off x="182876" y="1567545"/>
          <a:ext cx="11852241" cy="510692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929269">
                  <a:extLst>
                    <a:ext uri="{9D8B030D-6E8A-4147-A177-3AD203B41FA5}">
                      <a16:colId xmlns:a16="http://schemas.microsoft.com/office/drawing/2014/main" xmlns="" val="2938755779"/>
                    </a:ext>
                  </a:extLst>
                </a:gridCol>
                <a:gridCol w="597774">
                  <a:extLst>
                    <a:ext uri="{9D8B030D-6E8A-4147-A177-3AD203B41FA5}">
                      <a16:colId xmlns:a16="http://schemas.microsoft.com/office/drawing/2014/main" xmlns="" val="419765089"/>
                    </a:ext>
                  </a:extLst>
                </a:gridCol>
                <a:gridCol w="510167">
                  <a:extLst>
                    <a:ext uri="{9D8B030D-6E8A-4147-A177-3AD203B41FA5}">
                      <a16:colId xmlns:a16="http://schemas.microsoft.com/office/drawing/2014/main" xmlns="" val="2149512538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521459723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567464232"/>
                    </a:ext>
                  </a:extLst>
                </a:gridCol>
                <a:gridCol w="599831">
                  <a:extLst>
                    <a:ext uri="{9D8B030D-6E8A-4147-A177-3AD203B41FA5}">
                      <a16:colId xmlns:a16="http://schemas.microsoft.com/office/drawing/2014/main" xmlns="" val="1844887537"/>
                    </a:ext>
                  </a:extLst>
                </a:gridCol>
                <a:gridCol w="616496">
                  <a:extLst>
                    <a:ext uri="{9D8B030D-6E8A-4147-A177-3AD203B41FA5}">
                      <a16:colId xmlns:a16="http://schemas.microsoft.com/office/drawing/2014/main" xmlns="" val="840505728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383634692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2234114910"/>
                    </a:ext>
                  </a:extLst>
                </a:gridCol>
                <a:gridCol w="599831">
                  <a:extLst>
                    <a:ext uri="{9D8B030D-6E8A-4147-A177-3AD203B41FA5}">
                      <a16:colId xmlns:a16="http://schemas.microsoft.com/office/drawing/2014/main" xmlns="" val="2419716988"/>
                    </a:ext>
                  </a:extLst>
                </a:gridCol>
                <a:gridCol w="699804">
                  <a:extLst>
                    <a:ext uri="{9D8B030D-6E8A-4147-A177-3AD203B41FA5}">
                      <a16:colId xmlns:a16="http://schemas.microsoft.com/office/drawing/2014/main" xmlns="" val="4268091654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1961598153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3142913345"/>
                    </a:ext>
                  </a:extLst>
                </a:gridCol>
                <a:gridCol w="633157">
                  <a:extLst>
                    <a:ext uri="{9D8B030D-6E8A-4147-A177-3AD203B41FA5}">
                      <a16:colId xmlns:a16="http://schemas.microsoft.com/office/drawing/2014/main" xmlns="" val="1926517084"/>
                    </a:ext>
                  </a:extLst>
                </a:gridCol>
                <a:gridCol w="616496">
                  <a:extLst>
                    <a:ext uri="{9D8B030D-6E8A-4147-A177-3AD203B41FA5}">
                      <a16:colId xmlns:a16="http://schemas.microsoft.com/office/drawing/2014/main" xmlns="" val="506569571"/>
                    </a:ext>
                  </a:extLst>
                </a:gridCol>
                <a:gridCol w="662037">
                  <a:extLst>
                    <a:ext uri="{9D8B030D-6E8A-4147-A177-3AD203B41FA5}">
                      <a16:colId xmlns:a16="http://schemas.microsoft.com/office/drawing/2014/main" xmlns="" val="2516020476"/>
                    </a:ext>
                  </a:extLst>
                </a:gridCol>
                <a:gridCol w="662037">
                  <a:extLst>
                    <a:ext uri="{9D8B030D-6E8A-4147-A177-3AD203B41FA5}">
                      <a16:colId xmlns:a16="http://schemas.microsoft.com/office/drawing/2014/main" xmlns="" val="3736590815"/>
                    </a:ext>
                  </a:extLst>
                </a:gridCol>
              </a:tblGrid>
              <a:tr h="626206">
                <a:tc rowSpan="2"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(25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IV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3077251"/>
                  </a:ext>
                </a:extLst>
              </a:tr>
              <a:tr h="2241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бал.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9615639"/>
                  </a:ext>
                </a:extLst>
              </a:tr>
              <a:tr h="492303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                (57 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9,3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3,4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6,4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18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5,3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7627633"/>
                  </a:ext>
                </a:extLst>
              </a:tr>
              <a:tr h="648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32%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58%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1269676"/>
                  </a:ext>
                </a:extLst>
              </a:tr>
              <a:tr h="626206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                      (114 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10,7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3,9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8,5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22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9,05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3989700"/>
                  </a:ext>
                </a:extLst>
              </a:tr>
              <a:tr h="468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0,8%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633726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053931" y="0"/>
            <a:ext cx="2038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" y="605118"/>
            <a:ext cx="11731215" cy="96242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Результаты решения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заданий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(заключительного) этапа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Олимпиады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(2019-2020 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28651351"/>
              </p:ext>
            </p:extLst>
          </p:nvPr>
        </p:nvGraphicFramePr>
        <p:xfrm>
          <a:off x="182876" y="1567545"/>
          <a:ext cx="11852241" cy="510692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929269">
                  <a:extLst>
                    <a:ext uri="{9D8B030D-6E8A-4147-A177-3AD203B41FA5}">
                      <a16:colId xmlns:a16="http://schemas.microsoft.com/office/drawing/2014/main" xmlns="" val="2938755779"/>
                    </a:ext>
                  </a:extLst>
                </a:gridCol>
                <a:gridCol w="597774">
                  <a:extLst>
                    <a:ext uri="{9D8B030D-6E8A-4147-A177-3AD203B41FA5}">
                      <a16:colId xmlns:a16="http://schemas.microsoft.com/office/drawing/2014/main" xmlns="" val="419765089"/>
                    </a:ext>
                  </a:extLst>
                </a:gridCol>
                <a:gridCol w="510167">
                  <a:extLst>
                    <a:ext uri="{9D8B030D-6E8A-4147-A177-3AD203B41FA5}">
                      <a16:colId xmlns:a16="http://schemas.microsoft.com/office/drawing/2014/main" xmlns="" val="2149512538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521459723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567464232"/>
                    </a:ext>
                  </a:extLst>
                </a:gridCol>
                <a:gridCol w="599831">
                  <a:extLst>
                    <a:ext uri="{9D8B030D-6E8A-4147-A177-3AD203B41FA5}">
                      <a16:colId xmlns:a16="http://schemas.microsoft.com/office/drawing/2014/main" xmlns="" val="1844887537"/>
                    </a:ext>
                  </a:extLst>
                </a:gridCol>
                <a:gridCol w="616496">
                  <a:extLst>
                    <a:ext uri="{9D8B030D-6E8A-4147-A177-3AD203B41FA5}">
                      <a16:colId xmlns:a16="http://schemas.microsoft.com/office/drawing/2014/main" xmlns="" val="840505728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383634692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2234114910"/>
                    </a:ext>
                  </a:extLst>
                </a:gridCol>
                <a:gridCol w="599831">
                  <a:extLst>
                    <a:ext uri="{9D8B030D-6E8A-4147-A177-3AD203B41FA5}">
                      <a16:colId xmlns:a16="http://schemas.microsoft.com/office/drawing/2014/main" xmlns="" val="2419716988"/>
                    </a:ext>
                  </a:extLst>
                </a:gridCol>
                <a:gridCol w="699804">
                  <a:extLst>
                    <a:ext uri="{9D8B030D-6E8A-4147-A177-3AD203B41FA5}">
                      <a16:colId xmlns:a16="http://schemas.microsoft.com/office/drawing/2014/main" xmlns="" val="4268091654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1961598153"/>
                    </a:ext>
                  </a:extLst>
                </a:gridCol>
                <a:gridCol w="787557">
                  <a:extLst>
                    <a:ext uri="{9D8B030D-6E8A-4147-A177-3AD203B41FA5}">
                      <a16:colId xmlns:a16="http://schemas.microsoft.com/office/drawing/2014/main" xmlns="" val="3142913345"/>
                    </a:ext>
                  </a:extLst>
                </a:gridCol>
                <a:gridCol w="633157">
                  <a:extLst>
                    <a:ext uri="{9D8B030D-6E8A-4147-A177-3AD203B41FA5}">
                      <a16:colId xmlns:a16="http://schemas.microsoft.com/office/drawing/2014/main" xmlns="" val="1926517084"/>
                    </a:ext>
                  </a:extLst>
                </a:gridCol>
                <a:gridCol w="616496">
                  <a:extLst>
                    <a:ext uri="{9D8B030D-6E8A-4147-A177-3AD203B41FA5}">
                      <a16:colId xmlns:a16="http://schemas.microsoft.com/office/drawing/2014/main" xmlns="" val="506569571"/>
                    </a:ext>
                  </a:extLst>
                </a:gridCol>
                <a:gridCol w="662037">
                  <a:extLst>
                    <a:ext uri="{9D8B030D-6E8A-4147-A177-3AD203B41FA5}">
                      <a16:colId xmlns:a16="http://schemas.microsoft.com/office/drawing/2014/main" xmlns="" val="2516020476"/>
                    </a:ext>
                  </a:extLst>
                </a:gridCol>
                <a:gridCol w="662037">
                  <a:extLst>
                    <a:ext uri="{9D8B030D-6E8A-4147-A177-3AD203B41FA5}">
                      <a16:colId xmlns:a16="http://schemas.microsoft.com/office/drawing/2014/main" xmlns="" val="3736590815"/>
                    </a:ext>
                  </a:extLst>
                </a:gridCol>
              </a:tblGrid>
              <a:tr h="626206">
                <a:tc rowSpan="2"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(25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IV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3077251"/>
                  </a:ext>
                </a:extLst>
              </a:tr>
              <a:tr h="2241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бал.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 балл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9615639"/>
                  </a:ext>
                </a:extLst>
              </a:tr>
              <a:tr h="492303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               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(94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7627633"/>
                  </a:ext>
                </a:extLst>
              </a:tr>
              <a:tr h="648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1269676"/>
                  </a:ext>
                </a:extLst>
              </a:tr>
              <a:tr h="626206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                     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(128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3989700"/>
                  </a:ext>
                </a:extLst>
              </a:tr>
              <a:tr h="468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633726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053931" y="0"/>
            <a:ext cx="2038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" y="470647"/>
            <a:ext cx="11534503" cy="90095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Результаты решения заданий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(заключительного) этапа Олимпиады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(2018-2019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19582344"/>
              </p:ext>
            </p:extLst>
          </p:nvPr>
        </p:nvGraphicFramePr>
        <p:xfrm>
          <a:off x="156753" y="1515290"/>
          <a:ext cx="11918705" cy="512755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095030">
                  <a:extLst>
                    <a:ext uri="{9D8B030D-6E8A-4147-A177-3AD203B41FA5}">
                      <a16:colId xmlns:a16="http://schemas.microsoft.com/office/drawing/2014/main" xmlns="" val="1553835857"/>
                    </a:ext>
                  </a:extLst>
                </a:gridCol>
                <a:gridCol w="719214">
                  <a:extLst>
                    <a:ext uri="{9D8B030D-6E8A-4147-A177-3AD203B41FA5}">
                      <a16:colId xmlns:a16="http://schemas.microsoft.com/office/drawing/2014/main" xmlns="" val="2166437541"/>
                    </a:ext>
                  </a:extLst>
                </a:gridCol>
                <a:gridCol w="695916">
                  <a:extLst>
                    <a:ext uri="{9D8B030D-6E8A-4147-A177-3AD203B41FA5}">
                      <a16:colId xmlns:a16="http://schemas.microsoft.com/office/drawing/2014/main" xmlns="" val="952507694"/>
                    </a:ext>
                  </a:extLst>
                </a:gridCol>
                <a:gridCol w="695916">
                  <a:extLst>
                    <a:ext uri="{9D8B030D-6E8A-4147-A177-3AD203B41FA5}">
                      <a16:colId xmlns:a16="http://schemas.microsoft.com/office/drawing/2014/main" xmlns="" val="2695346794"/>
                    </a:ext>
                  </a:extLst>
                </a:gridCol>
                <a:gridCol w="667553">
                  <a:extLst>
                    <a:ext uri="{9D8B030D-6E8A-4147-A177-3AD203B41FA5}">
                      <a16:colId xmlns:a16="http://schemas.microsoft.com/office/drawing/2014/main" xmlns="" val="2767859494"/>
                    </a:ext>
                  </a:extLst>
                </a:gridCol>
                <a:gridCol w="522697">
                  <a:extLst>
                    <a:ext uri="{9D8B030D-6E8A-4147-A177-3AD203B41FA5}">
                      <a16:colId xmlns:a16="http://schemas.microsoft.com/office/drawing/2014/main" xmlns="" val="2118417892"/>
                    </a:ext>
                  </a:extLst>
                </a:gridCol>
                <a:gridCol w="661475">
                  <a:extLst>
                    <a:ext uri="{9D8B030D-6E8A-4147-A177-3AD203B41FA5}">
                      <a16:colId xmlns:a16="http://schemas.microsoft.com/office/drawing/2014/main" xmlns="" val="423766580"/>
                    </a:ext>
                  </a:extLst>
                </a:gridCol>
                <a:gridCol w="764799">
                  <a:extLst>
                    <a:ext uri="{9D8B030D-6E8A-4147-A177-3AD203B41FA5}">
                      <a16:colId xmlns:a16="http://schemas.microsoft.com/office/drawing/2014/main" xmlns="" val="3822715392"/>
                    </a:ext>
                  </a:extLst>
                </a:gridCol>
                <a:gridCol w="764799">
                  <a:extLst>
                    <a:ext uri="{9D8B030D-6E8A-4147-A177-3AD203B41FA5}">
                      <a16:colId xmlns:a16="http://schemas.microsoft.com/office/drawing/2014/main" xmlns="" val="1259983487"/>
                    </a:ext>
                  </a:extLst>
                </a:gridCol>
                <a:gridCol w="531815">
                  <a:extLst>
                    <a:ext uri="{9D8B030D-6E8A-4147-A177-3AD203B41FA5}">
                      <a16:colId xmlns:a16="http://schemas.microsoft.com/office/drawing/2014/main" xmlns="" val="3319873040"/>
                    </a:ext>
                  </a:extLst>
                </a:gridCol>
                <a:gridCol w="731371">
                  <a:extLst>
                    <a:ext uri="{9D8B030D-6E8A-4147-A177-3AD203B41FA5}">
                      <a16:colId xmlns:a16="http://schemas.microsoft.com/office/drawing/2014/main" xmlns="" val="2490365557"/>
                    </a:ext>
                  </a:extLst>
                </a:gridCol>
                <a:gridCol w="736436">
                  <a:extLst>
                    <a:ext uri="{9D8B030D-6E8A-4147-A177-3AD203B41FA5}">
                      <a16:colId xmlns:a16="http://schemas.microsoft.com/office/drawing/2014/main" xmlns="" val="33513548"/>
                    </a:ext>
                  </a:extLst>
                </a:gridCol>
                <a:gridCol w="736436">
                  <a:extLst>
                    <a:ext uri="{9D8B030D-6E8A-4147-A177-3AD203B41FA5}">
                      <a16:colId xmlns:a16="http://schemas.microsoft.com/office/drawing/2014/main" xmlns="" val="1145098042"/>
                    </a:ext>
                  </a:extLst>
                </a:gridCol>
                <a:gridCol w="522697">
                  <a:extLst>
                    <a:ext uri="{9D8B030D-6E8A-4147-A177-3AD203B41FA5}">
                      <a16:colId xmlns:a16="http://schemas.microsoft.com/office/drawing/2014/main" xmlns="" val="2744453791"/>
                    </a:ext>
                  </a:extLst>
                </a:gridCol>
                <a:gridCol w="704019">
                  <a:extLst>
                    <a:ext uri="{9D8B030D-6E8A-4147-A177-3AD203B41FA5}">
                      <a16:colId xmlns:a16="http://schemas.microsoft.com/office/drawing/2014/main" xmlns="" val="3897534882"/>
                    </a:ext>
                  </a:extLst>
                </a:gridCol>
                <a:gridCol w="704019">
                  <a:extLst>
                    <a:ext uri="{9D8B030D-6E8A-4147-A177-3AD203B41FA5}">
                      <a16:colId xmlns:a16="http://schemas.microsoft.com/office/drawing/2014/main" xmlns="" val="254499446"/>
                    </a:ext>
                  </a:extLst>
                </a:gridCol>
                <a:gridCol w="664513">
                  <a:extLst>
                    <a:ext uri="{9D8B030D-6E8A-4147-A177-3AD203B41FA5}">
                      <a16:colId xmlns:a16="http://schemas.microsoft.com/office/drawing/2014/main" xmlns="" val="265282486"/>
                    </a:ext>
                  </a:extLst>
                </a:gridCol>
              </a:tblGrid>
              <a:tr h="867221">
                <a:tc rowSpan="2"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(15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IV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0067957"/>
                  </a:ext>
                </a:extLst>
              </a:tr>
              <a:tr h="3103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15-12 бал.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35–30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22838"/>
                  </a:ext>
                </a:extLst>
              </a:tr>
              <a:tr h="53405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                   (274 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9,2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146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61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5,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173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7,9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8,4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80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73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5878220"/>
                  </a:ext>
                </a:extLst>
              </a:tr>
              <a:tr h="622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53%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22%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63%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27%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429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7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" y="470647"/>
            <a:ext cx="11534503" cy="90095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Результаты решения заданий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(заключительного) этапа Олимпиады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2019-2020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г.г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.)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4927460"/>
              </p:ext>
            </p:extLst>
          </p:nvPr>
        </p:nvGraphicFramePr>
        <p:xfrm>
          <a:off x="156753" y="1515290"/>
          <a:ext cx="11918705" cy="512755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095030">
                  <a:extLst>
                    <a:ext uri="{9D8B030D-6E8A-4147-A177-3AD203B41FA5}">
                      <a16:colId xmlns:a16="http://schemas.microsoft.com/office/drawing/2014/main" xmlns="" val="1553835857"/>
                    </a:ext>
                  </a:extLst>
                </a:gridCol>
                <a:gridCol w="719214">
                  <a:extLst>
                    <a:ext uri="{9D8B030D-6E8A-4147-A177-3AD203B41FA5}">
                      <a16:colId xmlns:a16="http://schemas.microsoft.com/office/drawing/2014/main" xmlns="" val="2166437541"/>
                    </a:ext>
                  </a:extLst>
                </a:gridCol>
                <a:gridCol w="695916">
                  <a:extLst>
                    <a:ext uri="{9D8B030D-6E8A-4147-A177-3AD203B41FA5}">
                      <a16:colId xmlns:a16="http://schemas.microsoft.com/office/drawing/2014/main" xmlns="" val="952507694"/>
                    </a:ext>
                  </a:extLst>
                </a:gridCol>
                <a:gridCol w="695916">
                  <a:extLst>
                    <a:ext uri="{9D8B030D-6E8A-4147-A177-3AD203B41FA5}">
                      <a16:colId xmlns:a16="http://schemas.microsoft.com/office/drawing/2014/main" xmlns="" val="2695346794"/>
                    </a:ext>
                  </a:extLst>
                </a:gridCol>
                <a:gridCol w="667553">
                  <a:extLst>
                    <a:ext uri="{9D8B030D-6E8A-4147-A177-3AD203B41FA5}">
                      <a16:colId xmlns:a16="http://schemas.microsoft.com/office/drawing/2014/main" xmlns="" val="2767859494"/>
                    </a:ext>
                  </a:extLst>
                </a:gridCol>
                <a:gridCol w="522697">
                  <a:extLst>
                    <a:ext uri="{9D8B030D-6E8A-4147-A177-3AD203B41FA5}">
                      <a16:colId xmlns:a16="http://schemas.microsoft.com/office/drawing/2014/main" xmlns="" val="2118417892"/>
                    </a:ext>
                  </a:extLst>
                </a:gridCol>
                <a:gridCol w="661475">
                  <a:extLst>
                    <a:ext uri="{9D8B030D-6E8A-4147-A177-3AD203B41FA5}">
                      <a16:colId xmlns:a16="http://schemas.microsoft.com/office/drawing/2014/main" xmlns="" val="423766580"/>
                    </a:ext>
                  </a:extLst>
                </a:gridCol>
                <a:gridCol w="764799">
                  <a:extLst>
                    <a:ext uri="{9D8B030D-6E8A-4147-A177-3AD203B41FA5}">
                      <a16:colId xmlns:a16="http://schemas.microsoft.com/office/drawing/2014/main" xmlns="" val="3822715392"/>
                    </a:ext>
                  </a:extLst>
                </a:gridCol>
                <a:gridCol w="764799">
                  <a:extLst>
                    <a:ext uri="{9D8B030D-6E8A-4147-A177-3AD203B41FA5}">
                      <a16:colId xmlns:a16="http://schemas.microsoft.com/office/drawing/2014/main" xmlns="" val="1259983487"/>
                    </a:ext>
                  </a:extLst>
                </a:gridCol>
                <a:gridCol w="611389">
                  <a:extLst>
                    <a:ext uri="{9D8B030D-6E8A-4147-A177-3AD203B41FA5}">
                      <a16:colId xmlns:a16="http://schemas.microsoft.com/office/drawing/2014/main" xmlns="" val="3319873040"/>
                    </a:ext>
                  </a:extLst>
                </a:gridCol>
                <a:gridCol w="651797">
                  <a:extLst>
                    <a:ext uri="{9D8B030D-6E8A-4147-A177-3AD203B41FA5}">
                      <a16:colId xmlns:a16="http://schemas.microsoft.com/office/drawing/2014/main" xmlns="" val="2490365557"/>
                    </a:ext>
                  </a:extLst>
                </a:gridCol>
                <a:gridCol w="736436">
                  <a:extLst>
                    <a:ext uri="{9D8B030D-6E8A-4147-A177-3AD203B41FA5}">
                      <a16:colId xmlns:a16="http://schemas.microsoft.com/office/drawing/2014/main" xmlns="" val="33513548"/>
                    </a:ext>
                  </a:extLst>
                </a:gridCol>
                <a:gridCol w="736436">
                  <a:extLst>
                    <a:ext uri="{9D8B030D-6E8A-4147-A177-3AD203B41FA5}">
                      <a16:colId xmlns:a16="http://schemas.microsoft.com/office/drawing/2014/main" xmlns="" val="1145098042"/>
                    </a:ext>
                  </a:extLst>
                </a:gridCol>
                <a:gridCol w="522697">
                  <a:extLst>
                    <a:ext uri="{9D8B030D-6E8A-4147-A177-3AD203B41FA5}">
                      <a16:colId xmlns:a16="http://schemas.microsoft.com/office/drawing/2014/main" xmlns="" val="2744453791"/>
                    </a:ext>
                  </a:extLst>
                </a:gridCol>
                <a:gridCol w="704019">
                  <a:extLst>
                    <a:ext uri="{9D8B030D-6E8A-4147-A177-3AD203B41FA5}">
                      <a16:colId xmlns:a16="http://schemas.microsoft.com/office/drawing/2014/main" xmlns="" val="3897534882"/>
                    </a:ext>
                  </a:extLst>
                </a:gridCol>
                <a:gridCol w="704019">
                  <a:extLst>
                    <a:ext uri="{9D8B030D-6E8A-4147-A177-3AD203B41FA5}">
                      <a16:colId xmlns:a16="http://schemas.microsoft.com/office/drawing/2014/main" xmlns="" val="254499446"/>
                    </a:ext>
                  </a:extLst>
                </a:gridCol>
                <a:gridCol w="664513">
                  <a:extLst>
                    <a:ext uri="{9D8B030D-6E8A-4147-A177-3AD203B41FA5}">
                      <a16:colId xmlns:a16="http://schemas.microsoft.com/office/drawing/2014/main" xmlns="" val="265282486"/>
                    </a:ext>
                  </a:extLst>
                </a:gridCol>
              </a:tblGrid>
              <a:tr h="867221">
                <a:tc rowSpan="2"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(20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</a:t>
                      </a:r>
                      <a:r>
                        <a:rPr lang="en-US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35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 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IV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задание </a:t>
                      </a: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(25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баллов)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0067957"/>
                  </a:ext>
                </a:extLst>
              </a:tr>
              <a:tr h="3103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15-12 бал.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35–30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Средний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Макс.  балл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25–20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Набравшие 5–0 баллов (чел.)</a:t>
                      </a:r>
                      <a:endParaRPr lang="ru-RU" sz="18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22838"/>
                  </a:ext>
                </a:extLst>
              </a:tr>
              <a:tr h="53405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                    </a:t>
                      </a:r>
                      <a:r>
                        <a:rPr lang="ru-RU" sz="1800" kern="15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(185 </a:t>
                      </a:r>
                      <a:r>
                        <a:rPr lang="ru-RU" sz="1800" kern="15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уч.)</a:t>
                      </a:r>
                      <a:endParaRPr lang="ru-RU" sz="18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5878220"/>
                  </a:ext>
                </a:extLst>
              </a:tr>
              <a:tr h="622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429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2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918" y="86265"/>
            <a:ext cx="10797988" cy="108362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К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ритерии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определения победителей                                и призёров заключительного этапа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76771455"/>
              </p:ext>
            </p:extLst>
          </p:nvPr>
        </p:nvGraphicFramePr>
        <p:xfrm>
          <a:off x="181156" y="1169893"/>
          <a:ext cx="11907749" cy="54460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71828">
                  <a:extLst>
                    <a:ext uri="{9D8B030D-6E8A-4147-A177-3AD203B41FA5}">
                      <a16:colId xmlns:a16="http://schemas.microsoft.com/office/drawing/2014/main" xmlns="" val="3135286454"/>
                    </a:ext>
                  </a:extLst>
                </a:gridCol>
                <a:gridCol w="1768023">
                  <a:extLst>
                    <a:ext uri="{9D8B030D-6E8A-4147-A177-3AD203B41FA5}">
                      <a16:colId xmlns:a16="http://schemas.microsoft.com/office/drawing/2014/main" xmlns="" val="275298645"/>
                    </a:ext>
                  </a:extLst>
                </a:gridCol>
                <a:gridCol w="1639105">
                  <a:extLst>
                    <a:ext uri="{9D8B030D-6E8A-4147-A177-3AD203B41FA5}">
                      <a16:colId xmlns:a16="http://schemas.microsoft.com/office/drawing/2014/main" xmlns="" val="2271159796"/>
                    </a:ext>
                  </a:extLst>
                </a:gridCol>
                <a:gridCol w="2025860">
                  <a:extLst>
                    <a:ext uri="{9D8B030D-6E8A-4147-A177-3AD203B41FA5}">
                      <a16:colId xmlns:a16="http://schemas.microsoft.com/office/drawing/2014/main" xmlns="" val="3955235065"/>
                    </a:ext>
                  </a:extLst>
                </a:gridCol>
                <a:gridCol w="1721980">
                  <a:extLst>
                    <a:ext uri="{9D8B030D-6E8A-4147-A177-3AD203B41FA5}">
                      <a16:colId xmlns:a16="http://schemas.microsoft.com/office/drawing/2014/main" xmlns="" val="3968206415"/>
                    </a:ext>
                  </a:extLst>
                </a:gridCol>
                <a:gridCol w="1979846">
                  <a:extLst>
                    <a:ext uri="{9D8B030D-6E8A-4147-A177-3AD203B41FA5}">
                      <a16:colId xmlns:a16="http://schemas.microsoft.com/office/drawing/2014/main" xmlns="" val="2476022300"/>
                    </a:ext>
                  </a:extLst>
                </a:gridCol>
                <a:gridCol w="1701107">
                  <a:extLst>
                    <a:ext uri="{9D8B030D-6E8A-4147-A177-3AD203B41FA5}">
                      <a16:colId xmlns:a16="http://schemas.microsoft.com/office/drawing/2014/main" xmlns="" val="3654544669"/>
                    </a:ext>
                  </a:extLst>
                </a:gridCol>
              </a:tblGrid>
              <a:tr h="703268"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Призёры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4011070"/>
                  </a:ext>
                </a:extLst>
              </a:tr>
              <a:tr h="7032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Дипломанты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степени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Дипломанты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степени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Дипломанты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степени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5742108"/>
                  </a:ext>
                </a:extLst>
              </a:tr>
              <a:tr h="10008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Критерии, баллы</a:t>
                      </a:r>
                      <a:endParaRPr lang="ru-RU" sz="160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дипломантов,</a:t>
                      </a:r>
                      <a:r>
                        <a:rPr lang="ru-RU" sz="16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чел.</a:t>
                      </a:r>
                      <a:endParaRPr lang="ru-RU" sz="160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Критерии, баллы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дипломантов,</a:t>
                      </a:r>
                      <a:r>
                        <a:rPr lang="ru-RU" sz="16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чел.</a:t>
                      </a:r>
                      <a:endParaRPr lang="ru-RU" sz="160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Критерии, баллы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дипломантов,</a:t>
                      </a:r>
                      <a:r>
                        <a:rPr lang="ru-RU" sz="160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чел.</a:t>
                      </a:r>
                      <a:endParaRPr lang="ru-RU" sz="1600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4069589"/>
                  </a:ext>
                </a:extLst>
              </a:tr>
              <a:tr h="7784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70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60 до 69 баллов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40 до 59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504763"/>
                  </a:ext>
                </a:extLst>
              </a:tr>
              <a:tr h="7784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70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60 до 69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40 до 59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2643444"/>
                  </a:ext>
                </a:extLst>
              </a:tr>
              <a:tr h="7784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75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61 до 74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от 50 до 60 баллов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6831427"/>
                  </a:ext>
                </a:extLst>
              </a:tr>
              <a:tr h="7032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55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0059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5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2420471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Количество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участников, </a:t>
            </a:r>
            <a:r>
              <a:rPr lang="ru-RU" sz="3600" b="1" i="1" dirty="0" err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победителеи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̆ и призеров 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этапа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лимпиады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«Высшая проба» </a:t>
            </a:r>
            <a:b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2019-2020 </a:t>
            </a:r>
            <a:r>
              <a:rPr lang="ru-RU" sz="3600" b="1" i="1" dirty="0" err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учебныи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̆ год </a:t>
            </a:r>
            <a:b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в разрезе субъектов </a:t>
            </a:r>
            <a:r>
              <a:rPr lang="ru-RU" sz="3600" b="1" i="1" dirty="0" err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Российскои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̆ Федерации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955983"/>
              </p:ext>
            </p:extLst>
          </p:nvPr>
        </p:nvGraphicFramePr>
        <p:xfrm>
          <a:off x="174817" y="1936375"/>
          <a:ext cx="11887194" cy="475065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37877"/>
                <a:gridCol w="1623431"/>
                <a:gridCol w="1080654"/>
                <a:gridCol w="1080654"/>
                <a:gridCol w="1080654"/>
                <a:gridCol w="1080654"/>
                <a:gridCol w="965741"/>
                <a:gridCol w="1062318"/>
                <a:gridCol w="1021976"/>
                <a:gridCol w="900953"/>
                <a:gridCol w="1452282"/>
              </a:tblGrid>
              <a:tr h="68387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№ п/п</a:t>
                      </a:r>
                      <a:endParaRPr lang="ru-RU" sz="14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Название региона</a:t>
                      </a:r>
                      <a:endParaRPr lang="ru-RU" sz="14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Общее количество участников II этапа</a:t>
                      </a:r>
                      <a:r>
                        <a:rPr lang="ru-RU" sz="14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призеров </a:t>
                      </a:r>
                      <a:b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 </a:t>
                      </a:r>
                      <a:r>
                        <a:rPr lang="ru-RU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победителеи</a:t>
                      </a:r>
                      <a: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̆</a:t>
                      </a:r>
                      <a:r>
                        <a:rPr lang="ru-RU" sz="1400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Из них количество </a:t>
                      </a:r>
                      <a:r>
                        <a:rPr lang="ru-RU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победителеи</a:t>
                      </a: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̆</a:t>
                      </a:r>
                      <a:r>
                        <a:rPr lang="ru-RU" b="1" i="1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endParaRPr lang="ru-RU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38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 класс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 класс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 класс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7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1.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Москва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132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36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29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67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27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7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2.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Санкт-Петербург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29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7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3.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Новосибирская область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7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4.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Республика Татарстан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879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5.</a:t>
                      </a:r>
                      <a:endParaRPr lang="ru-RU" sz="1400" b="1" i="1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Кировская область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sz="1200" b="1" i="1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sz="1200" b="1" i="1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6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707689" cy="900953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Регионы – </a:t>
            </a:r>
            <a:r>
              <a:rPr lang="ru-RU" sz="3200" b="1" i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лидеры 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числу дипломантов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653820"/>
              </p:ext>
            </p:extLst>
          </p:nvPr>
        </p:nvGraphicFramePr>
        <p:xfrm>
          <a:off x="1116107" y="900950"/>
          <a:ext cx="10878668" cy="582584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719667"/>
                <a:gridCol w="2719667"/>
                <a:gridCol w="2719667"/>
                <a:gridCol w="2719667"/>
              </a:tblGrid>
              <a:tr h="625001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Название региона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победителей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призёров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дипломантов</a:t>
                      </a:r>
                      <a:endParaRPr lang="ru-RU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Москва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Санкт-Петербург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00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Новосибирская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Республика Татарстан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Кировская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Воронежская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Самарская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Тюменская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Томская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Ульяновская область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0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21024"/>
            <a:ext cx="10537360" cy="726141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Рекомендации по подготовке к Олимпиаде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39" t="2766" r="4383" b="7604"/>
          <a:stretch/>
        </p:blipFill>
        <p:spPr>
          <a:xfrm>
            <a:off x="295835" y="847165"/>
            <a:ext cx="11725836" cy="5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6824" y="117567"/>
            <a:ext cx="11385176" cy="141539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Итоги Олимпиады по 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финансовой грамотности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 2019-2020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учебный год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1062318" y="1411942"/>
            <a:ext cx="5916706" cy="516367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Зарегистрировано </a:t>
            </a:r>
            <a:r>
              <a:rPr lang="ru-RU" sz="1500" b="1" i="1" dirty="0" smtClean="0">
                <a:latin typeface="Comic Sans MS" charset="0"/>
                <a:ea typeface="Comic Sans MS" charset="0"/>
                <a:cs typeface="Comic Sans MS" charset="0"/>
              </a:rPr>
              <a:t>7 155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участников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(9 класс –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1 412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(20%), 10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класс –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2 370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33%), 11 класс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–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3 373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(47%));</a:t>
            </a:r>
            <a:endParaRPr lang="ru-RU" sz="15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Приняло участие в </a:t>
            </a:r>
            <a:r>
              <a:rPr lang="en-US" sz="1500" dirty="0">
                <a:latin typeface="Comic Sans MS" charset="0"/>
                <a:ea typeface="Comic Sans MS" charset="0"/>
                <a:cs typeface="Comic Sans MS" charset="0"/>
              </a:rPr>
              <a:t>I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(отборочном)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этапе – </a:t>
            </a:r>
            <a:r>
              <a:rPr lang="ru-RU" sz="15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3 096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человек (9-10 классы – 1 643 человека; 11 класс – 1 453 человека);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Приглашено к участию во </a:t>
            </a:r>
            <a:r>
              <a:rPr lang="en-US" sz="1500" dirty="0"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(заключительном) этапе                         –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708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человек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9 -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189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человек, 10 класс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–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246 человек;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11 класс –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273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человека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);</a:t>
            </a:r>
            <a:endParaRPr lang="ru-RU" sz="15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Приняло участие во </a:t>
            </a:r>
            <a:r>
              <a:rPr lang="en-US" sz="1500" dirty="0"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(заключительном) этапе – </a:t>
            </a:r>
            <a:br>
              <a:rPr lang="ru-RU" sz="1500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407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человек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(9 -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94 человека,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10 класс –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128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человек; 11 класс –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185 человек);</a:t>
            </a:r>
            <a:endParaRPr lang="ru-RU" sz="15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Победители – </a:t>
            </a:r>
            <a:r>
              <a:rPr lang="ru-RU" sz="1500" b="1" dirty="0">
                <a:latin typeface="Comic Sans MS" charset="0"/>
                <a:ea typeface="Comic Sans MS" charset="0"/>
                <a:cs typeface="Comic Sans MS" charset="0"/>
              </a:rPr>
              <a:t>6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 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–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ученики 11-х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классов;</a:t>
            </a:r>
            <a:endParaRPr lang="ru-RU" sz="15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Призеры – </a:t>
            </a:r>
            <a:r>
              <a:rPr lang="ru-RU" sz="1500" b="1" dirty="0" smtClean="0">
                <a:latin typeface="Comic Sans MS" charset="0"/>
                <a:ea typeface="Comic Sans MS" charset="0"/>
                <a:cs typeface="Comic Sans MS" charset="0"/>
              </a:rPr>
              <a:t>80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человек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(9 -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1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человек, 10 класс – 7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человек; 11 класс – 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72 </a:t>
            </a:r>
            <a:r>
              <a:rPr lang="ru-RU" sz="1500" dirty="0">
                <a:latin typeface="Comic Sans MS" charset="0"/>
                <a:ea typeface="Comic Sans MS" charset="0"/>
                <a:cs typeface="Comic Sans MS" charset="0"/>
              </a:rPr>
              <a:t>человека</a:t>
            </a:r>
            <a:r>
              <a:rPr lang="ru-RU" sz="1500" dirty="0" smtClean="0"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ru-RU" sz="15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100046" y="1828801"/>
            <a:ext cx="4988859" cy="39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4" y="141316"/>
            <a:ext cx="11116235" cy="115546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Документы, регламентирующие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проведение олимпиады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6953" y="1487979"/>
            <a:ext cx="3168385" cy="1120166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Порядок проведения олимпиад школьников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>
          <a:xfrm>
            <a:off x="124691" y="2639658"/>
            <a:ext cx="3192087" cy="29714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86248" y="1404851"/>
            <a:ext cx="3654879" cy="961831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Перечень олимпиад школьников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766399" y="1487979"/>
            <a:ext cx="4663602" cy="8787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Положение и регламент Олимпиады «Высшая проба»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>
          <a:xfrm>
            <a:off x="6629982" y="2747723"/>
            <a:ext cx="4450526" cy="26268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9467" t="16385" r="48543" b="30110"/>
          <a:stretch/>
        </p:blipFill>
        <p:spPr>
          <a:xfrm>
            <a:off x="56953" y="2656810"/>
            <a:ext cx="3092879" cy="39725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569" t="17992" r="30802" b="12903"/>
          <a:stretch/>
        </p:blipFill>
        <p:spPr>
          <a:xfrm>
            <a:off x="6852609" y="2656811"/>
            <a:ext cx="2667908" cy="39725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358" t="19941" r="31854" b="8170"/>
          <a:stretch/>
        </p:blipFill>
        <p:spPr>
          <a:xfrm>
            <a:off x="9520517" y="2656810"/>
            <a:ext cx="2528047" cy="3972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9168" t="11548" r="28698" b="35035"/>
          <a:stretch/>
        </p:blipFill>
        <p:spPr>
          <a:xfrm>
            <a:off x="3276410" y="2608145"/>
            <a:ext cx="3449620" cy="40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564254" cy="1680883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Сравнение количества участников и </a:t>
            </a:r>
            <a:r>
              <a:rPr lang="ru-RU" sz="3200" b="1" i="1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дипломантов </a:t>
            </a: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II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этапа за 2018-2019 и 2019-2020 учебные годы</a:t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677714"/>
              </p:ext>
            </p:extLst>
          </p:nvPr>
        </p:nvGraphicFramePr>
        <p:xfrm>
          <a:off x="255498" y="1156446"/>
          <a:ext cx="11793069" cy="559205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54737"/>
                <a:gridCol w="1143000"/>
                <a:gridCol w="1156447"/>
                <a:gridCol w="1519518"/>
                <a:gridCol w="1304365"/>
                <a:gridCol w="1331259"/>
                <a:gridCol w="1763061"/>
                <a:gridCol w="1310341"/>
                <a:gridCol w="1310341"/>
              </a:tblGrid>
              <a:tr h="768185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Класс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участников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дипломантов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681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s-I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2018-2019 уч. г.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s-I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2019-2020 уч. г.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829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2018-2019 уч. г.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2019-2020 уч. г.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Призёр 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степени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Призёр 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степени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Победитель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Призёр 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степени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Призёр 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/>
                      </a:r>
                      <a:b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sz="1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III степени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185"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185"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185">
                <a:tc>
                  <a:txBody>
                    <a:bodyPr/>
                    <a:lstStyle/>
                    <a:p>
                      <a:pPr algn="ctr" fontAlgn="t"/>
                      <a:r>
                        <a:rPr lang="cs-CZ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185"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Всего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1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"/>
            <a:ext cx="10820400" cy="137159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Сравнение итогов Олимпиады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по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ф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инансовой грамотности                                                                                                                              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 2017-2018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, 2018-2019  и 2019-2020 учебные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годы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93216448"/>
              </p:ext>
            </p:extLst>
          </p:nvPr>
        </p:nvGraphicFramePr>
        <p:xfrm>
          <a:off x="195263" y="1371597"/>
          <a:ext cx="11853303" cy="528469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367534">
                  <a:extLst>
                    <a:ext uri="{9D8B030D-6E8A-4147-A177-3AD203B41FA5}">
                      <a16:colId xmlns:a16="http://schemas.microsoft.com/office/drawing/2014/main" xmlns="" val="4213990474"/>
                    </a:ext>
                  </a:extLst>
                </a:gridCol>
                <a:gridCol w="2280955">
                  <a:extLst>
                    <a:ext uri="{9D8B030D-6E8A-4147-A177-3AD203B41FA5}">
                      <a16:colId xmlns:a16="http://schemas.microsoft.com/office/drawing/2014/main" xmlns="" val="4028258908"/>
                    </a:ext>
                  </a:extLst>
                </a:gridCol>
                <a:gridCol w="2102407">
                  <a:extLst>
                    <a:ext uri="{9D8B030D-6E8A-4147-A177-3AD203B41FA5}">
                      <a16:colId xmlns:a16="http://schemas.microsoft.com/office/drawing/2014/main" xmlns="" val="3028455500"/>
                    </a:ext>
                  </a:extLst>
                </a:gridCol>
                <a:gridCol w="2102407">
                  <a:extLst>
                    <a:ext uri="{9D8B030D-6E8A-4147-A177-3AD203B41FA5}">
                      <a16:colId xmlns:a16="http://schemas.microsoft.com/office/drawing/2014/main" xmlns="" val="3629818907"/>
                    </a:ext>
                  </a:extLst>
                </a:gridCol>
              </a:tblGrid>
              <a:tr h="12062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Показатели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2017-2018 </a:t>
                      </a:r>
                      <a:b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</a:b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учебный год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2018-2019 учебный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2019-2020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учебный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8587885"/>
                  </a:ext>
                </a:extLst>
              </a:tr>
              <a:tr h="41324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зарегистрировавшихся участников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4 265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5 177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7 155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6184843"/>
                  </a:ext>
                </a:extLst>
              </a:tr>
              <a:tr h="41324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участников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этапа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1 296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2 070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3 096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6333749"/>
                  </a:ext>
                </a:extLst>
              </a:tr>
              <a:tr h="71327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Доля участников из </a:t>
                      </a:r>
                      <a:r>
                        <a:rPr lang="ru-RU" dirty="0" err="1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невыпускных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классов от общего числа участников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55%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48%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53%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7304230"/>
                  </a:ext>
                </a:extLst>
              </a:tr>
              <a:tr h="64949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участников, приглашенных во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 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этап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405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721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708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1882487"/>
                  </a:ext>
                </a:extLst>
              </a:tr>
              <a:tr h="41324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участников 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II</a:t>
                      </a:r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этапа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229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443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407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1869467"/>
                  </a:ext>
                </a:extLst>
              </a:tr>
              <a:tr h="64949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Доля участников</a:t>
                      </a:r>
                      <a:r>
                        <a:rPr lang="en-US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II </a:t>
                      </a:r>
                      <a:r>
                        <a:rPr lang="ru-RU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этапа от числа приглашённых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57%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61%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59%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257076"/>
                  </a:ext>
                </a:extLst>
              </a:tr>
              <a:tr h="41324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победителей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17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9753818"/>
                  </a:ext>
                </a:extLst>
              </a:tr>
              <a:tr h="41324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Количество призёров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46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91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80</a:t>
                      </a:r>
                      <a:endParaRPr lang="ru-RU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6380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0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929" y="222070"/>
            <a:ext cx="9885892" cy="1593667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3200" b="1" i="1" cap="none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Льготы для дипломантов Олимпиады </a:t>
            </a:r>
            <a:r>
              <a:rPr lang="ru-RU" altLang="ru-RU" sz="3200" b="1" i="1" cap="none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при поступлении в 2020 </a:t>
            </a:r>
            <a:r>
              <a:rPr lang="ru-RU" alt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году</a:t>
            </a:r>
            <a:r>
              <a:rPr lang="ru-RU" altLang="ru-RU" sz="4400" cap="none" dirty="0"/>
              <a:t/>
            </a:r>
            <a:br>
              <a:rPr lang="ru-RU" altLang="ru-RU" sz="4400" cap="none" dirty="0"/>
            </a:br>
            <a:endParaRPr lang="ru-RU" sz="4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04490727"/>
              </p:ext>
            </p:extLst>
          </p:nvPr>
        </p:nvGraphicFramePr>
        <p:xfrm>
          <a:off x="91441" y="1183342"/>
          <a:ext cx="11984018" cy="5526742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821427">
                  <a:extLst>
                    <a:ext uri="{9D8B030D-6E8A-4147-A177-3AD203B41FA5}">
                      <a16:colId xmlns:a16="http://schemas.microsoft.com/office/drawing/2014/main" xmlns="" val="1258543688"/>
                    </a:ext>
                  </a:extLst>
                </a:gridCol>
                <a:gridCol w="3774231">
                  <a:extLst>
                    <a:ext uri="{9D8B030D-6E8A-4147-A177-3AD203B41FA5}">
                      <a16:colId xmlns:a16="http://schemas.microsoft.com/office/drawing/2014/main" xmlns="" val="1609913837"/>
                    </a:ext>
                  </a:extLst>
                </a:gridCol>
                <a:gridCol w="6388360">
                  <a:extLst>
                    <a:ext uri="{9D8B030D-6E8A-4147-A177-3AD203B41FA5}">
                      <a16:colId xmlns:a16="http://schemas.microsoft.com/office/drawing/2014/main" xmlns="" val="3446756215"/>
                    </a:ext>
                  </a:extLst>
                </a:gridCol>
              </a:tblGrid>
              <a:tr h="461270"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Направление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Образовательные 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программы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Предложения 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 учету результатов олимпиады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0339116"/>
                  </a:ext>
                </a:extLst>
              </a:tr>
              <a:tr h="673651">
                <a:tc rowSpan="3"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Экономика  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Единый</a:t>
                      </a:r>
                      <a:r>
                        <a:rPr lang="ru-RU" sz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конкурс на программы «Экономика»  и «Совместная программа по экономике НИУ ВШЭ и РЭШ»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и</a:t>
                      </a:r>
                      <a:r>
                        <a:rPr lang="ru-RU" sz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призёры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(дипломы 1 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и 2 степени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): максимальный балл по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обществознанию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388706"/>
                  </a:ext>
                </a:extLst>
              </a:tr>
              <a:tr h="410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Экономика и статистика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(дипломы 1 степени): максимальный балл по обществознанию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8894778"/>
                  </a:ext>
                </a:extLst>
              </a:tr>
              <a:tr h="546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Мировая экономика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(дипломы 1 степени): зачисление без вступительных испытаний</a:t>
                      </a:r>
                    </a:p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Призеры (дипломы 2 и 3 степени): максимальный балл по обществознанию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7175141"/>
                  </a:ext>
                </a:extLst>
              </a:tr>
              <a:tr h="871703"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Государственное</a:t>
                      </a:r>
                      <a:r>
                        <a:rPr lang="ru-RU" sz="12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и муниципальное управление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Государственное и муниципальное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управление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(дипломы 1 степени): зачисление без вступительных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испытаний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Призеры (дипломы 2 и 3 степени): максимальный балл по Обществознанию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5626722"/>
                  </a:ext>
                </a:extLst>
              </a:tr>
              <a:tr h="685739"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Социология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Социология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(дипломы 1 степени): зачисление без вступительных испытаний</a:t>
                      </a:r>
                    </a:p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Призеры (дипломы 2 и 3 степени): максимальный балл по Обществознанию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2970541"/>
                  </a:ext>
                </a:extLst>
              </a:tr>
              <a:tr h="569512">
                <a:tc rowSpan="3"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Менеджмент </a:t>
                      </a:r>
                      <a:endParaRPr lang="ru-RU" sz="12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Маркетинг и рыночная аналитика 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(дипломы 1 степени): зачисление без вступительных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испытаний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3564186"/>
                  </a:ext>
                </a:extLst>
              </a:tr>
              <a:tr h="720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Управление логистикой и 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цепями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поставок в бизнесе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и призёры (дипломы 1,2 степени): зачисление без вступительных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испытаний</a:t>
                      </a: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127330"/>
                  </a:ext>
                </a:extLst>
              </a:tr>
              <a:tr h="587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Управление бизнесом</a:t>
                      </a:r>
                    </a:p>
                    <a:p>
                      <a:pPr marL="14400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2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Победители 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(дипломы 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</a:t>
                      </a:r>
                      <a:r>
                        <a:rPr lang="ru-RU" sz="12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 степени</a:t>
                      </a:r>
                      <a:r>
                        <a:rPr lang="ru-RU" sz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):зачисление без вступительных испытаний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7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060" y="282388"/>
            <a:ext cx="10185763" cy="1344706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Учет индивидуальных достижений для дипломантов Олимпиады при поступлении в </a:t>
            </a:r>
            <a:r>
              <a:rPr lang="ru-RU" altLang="ru-RU" sz="3200" b="1" i="1" cap="none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ru-RU" altLang="ru-RU" sz="3200" b="1" i="1" cap="none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2020 </a:t>
            </a:r>
            <a:r>
              <a:rPr lang="ru-RU" altLang="ru-RU" sz="3200" b="1" i="1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году</a:t>
            </a:r>
            <a:r>
              <a:rPr lang="ru-RU" altLang="ru-RU" sz="3200" b="1" i="1" cap="none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altLang="ru-RU" sz="3200" b="1" i="1" cap="none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69180500"/>
              </p:ext>
            </p:extLst>
          </p:nvPr>
        </p:nvGraphicFramePr>
        <p:xfrm>
          <a:off x="91440" y="1479175"/>
          <a:ext cx="11916783" cy="5190564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811209">
                  <a:extLst>
                    <a:ext uri="{9D8B030D-6E8A-4147-A177-3AD203B41FA5}">
                      <a16:colId xmlns:a16="http://schemas.microsoft.com/office/drawing/2014/main" xmlns="" val="1258543688"/>
                    </a:ext>
                  </a:extLst>
                </a:gridCol>
                <a:gridCol w="3753056">
                  <a:extLst>
                    <a:ext uri="{9D8B030D-6E8A-4147-A177-3AD203B41FA5}">
                      <a16:colId xmlns:a16="http://schemas.microsoft.com/office/drawing/2014/main" xmlns="" val="1609913837"/>
                    </a:ext>
                  </a:extLst>
                </a:gridCol>
                <a:gridCol w="6352518">
                  <a:extLst>
                    <a:ext uri="{9D8B030D-6E8A-4147-A177-3AD203B41FA5}">
                      <a16:colId xmlns:a16="http://schemas.microsoft.com/office/drawing/2014/main" xmlns="" val="3446756215"/>
                    </a:ext>
                  </a:extLst>
                </a:gridCol>
              </a:tblGrid>
              <a:tr h="435103"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Направление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Образовательные </a:t>
                      </a: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программы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Предложения </a:t>
                      </a: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по учету результатов олимпиады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0339116"/>
                  </a:ext>
                </a:extLst>
              </a:tr>
              <a:tr h="973074">
                <a:tc rowSpan="2"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Экономика  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Экономика и статистика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(при отсутствии льгот в виде получения 100 баллов и поступления БВИ) - 2 балла;</a:t>
                      </a:r>
                    </a:p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- 1 балл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388706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Мировая экономика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- 2 балла;</a:t>
                      </a:r>
                    </a:p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- 1 балл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7175141"/>
                  </a:ext>
                </a:extLst>
              </a:tr>
              <a:tr h="842000"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Государственное</a:t>
                      </a:r>
                      <a:r>
                        <a:rPr lang="ru-RU" sz="1400" baseline="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и муниципальное управление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Государственное и муниципальное </a:t>
                      </a: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управление</a:t>
                      </a:r>
                      <a:endParaRPr lang="ru-RU" sz="14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- 2 балла;</a:t>
                      </a:r>
                    </a:p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- 1 балл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5626722"/>
                  </a:ext>
                </a:extLst>
              </a:tr>
              <a:tr h="646839"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Бизнес-информатика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Бизнес-информатика</a:t>
                      </a:r>
                      <a:endParaRPr lang="ru-RU" sz="14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и призера - 5 баллов</a:t>
                      </a:r>
                      <a:endParaRPr lang="ru-RU" sz="1400" dirty="0" smtClean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4219285"/>
                  </a:ext>
                </a:extLst>
              </a:tr>
              <a:tr h="1216935">
                <a:tc rowSpan="2">
                  <a:txBody>
                    <a:bodyPr/>
                    <a:lstStyle/>
                    <a:p>
                      <a:pPr marL="1440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Менеджмент </a:t>
                      </a:r>
                      <a:endParaRPr lang="ru-RU" sz="1400" b="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40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Маркетинг и рыночная аналитика </a:t>
                      </a: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- 2 балла;</a:t>
                      </a:r>
                    </a:p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- 1 балл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3564186"/>
                  </a:ext>
                </a:extLst>
              </a:tr>
              <a:tr h="561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Управление бизнесом</a:t>
                      </a:r>
                    </a:p>
                    <a:p>
                      <a:pPr marL="14400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ru-RU" sz="1400" dirty="0"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победителя - 2 балла;</a:t>
                      </a:r>
                    </a:p>
                    <a:p>
                      <a:pPr marL="144000"/>
                      <a:r>
                        <a:rPr lang="ru-RU" sz="1400" kern="1200" dirty="0" smtClean="0"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наличие статуса - 1 балл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marL="35775" marR="357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76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8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351929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Благодарю за внимание!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176" y="94130"/>
            <a:ext cx="10340789" cy="142538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Документы, регламентирующие проведение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олимпиады (стр. 42 проекта)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430" t="9554" r="5462" b="28317"/>
          <a:stretch/>
        </p:blipFill>
        <p:spPr>
          <a:xfrm>
            <a:off x="658905" y="1519518"/>
            <a:ext cx="11389660" cy="49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834" y="0"/>
            <a:ext cx="10753165" cy="133125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Где можно ознакомиться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материалами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Олимпиады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(официальный сайт НИУ ВШЭ)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129" t="2913" r="1911" b="8275"/>
          <a:stretch/>
        </p:blipFill>
        <p:spPr>
          <a:xfrm>
            <a:off x="201707" y="1196788"/>
            <a:ext cx="11819964" cy="5499847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6111689" y="2769555"/>
            <a:ext cx="583334" cy="2291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470" y="0"/>
            <a:ext cx="10914529" cy="121023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Где можно ознакомиться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материалами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Олимпиады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(официальный сайт НИУ ВШЭ)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086407" y="3025049"/>
            <a:ext cx="583334" cy="2291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23" t="3057" r="2163" b="8014"/>
          <a:stretch/>
        </p:blipFill>
        <p:spPr>
          <a:xfrm>
            <a:off x="161366" y="1210234"/>
            <a:ext cx="11873752" cy="5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5800" y="108065"/>
            <a:ext cx="11506199" cy="1088967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Материалы для подготовки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mr-IN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демонстрационный вариант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7457" t="5416" r="8104" b="3071"/>
          <a:stretch/>
        </p:blipFill>
        <p:spPr>
          <a:xfrm>
            <a:off x="188259" y="1197031"/>
            <a:ext cx="6646227" cy="5418921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quarter" idx="4294967295"/>
          </p:nvPr>
        </p:nvSpPr>
        <p:spPr>
          <a:xfrm>
            <a:off x="7140388" y="1363288"/>
            <a:ext cx="4881283" cy="50913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Выбрав  профиль «Финансовая грамотность», можно ознакомится с: </a:t>
            </a:r>
          </a:p>
          <a:p>
            <a:pPr algn="just"/>
            <a:r>
              <a:rPr lang="ru-RU" sz="2000" i="1" u="sng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Материалами для подготовки: </a:t>
            </a:r>
            <a:r>
              <a:rPr lang="ru-RU" sz="1800" dirty="0" smtClean="0">
                <a:latin typeface="Comic Sans MS" charset="0"/>
                <a:ea typeface="Comic Sans MS" charset="0"/>
                <a:cs typeface="Comic Sans MS" charset="0"/>
              </a:rPr>
              <a:t>перечнем и содержанием тем для 9, 10                          и 11 классов; демонстрационными вариантами </a:t>
            </a:r>
            <a:r>
              <a:rPr lang="en-US" sz="1800" dirty="0" smtClean="0">
                <a:latin typeface="Comic Sans MS" charset="0"/>
                <a:ea typeface="Comic Sans MS" charset="0"/>
                <a:cs typeface="Comic Sans MS" charset="0"/>
              </a:rPr>
              <a:t>I </a:t>
            </a:r>
            <a:r>
              <a:rPr lang="ru-RU" sz="1800" dirty="0" smtClean="0">
                <a:latin typeface="Comic Sans MS" charset="0"/>
                <a:ea typeface="Comic Sans MS" charset="0"/>
                <a:cs typeface="Comic Sans MS" charset="0"/>
              </a:rPr>
              <a:t>этапа 2020-2021 учебного года</a:t>
            </a:r>
          </a:p>
          <a:p>
            <a:pPr algn="just"/>
            <a:r>
              <a:rPr lang="ru-RU" sz="2000" i="1" u="sng" dirty="0" smtClean="0">
                <a:solidFill>
                  <a:schemeClr val="accent1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Заданиями и решениями: </a:t>
            </a:r>
            <a:r>
              <a:rPr lang="ru-RU" sz="1800" dirty="0" smtClean="0">
                <a:latin typeface="Comic Sans MS" charset="0"/>
                <a:ea typeface="Comic Sans MS" charset="0"/>
                <a:cs typeface="Comic Sans MS" charset="0"/>
              </a:rPr>
              <a:t>заданиями, их решением и критериями оценивания олимпиадных заданий </a:t>
            </a:r>
            <a:br>
              <a:rPr lang="ru-RU" sz="18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sz="1800" dirty="0" smtClean="0">
                <a:latin typeface="Comic Sans MS" charset="0"/>
                <a:ea typeface="Comic Sans MS" charset="0"/>
                <a:cs typeface="Comic Sans MS" charset="0"/>
              </a:rPr>
              <a:t>II</a:t>
            </a:r>
            <a:r>
              <a:rPr lang="ru-RU" sz="1800" dirty="0" smtClean="0">
                <a:latin typeface="Comic Sans MS" charset="0"/>
                <a:ea typeface="Comic Sans MS" charset="0"/>
                <a:cs typeface="Comic Sans MS" charset="0"/>
              </a:rPr>
              <a:t> этапа                                           2019-2020  учебного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5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76" y="94130"/>
            <a:ext cx="1106692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Где можно ознакомиться 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 материалами Олимпиады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(ФМЦ по финансовой грамотности)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130" t="3869" r="3941" b="10045"/>
          <a:stretch/>
        </p:blipFill>
        <p:spPr>
          <a:xfrm>
            <a:off x="336177" y="1694330"/>
            <a:ext cx="11551024" cy="50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76" y="94129"/>
            <a:ext cx="11855824" cy="160019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Где можно ознакомиться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с материалами Олимпиады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(ФМЦ по финансовой грамотности)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876" t="2650" r="1910" b="10045"/>
          <a:stretch/>
        </p:blipFill>
        <p:spPr>
          <a:xfrm>
            <a:off x="201706" y="1694329"/>
            <a:ext cx="11833411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3719</TotalTime>
  <Words>2387</Words>
  <Application>Microsoft Macintosh PowerPoint</Application>
  <PresentationFormat>Широкоэкранный</PresentationFormat>
  <Paragraphs>1021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Comic Sans MS</vt:lpstr>
      <vt:lpstr>Corbel</vt:lpstr>
      <vt:lpstr>Symbol</vt:lpstr>
      <vt:lpstr>Wingdings</vt:lpstr>
      <vt:lpstr>Arial</vt:lpstr>
      <vt:lpstr>Параллакс</vt:lpstr>
      <vt:lpstr>Олимпиада «Высшая проба»</vt:lpstr>
      <vt:lpstr>Этапы Олимпиады</vt:lpstr>
      <vt:lpstr>Документы, регламентирующие  проведение олимпиады</vt:lpstr>
      <vt:lpstr>Документы, регламентирующие проведение олимпиады (стр. 42 проекта)</vt:lpstr>
      <vt:lpstr>Где можно ознакомиться с материалами Олимпиады  (официальный сайт НИУ ВШЭ)</vt:lpstr>
      <vt:lpstr>Где можно ознакомиться с материалами Олимпиады  (официальный сайт НИУ ВШЭ)</vt:lpstr>
      <vt:lpstr>Материалы для подготовки  – демонстрационный вариант</vt:lpstr>
      <vt:lpstr>Где можно ознакомиться  с материалами Олимпиады  (ФМЦ по финансовой грамотности)</vt:lpstr>
      <vt:lpstr>Где можно ознакомиться  с материалами Олимпиады  (ФМЦ по финансовой грамотности)</vt:lpstr>
      <vt:lpstr>Где можно ознакомиться  с материалами Олимпиады  (ФМЦ по финансовой грамотности)</vt:lpstr>
      <vt:lpstr>I этап Олимпиады</vt:lpstr>
      <vt:lpstr>Структура олимпиадных заданий I этапа </vt:lpstr>
      <vt:lpstr>Статистические данные  о количестве участников в разрезе регионов </vt:lpstr>
      <vt:lpstr>Темы с наименьшим числом правильных ответов (2018-2019 г.г.)</vt:lpstr>
      <vt:lpstr>Темы с наименьшим числом правильных ответов  (2019-2020 г.г.)</vt:lpstr>
      <vt:lpstr>Статистические данные о баллах,  набранных участниками, в разрезе регионов </vt:lpstr>
      <vt:lpstr>Критерии определения победителей и призеров I этапа 2018-2019 учебный год</vt:lpstr>
      <vt:lpstr>Критерии определения победителей и призеров  I этапа 2019-2020 учебный год</vt:lpstr>
      <vt:lpstr>II этап Олимпиады</vt:lpstr>
      <vt:lpstr>Структура олимпиадных заданий II этапа </vt:lpstr>
      <vt:lpstr>Результаты решения заданий II (заключительного) этапа Олимпиады (2018-2019 г.г.) </vt:lpstr>
      <vt:lpstr>Результаты решения заданий II (заключительного) этапа Олимпиады (2019-2020 г.г.) </vt:lpstr>
      <vt:lpstr>Результаты решения заданий II (заключительного) этапа Олимпиады (2018-2019 г.г.) </vt:lpstr>
      <vt:lpstr>Результаты решения заданий II (заключительного) этапа Олимпиады (2019-2020 г.г.) </vt:lpstr>
      <vt:lpstr>Критерии определения победителей                                и призёров заключительного этапа</vt:lpstr>
      <vt:lpstr>Количество участников, победителей и призеров II этапа Олимпиады «Высшая проба»  за 2019-2020 учебный год  в разрезе субъектов Российской Федерации </vt:lpstr>
      <vt:lpstr>Регионы – лидеры по числу дипломантов</vt:lpstr>
      <vt:lpstr>Рекомендации по подготовке к Олимпиаде</vt:lpstr>
      <vt:lpstr>Итоги Олимпиады по финансовой грамотности за 2019-2020 учебный год</vt:lpstr>
      <vt:lpstr>Сравнение количества участников и дипломантов  II этапа за 2018-2019 и 2019-2020 учебные годы </vt:lpstr>
      <vt:lpstr>Сравнение итогов Олимпиады  по финансовой грамотности                                                                                                                               за 2017-2018 , 2018-2019  и 2019-2020 учебные годы</vt:lpstr>
      <vt:lpstr>Льготы для дипломантов Олимпиады при поступлении в 2020 году </vt:lpstr>
      <vt:lpstr>Учет индивидуальных достижений для дипломантов Олимпиады при поступлении в  2020 году 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Совместный проект  Минфина России и Всемирного банка «Содействие повышению уровня финансовой грамотности населения и развитию финансового образования в РФ»:  миссия, основные направления реализации, результаты</dc:title>
  <dc:creator>Башева Елена Ивановна</dc:creator>
  <cp:lastModifiedBy>пользователь Microsoft Office</cp:lastModifiedBy>
  <cp:revision>144</cp:revision>
  <dcterms:created xsi:type="dcterms:W3CDTF">2019-11-25T10:09:58Z</dcterms:created>
  <dcterms:modified xsi:type="dcterms:W3CDTF">2020-09-29T08:23:11Z</dcterms:modified>
</cp:coreProperties>
</file>