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58" r:id="rId5"/>
    <p:sldId id="271" r:id="rId6"/>
    <p:sldId id="259" r:id="rId7"/>
    <p:sldId id="272" r:id="rId8"/>
    <p:sldId id="273" r:id="rId9"/>
    <p:sldId id="274" r:id="rId10"/>
    <p:sldId id="260" r:id="rId11"/>
    <p:sldId id="262" r:id="rId12"/>
    <p:sldId id="263" r:id="rId13"/>
    <p:sldId id="264" r:id="rId14"/>
    <p:sldId id="265" r:id="rId15"/>
    <p:sldId id="257" r:id="rId16"/>
    <p:sldId id="26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1" d="100"/>
          <a:sy n="81" d="100"/>
        </p:scale>
        <p:origin x="-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ofPieChart>
        <c:ofPieType val="bar"/>
        <c:varyColors val="1"/>
        <c:ser>
          <c:idx val="0"/>
          <c:order val="0"/>
          <c:tx>
            <c:strRef>
              <c:f>Лист1!$B$1</c:f>
              <c:strCache>
                <c:ptCount val="1"/>
                <c:pt idx="0">
                  <c:v>Продажи</c:v>
                </c:pt>
              </c:strCache>
            </c:strRef>
          </c:tx>
          <c:explosion val="3"/>
          <c:dPt>
            <c:idx val="1"/>
            <c:bubble3D val="0"/>
            <c:spPr>
              <a:noFill/>
              <a:ln>
                <a:noFill/>
              </a:ln>
            </c:spPr>
          </c:dPt>
          <c:cat>
            <c:strRef>
              <c:f>Лист1!$A$2:$A$3</c:f>
              <c:strCache>
                <c:ptCount val="2"/>
                <c:pt idx="0">
                  <c:v>Кв. 1</c:v>
                </c:pt>
                <c:pt idx="1">
                  <c:v>Кв. 2</c:v>
                </c:pt>
              </c:strCache>
            </c:strRef>
          </c:cat>
          <c:val>
            <c:numRef>
              <c:f>Лист1!$B$2:$B$3</c:f>
              <c:numCache>
                <c:formatCode>General</c:formatCode>
                <c:ptCount val="2"/>
                <c:pt idx="0">
                  <c:v>8.1999999999999993</c:v>
                </c:pt>
                <c:pt idx="1">
                  <c:v>1.2</c:v>
                </c:pt>
              </c:numCache>
            </c:numRef>
          </c:val>
        </c:ser>
        <c:dLbls>
          <c:showLegendKey val="0"/>
          <c:showVal val="0"/>
          <c:showCatName val="0"/>
          <c:showSerName val="0"/>
          <c:showPercent val="0"/>
          <c:showBubbleSize val="0"/>
          <c:showLeaderLines val="1"/>
        </c:dLbls>
        <c:gapWidth val="100"/>
        <c:secondPieSize val="75"/>
        <c:serLines/>
      </c:ofPieChart>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0D2875F-BE96-4C42-9F97-AA5CC761560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487667B2-2F97-4126-B33E-BE501D0E08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9F97E5E1-AE6E-427A-B641-698E81550200}"/>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5" name="Нижний колонтитул 4">
            <a:extLst>
              <a:ext uri="{FF2B5EF4-FFF2-40B4-BE49-F238E27FC236}">
                <a16:creationId xmlns="" xmlns:a16="http://schemas.microsoft.com/office/drawing/2014/main" id="{6073FB71-E84C-4A96-B64F-AB4F1867FF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52F3021B-D123-4B5B-929E-F286AF8C402B}"/>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337270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0219393-9A2D-4A57-9131-872DA05A759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6031116F-7EF5-4265-ACF3-BD365C4F94A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FD324322-7DC9-415B-A2CE-4FE2A5754A4B}"/>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5" name="Нижний колонтитул 4">
            <a:extLst>
              <a:ext uri="{FF2B5EF4-FFF2-40B4-BE49-F238E27FC236}">
                <a16:creationId xmlns="" xmlns:a16="http://schemas.microsoft.com/office/drawing/2014/main" id="{C7BFDC58-47D3-4B5D-A772-263E33BFA7D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1F0B2C6-5272-4624-A1AD-29FD22A4FCB6}"/>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33339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32EC1F31-9162-4700-BBB4-9134116C1EA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56C2A783-B6F7-46F4-AD91-44029DCAAA6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0320FE56-9CE8-40CB-B44B-2DCC4DBB9B81}"/>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5" name="Нижний колонтитул 4">
            <a:extLst>
              <a:ext uri="{FF2B5EF4-FFF2-40B4-BE49-F238E27FC236}">
                <a16:creationId xmlns="" xmlns:a16="http://schemas.microsoft.com/office/drawing/2014/main" id="{B34F9A8D-AF45-4CA1-BE30-F1911817BB2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C273118-172D-4B4B-84B9-033ACB8A3CF3}"/>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410801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E47E11-BFD5-4251-A8CD-9BF1A4EDB9E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C7A577A5-52B7-4433-853A-6C608F99719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48CCE8E-12EF-415C-B223-C142B3ECEE72}"/>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5" name="Нижний колонтитул 4">
            <a:extLst>
              <a:ext uri="{FF2B5EF4-FFF2-40B4-BE49-F238E27FC236}">
                <a16:creationId xmlns="" xmlns:a16="http://schemas.microsoft.com/office/drawing/2014/main" id="{C959F224-00DA-4191-86EE-7C6DB9C779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B9CCAD9-6CEC-4892-BDD3-16A0E7B7ED51}"/>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311553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80BDB9-17DB-4C21-BD19-7EC920D3F56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EC6A7B88-6B55-47BE-8F34-5F5174492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EDEC15FF-4296-4A81-A076-82647BAC5D06}"/>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5" name="Нижний колонтитул 4">
            <a:extLst>
              <a:ext uri="{FF2B5EF4-FFF2-40B4-BE49-F238E27FC236}">
                <a16:creationId xmlns="" xmlns:a16="http://schemas.microsoft.com/office/drawing/2014/main" id="{082A148F-9C49-4129-BCF3-5498737FD7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5D04DE26-3CF5-4AEA-93C6-D82FFB3DB9A9}"/>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14661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56500D-4C27-4F75-B533-E835E64C8E4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C6D30726-B61D-4C12-BDF4-8FB81C7334E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AB0F5DD2-AD13-4277-94AA-DFC37F6B48A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619C7AC2-2B87-426D-96C4-4E41C203B1C9}"/>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6" name="Нижний колонтитул 5">
            <a:extLst>
              <a:ext uri="{FF2B5EF4-FFF2-40B4-BE49-F238E27FC236}">
                <a16:creationId xmlns="" xmlns:a16="http://schemas.microsoft.com/office/drawing/2014/main" id="{4C48458E-03E6-49D7-BE4F-D2036DAB72E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D060AC8D-0C89-4216-A8E1-A9811841D0A5}"/>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366282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3D62B56-5195-4980-8797-D607BF719CC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D91FBFF8-8C00-4FF2-AFA6-C40580A8E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FE93A716-DBBE-42A7-A0D6-26EE48547E6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C65605F4-2B61-4C9C-B1BD-73EC2BBF2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A5C757CE-4652-43F0-A703-89BCF0C2AF3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F674CF68-65BB-401B-910E-F2D0B263DA18}"/>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8" name="Нижний колонтитул 7">
            <a:extLst>
              <a:ext uri="{FF2B5EF4-FFF2-40B4-BE49-F238E27FC236}">
                <a16:creationId xmlns="" xmlns:a16="http://schemas.microsoft.com/office/drawing/2014/main" id="{8A22B91D-E72D-43E7-B274-A693E246F36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6BA0799F-EC53-4FAA-8276-EA7D7709F448}"/>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258160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E2B89C5-7E3F-4E83-9C88-F636890C486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30C9D60F-B178-4793-A58D-9D7BEE57DFD7}"/>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4" name="Нижний колонтитул 3">
            <a:extLst>
              <a:ext uri="{FF2B5EF4-FFF2-40B4-BE49-F238E27FC236}">
                <a16:creationId xmlns="" xmlns:a16="http://schemas.microsoft.com/office/drawing/2014/main" id="{B8FD5993-882F-4EEF-A0B9-BD095270DE0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540B65AA-F51A-42F6-AD52-0C972C25A574}"/>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85015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9B254972-0C52-4DD3-A997-9A4AACC65676}"/>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3" name="Нижний колонтитул 2">
            <a:extLst>
              <a:ext uri="{FF2B5EF4-FFF2-40B4-BE49-F238E27FC236}">
                <a16:creationId xmlns="" xmlns:a16="http://schemas.microsoft.com/office/drawing/2014/main" id="{DB280241-9517-4130-A812-9CD88942441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09DD6141-710C-4041-851A-06ED456AE16C}"/>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209983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C40A053-4EC9-4F26-B2A4-9FF7A9F1DC3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81162190-3F79-4177-A18C-DE3BA077A3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2168A337-E339-4316-9927-0ADD17688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7D43C69-16D8-46A0-9CD7-9BBAB3432AF9}"/>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6" name="Нижний колонтитул 5">
            <a:extLst>
              <a:ext uri="{FF2B5EF4-FFF2-40B4-BE49-F238E27FC236}">
                <a16:creationId xmlns="" xmlns:a16="http://schemas.microsoft.com/office/drawing/2014/main" id="{012AC727-9D91-45E8-A718-DFCAA0996EA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B6C7C3C-82A8-4820-9B99-FE30E39691ED}"/>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300619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644C84-DF6C-4EAF-A0CD-F0EA3CB3673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2DBAE561-210E-4049-B454-445079587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8BDB8ABF-062A-44AB-9406-681E23AA7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93824793-E0B5-4552-AA07-34262761C990}"/>
              </a:ext>
            </a:extLst>
          </p:cNvPr>
          <p:cNvSpPr>
            <a:spLocks noGrp="1"/>
          </p:cNvSpPr>
          <p:nvPr>
            <p:ph type="dt" sz="half" idx="10"/>
          </p:nvPr>
        </p:nvSpPr>
        <p:spPr/>
        <p:txBody>
          <a:bodyPr/>
          <a:lstStyle/>
          <a:p>
            <a:fld id="{DEF6295E-8DFE-4E5E-A1FB-C4EDB2630F4F}" type="datetimeFigureOut">
              <a:rPr lang="ru-RU" smtClean="0"/>
              <a:t>16.08.2019</a:t>
            </a:fld>
            <a:endParaRPr lang="ru-RU"/>
          </a:p>
        </p:txBody>
      </p:sp>
      <p:sp>
        <p:nvSpPr>
          <p:cNvPr id="6" name="Нижний колонтитул 5">
            <a:extLst>
              <a:ext uri="{FF2B5EF4-FFF2-40B4-BE49-F238E27FC236}">
                <a16:creationId xmlns="" xmlns:a16="http://schemas.microsoft.com/office/drawing/2014/main" id="{46848670-290E-4304-AC31-B0EFD3D9CFA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133557CD-DD79-4756-8224-EAB620EAEBF6}"/>
              </a:ext>
            </a:extLst>
          </p:cNvPr>
          <p:cNvSpPr>
            <a:spLocks noGrp="1"/>
          </p:cNvSpPr>
          <p:nvPr>
            <p:ph type="sldNum" sz="quarter" idx="12"/>
          </p:nvPr>
        </p:nvSpPr>
        <p:spPr/>
        <p:txBody>
          <a:bodyPr/>
          <a:lstStyle/>
          <a:p>
            <a:fld id="{5CE0C6F7-C36A-4971-946F-410296B2A06B}" type="slidenum">
              <a:rPr lang="ru-RU" smtClean="0"/>
              <a:t>‹#›</a:t>
            </a:fld>
            <a:endParaRPr lang="ru-RU"/>
          </a:p>
        </p:txBody>
      </p:sp>
    </p:spTree>
    <p:extLst>
      <p:ext uri="{BB962C8B-B14F-4D97-AF65-F5344CB8AC3E}">
        <p14:creationId xmlns:p14="http://schemas.microsoft.com/office/powerpoint/2010/main" val="155645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412AC5F-6E0B-4BE4-90E4-8012283F7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93E5F3BD-80A9-46B3-A413-CA40B9515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AAA7D1F-5B49-45BF-A918-B11B92CE2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6295E-8DFE-4E5E-A1FB-C4EDB2630F4F}" type="datetimeFigureOut">
              <a:rPr lang="ru-RU" smtClean="0"/>
              <a:t>16.08.2019</a:t>
            </a:fld>
            <a:endParaRPr lang="ru-RU"/>
          </a:p>
        </p:txBody>
      </p:sp>
      <p:sp>
        <p:nvSpPr>
          <p:cNvPr id="5" name="Нижний колонтитул 4">
            <a:extLst>
              <a:ext uri="{FF2B5EF4-FFF2-40B4-BE49-F238E27FC236}">
                <a16:creationId xmlns="" xmlns:a16="http://schemas.microsoft.com/office/drawing/2014/main" id="{92EF4A9D-3B3B-44A0-B682-EDE9523E4F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7359957A-C5FE-47BE-820E-210192929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0C6F7-C36A-4971-946F-410296B2A06B}" type="slidenum">
              <a:rPr lang="ru-RU" smtClean="0"/>
              <a:t>‹#›</a:t>
            </a:fld>
            <a:endParaRPr lang="ru-RU"/>
          </a:p>
        </p:txBody>
      </p:sp>
    </p:spTree>
    <p:extLst>
      <p:ext uri="{BB962C8B-B14F-4D97-AF65-F5344CB8AC3E}">
        <p14:creationId xmlns:p14="http://schemas.microsoft.com/office/powerpoint/2010/main" val="78795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teacher.scholastic.com/upromise/k_2lessonplan/handou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2F31B-3116-4EE3-8812-ED24FB920F72}"/>
              </a:ext>
            </a:extLst>
          </p:cNvPr>
          <p:cNvSpPr>
            <a:spLocks noGrp="1"/>
          </p:cNvSpPr>
          <p:nvPr>
            <p:ph type="ctrTitle"/>
          </p:nvPr>
        </p:nvSpPr>
        <p:spPr>
          <a:xfrm>
            <a:off x="386862" y="2461847"/>
            <a:ext cx="10949353" cy="2435144"/>
          </a:xfrm>
        </p:spPr>
        <p:txBody>
          <a:bodyPr>
            <a:normAutofit fontScale="90000"/>
          </a:bodyPr>
          <a:lstStyle/>
          <a:p>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Финансовая </a:t>
            </a:r>
            <a:r>
              <a:rPr lang="ru-RU" b="1" dirty="0">
                <a:solidFill>
                  <a:srgbClr val="C00000"/>
                </a:solidFill>
              </a:rPr>
              <a:t>грамотность в английском </a:t>
            </a:r>
            <a:r>
              <a:rPr lang="ru-RU" b="1" dirty="0" smtClean="0">
                <a:solidFill>
                  <a:srgbClr val="C00000"/>
                </a:solidFill>
              </a:rPr>
              <a:t>языке</a:t>
            </a:r>
            <a:r>
              <a:rPr lang="en-US" b="1" dirty="0" smtClean="0">
                <a:solidFill>
                  <a:srgbClr val="C00000"/>
                </a:solidFill>
              </a:rPr>
              <a:t/>
            </a:r>
            <a:br>
              <a:rPr lang="en-US" b="1" dirty="0" smtClean="0">
                <a:solidFill>
                  <a:srgbClr val="C00000"/>
                </a:solidFill>
              </a:rPr>
            </a:br>
            <a:r>
              <a:rPr lang="ru-RU" b="1" dirty="0">
                <a:solidFill>
                  <a:srgbClr val="C00000"/>
                </a:solidFill>
              </a:rPr>
              <a:t>в</a:t>
            </a:r>
            <a:r>
              <a:rPr lang="ru-RU" b="1" dirty="0" smtClean="0">
                <a:solidFill>
                  <a:srgbClr val="C00000"/>
                </a:solidFill>
              </a:rPr>
              <a:t> общеобразовательной</a:t>
            </a:r>
            <a:br>
              <a:rPr lang="ru-RU" b="1" dirty="0" smtClean="0">
                <a:solidFill>
                  <a:srgbClr val="C00000"/>
                </a:solidFill>
              </a:rPr>
            </a:br>
            <a:r>
              <a:rPr lang="ru-RU" b="1" dirty="0" smtClean="0">
                <a:solidFill>
                  <a:srgbClr val="C00000"/>
                </a:solidFill>
              </a:rPr>
              <a:t>организации</a:t>
            </a:r>
            <a:endParaRPr lang="ru-RU" dirty="0">
              <a:solidFill>
                <a:srgbClr val="C00000"/>
              </a:solidFill>
            </a:endParaRPr>
          </a:p>
        </p:txBody>
      </p:sp>
      <p:sp>
        <p:nvSpPr>
          <p:cNvPr id="3" name="Подзаголовок 2">
            <a:extLst>
              <a:ext uri="{FF2B5EF4-FFF2-40B4-BE49-F238E27FC236}">
                <a16:creationId xmlns="" xmlns:a16="http://schemas.microsoft.com/office/drawing/2014/main" id="{77E870FC-713D-4BC3-AD37-DBB34F5D6AC2}"/>
              </a:ext>
            </a:extLst>
          </p:cNvPr>
          <p:cNvSpPr>
            <a:spLocks noGrp="1"/>
          </p:cNvSpPr>
          <p:nvPr>
            <p:ph type="subTitle" idx="1"/>
          </p:nvPr>
        </p:nvSpPr>
        <p:spPr>
          <a:xfrm>
            <a:off x="4172372" y="352719"/>
            <a:ext cx="5672667" cy="1270941"/>
          </a:xfrm>
        </p:spPr>
        <p:txBody>
          <a:bodyPr>
            <a:normAutofit fontScale="62500" lnSpcReduction="20000"/>
          </a:bodyPr>
          <a:lstStyle/>
          <a:p>
            <a:pPr>
              <a:lnSpc>
                <a:spcPct val="115000"/>
              </a:lnSpc>
            </a:pPr>
            <a:r>
              <a:rPr lang="ru-RU" dirty="0">
                <a:solidFill>
                  <a:srgbClr val="4778B6"/>
                </a:solidFill>
                <a:latin typeface="Times New Roman" panose="02020603050405020304" pitchFamily="18" charset="0"/>
                <a:ea typeface="Arial Unicode MS" panose="020B0604020202020204" pitchFamily="34" charset="-128"/>
              </a:rPr>
              <a:t>Контракт </a:t>
            </a:r>
            <a:r>
              <a:rPr lang="en-US" dirty="0">
                <a:solidFill>
                  <a:srgbClr val="4778B6"/>
                </a:solidFill>
                <a:latin typeface="Times New Roman" panose="02020603050405020304" pitchFamily="18" charset="0"/>
                <a:ea typeface="Arial Unicode MS" panose="020B0604020202020204" pitchFamily="34" charset="-128"/>
              </a:rPr>
              <a:t>FEFLP</a:t>
            </a:r>
            <a:r>
              <a:rPr lang="ru-RU" dirty="0">
                <a:solidFill>
                  <a:srgbClr val="4778B6"/>
                </a:solidFill>
                <a:latin typeface="Times New Roman" panose="02020603050405020304" pitchFamily="18" charset="0"/>
                <a:ea typeface="Arial Unicode MS" panose="020B0604020202020204" pitchFamily="34" charset="-128"/>
              </a:rPr>
              <a:t>/</a:t>
            </a:r>
            <a:r>
              <a:rPr lang="en-US" dirty="0">
                <a:solidFill>
                  <a:srgbClr val="4778B6"/>
                </a:solidFill>
                <a:latin typeface="Times New Roman" panose="02020603050405020304" pitchFamily="18" charset="0"/>
                <a:ea typeface="Arial Unicode MS" panose="020B0604020202020204" pitchFamily="34" charset="-128"/>
              </a:rPr>
              <a:t>QCBS</a:t>
            </a:r>
            <a:r>
              <a:rPr lang="ru-RU" dirty="0">
                <a:solidFill>
                  <a:srgbClr val="4778B6"/>
                </a:solidFill>
                <a:latin typeface="Times New Roman" panose="02020603050405020304" pitchFamily="18" charset="0"/>
                <a:ea typeface="Arial Unicode MS" panose="020B0604020202020204" pitchFamily="34" charset="-128"/>
              </a:rPr>
              <a:t>-2.5 «Содействие в создании кадрового потенциала учителей, методистов, администраторов образовательных организаций в области финансовой грамотности, а также эффективной инфраструктуры по поддержке их деятельности по распространению финансовой грамотности»</a:t>
            </a:r>
            <a:endParaRPr lang="ru-RU" sz="2800" dirty="0">
              <a:solidFill>
                <a:srgbClr val="000000"/>
              </a:solidFill>
              <a:latin typeface="Arial Unicode MS" panose="020B0604020202020204" pitchFamily="34" charset="-128"/>
              <a:ea typeface="Arial Unicode MS" panose="020B0604020202020204" pitchFamily="34" charset="-128"/>
            </a:endParaRPr>
          </a:p>
          <a:p>
            <a:endParaRPr lang="ru-RU" dirty="0"/>
          </a:p>
        </p:txBody>
      </p:sp>
      <p:pic>
        <p:nvPicPr>
          <p:cNvPr id="7" name="Рисунок 6">
            <a:extLst>
              <a:ext uri="{FF2B5EF4-FFF2-40B4-BE49-F238E27FC236}">
                <a16:creationId xmlns="" xmlns:a16="http://schemas.microsoft.com/office/drawing/2014/main" id="{4E221E47-75F9-4348-B066-FADD4A866BB9}"/>
              </a:ext>
            </a:extLst>
          </p:cNvPr>
          <p:cNvPicPr>
            <a:picLocks noChangeAspect="1"/>
          </p:cNvPicPr>
          <p:nvPr/>
        </p:nvPicPr>
        <p:blipFill>
          <a:blip r:embed="rId2"/>
          <a:stretch>
            <a:fillRect/>
          </a:stretch>
        </p:blipFill>
        <p:spPr>
          <a:xfrm>
            <a:off x="172394" y="107728"/>
            <a:ext cx="3795412" cy="1270941"/>
          </a:xfrm>
          <a:prstGeom prst="rect">
            <a:avLst/>
          </a:prstGeom>
        </p:spPr>
      </p:pic>
      <p:pic>
        <p:nvPicPr>
          <p:cNvPr id="8" name="Рисунок 7">
            <a:extLst>
              <a:ext uri="{FF2B5EF4-FFF2-40B4-BE49-F238E27FC236}">
                <a16:creationId xmlns="" xmlns:a16="http://schemas.microsoft.com/office/drawing/2014/main" id="{3D56382B-0B56-446C-9935-0DB80BD7D9D2}"/>
              </a:ext>
            </a:extLst>
          </p:cNvPr>
          <p:cNvPicPr>
            <a:picLocks noChangeAspect="1"/>
          </p:cNvPicPr>
          <p:nvPr/>
        </p:nvPicPr>
        <p:blipFill>
          <a:blip r:embed="rId3"/>
          <a:stretch>
            <a:fillRect/>
          </a:stretch>
        </p:blipFill>
        <p:spPr>
          <a:xfrm>
            <a:off x="10100406" y="249331"/>
            <a:ext cx="1818152" cy="1270941"/>
          </a:xfrm>
          <a:prstGeom prst="rect">
            <a:avLst/>
          </a:prstGeom>
        </p:spPr>
      </p:pic>
      <p:sp>
        <p:nvSpPr>
          <p:cNvPr id="9" name="TextBox 8">
            <a:extLst>
              <a:ext uri="{FF2B5EF4-FFF2-40B4-BE49-F238E27FC236}">
                <a16:creationId xmlns="" xmlns:a16="http://schemas.microsoft.com/office/drawing/2014/main" id="{F10EA192-15E1-4E3F-B795-9698FF9304B0}"/>
              </a:ext>
            </a:extLst>
          </p:cNvPr>
          <p:cNvSpPr txBox="1"/>
          <p:nvPr/>
        </p:nvSpPr>
        <p:spPr>
          <a:xfrm>
            <a:off x="593260" y="5986156"/>
            <a:ext cx="5038495" cy="523220"/>
          </a:xfrm>
          <a:prstGeom prst="rect">
            <a:avLst/>
          </a:prstGeom>
          <a:noFill/>
        </p:spPr>
        <p:txBody>
          <a:bodyPr wrap="none" rtlCol="0">
            <a:spAutoFit/>
          </a:bodyPr>
          <a:lstStyle/>
          <a:p>
            <a:r>
              <a:rPr lang="ru-RU" sz="2800" b="1" dirty="0" smtClean="0"/>
              <a:t>Аверьянова С.В., </a:t>
            </a:r>
            <a:r>
              <a:rPr lang="ru-RU" sz="2800" b="1" dirty="0" err="1" smtClean="0"/>
              <a:t>к.</a:t>
            </a:r>
            <a:r>
              <a:rPr lang="ru-RU" sz="2800" b="1" dirty="0" err="1"/>
              <a:t>п</a:t>
            </a:r>
            <a:r>
              <a:rPr lang="ru-RU" sz="2800" b="1" dirty="0" err="1" smtClean="0"/>
              <a:t>.н</a:t>
            </a:r>
            <a:r>
              <a:rPr lang="ru-RU" sz="2800" b="1" dirty="0" smtClean="0"/>
              <a:t>., доцент</a:t>
            </a:r>
            <a:endParaRPr lang="ru-RU" sz="2800" b="1" dirty="0"/>
          </a:p>
        </p:txBody>
      </p:sp>
    </p:spTree>
    <p:extLst>
      <p:ext uri="{BB962C8B-B14F-4D97-AF65-F5344CB8AC3E}">
        <p14:creationId xmlns:p14="http://schemas.microsoft.com/office/powerpoint/2010/main" val="1033784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D4573C-1FEE-46CA-9260-0CD695179D8B}"/>
              </a:ext>
            </a:extLst>
          </p:cNvPr>
          <p:cNvSpPr>
            <a:spLocks noGrp="1"/>
          </p:cNvSpPr>
          <p:nvPr>
            <p:ph type="title"/>
          </p:nvPr>
        </p:nvSpPr>
        <p:spPr>
          <a:xfrm>
            <a:off x="252046" y="130664"/>
            <a:ext cx="11641016" cy="1325563"/>
          </a:xfrm>
        </p:spPr>
        <p:txBody>
          <a:bodyPr>
            <a:noAutofit/>
          </a:bodyPr>
          <a:lstStyle/>
          <a:p>
            <a:pPr algn="ctr"/>
            <a:r>
              <a:rPr lang="ru-RU" sz="2400" b="1" cap="all" dirty="0">
                <a:latin typeface="+mn-lt"/>
                <a:cs typeface="Aharoni" pitchFamily="2" charset="-79"/>
              </a:rPr>
              <a:t>Рекомендованные упражнения для формирования финансовой грамотности учащихся 5-9 классов в курсе английского языка в общеобразовательной организации</a:t>
            </a:r>
            <a:endParaRPr lang="ru-RU" sz="2400" b="1" cap="all" dirty="0">
              <a:latin typeface="+mn-lt"/>
              <a:cs typeface="Aharoni" pitchFamily="2" charset="-79"/>
            </a:endParaRPr>
          </a:p>
        </p:txBody>
      </p:sp>
      <p:sp>
        <p:nvSpPr>
          <p:cNvPr id="6" name="TextBox 5"/>
          <p:cNvSpPr txBox="1"/>
          <p:nvPr/>
        </p:nvSpPr>
        <p:spPr>
          <a:xfrm>
            <a:off x="592157" y="2365094"/>
            <a:ext cx="3039871" cy="523220"/>
          </a:xfrm>
          <a:prstGeom prst="rect">
            <a:avLst/>
          </a:prstGeom>
          <a:solidFill>
            <a:schemeClr val="accent1">
              <a:alpha val="60000"/>
            </a:schemeClr>
          </a:solidFill>
        </p:spPr>
        <p:txBody>
          <a:bodyPr wrap="none" rtlCol="0">
            <a:spAutoFit/>
          </a:bodyPr>
          <a:lstStyle/>
          <a:p>
            <a:pPr algn="ctr"/>
            <a:r>
              <a:rPr lang="ru-RU" sz="2800" dirty="0" smtClean="0"/>
              <a:t>Прочтение текстов</a:t>
            </a:r>
            <a:endParaRPr lang="ru-RU" sz="2800" b="1"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272" y="2157046"/>
            <a:ext cx="3810000" cy="3810000"/>
          </a:xfrm>
          <a:prstGeom prst="rect">
            <a:avLst/>
          </a:prstGeom>
        </p:spPr>
      </p:pic>
      <p:sp>
        <p:nvSpPr>
          <p:cNvPr id="8" name="Прямоугольник 7"/>
          <p:cNvSpPr/>
          <p:nvPr/>
        </p:nvSpPr>
        <p:spPr>
          <a:xfrm>
            <a:off x="592157" y="3260339"/>
            <a:ext cx="2992229" cy="954107"/>
          </a:xfrm>
          <a:prstGeom prst="rect">
            <a:avLst/>
          </a:prstGeom>
          <a:solidFill>
            <a:srgbClr val="FFC000"/>
          </a:solidFill>
        </p:spPr>
        <p:txBody>
          <a:bodyPr wrap="none">
            <a:spAutoFit/>
          </a:bodyPr>
          <a:lstStyle/>
          <a:p>
            <a:pPr algn="ctr"/>
            <a:r>
              <a:rPr lang="ru-RU" sz="2800" dirty="0" smtClean="0"/>
              <a:t>Прослушивание</a:t>
            </a:r>
            <a:br>
              <a:rPr lang="ru-RU" sz="2800" dirty="0" smtClean="0"/>
            </a:br>
            <a:r>
              <a:rPr lang="ru-RU" sz="2800" dirty="0" smtClean="0"/>
              <a:t>аудиоматериалов</a:t>
            </a:r>
            <a:endParaRPr lang="ru-RU" sz="2800" dirty="0"/>
          </a:p>
        </p:txBody>
      </p:sp>
      <p:sp>
        <p:nvSpPr>
          <p:cNvPr id="12" name="Прямоугольник 11"/>
          <p:cNvSpPr/>
          <p:nvPr/>
        </p:nvSpPr>
        <p:spPr>
          <a:xfrm>
            <a:off x="639799" y="4596770"/>
            <a:ext cx="2944587" cy="523220"/>
          </a:xfrm>
          <a:prstGeom prst="rect">
            <a:avLst/>
          </a:prstGeom>
          <a:solidFill>
            <a:schemeClr val="accent6">
              <a:lumMod val="60000"/>
              <a:lumOff val="40000"/>
            </a:schemeClr>
          </a:solidFill>
        </p:spPr>
        <p:txBody>
          <a:bodyPr wrap="square">
            <a:spAutoFit/>
          </a:bodyPr>
          <a:lstStyle/>
          <a:p>
            <a:pPr algn="ctr"/>
            <a:r>
              <a:rPr lang="ru-RU" sz="2800" dirty="0" smtClean="0"/>
              <a:t>Обсуждения</a:t>
            </a:r>
            <a:endParaRPr lang="ru-RU" sz="2800" dirty="0"/>
          </a:p>
        </p:txBody>
      </p:sp>
      <p:sp>
        <p:nvSpPr>
          <p:cNvPr id="14" name="TextBox 13"/>
          <p:cNvSpPr txBox="1"/>
          <p:nvPr/>
        </p:nvSpPr>
        <p:spPr>
          <a:xfrm>
            <a:off x="7813571" y="2354841"/>
            <a:ext cx="3039871" cy="523220"/>
          </a:xfrm>
          <a:prstGeom prst="rect">
            <a:avLst/>
          </a:prstGeom>
          <a:solidFill>
            <a:srgbClr val="FF0000">
              <a:alpha val="33000"/>
            </a:srgbClr>
          </a:solidFill>
        </p:spPr>
        <p:txBody>
          <a:bodyPr wrap="square" rtlCol="0">
            <a:spAutoFit/>
          </a:bodyPr>
          <a:lstStyle/>
          <a:p>
            <a:pPr algn="ctr"/>
            <a:r>
              <a:rPr lang="ru-RU" sz="2800" dirty="0" smtClean="0"/>
              <a:t>Ролевые игры</a:t>
            </a:r>
            <a:endParaRPr lang="ru-RU" sz="2800" b="1" dirty="0">
              <a:solidFill>
                <a:schemeClr val="bg1"/>
              </a:solidFill>
            </a:endParaRPr>
          </a:p>
        </p:txBody>
      </p:sp>
      <p:sp>
        <p:nvSpPr>
          <p:cNvPr id="15" name="Прямоугольник 14"/>
          <p:cNvSpPr/>
          <p:nvPr/>
        </p:nvSpPr>
        <p:spPr>
          <a:xfrm>
            <a:off x="7813571" y="3226493"/>
            <a:ext cx="3039871" cy="954107"/>
          </a:xfrm>
          <a:prstGeom prst="rect">
            <a:avLst/>
          </a:prstGeom>
          <a:solidFill>
            <a:srgbClr val="7030A0">
              <a:alpha val="47000"/>
            </a:srgbClr>
          </a:solidFill>
        </p:spPr>
        <p:txBody>
          <a:bodyPr wrap="square">
            <a:spAutoFit/>
          </a:bodyPr>
          <a:lstStyle/>
          <a:p>
            <a:pPr algn="ctr"/>
            <a:r>
              <a:rPr lang="ru-RU" sz="2800" dirty="0" smtClean="0"/>
              <a:t>Проектная деятельность</a:t>
            </a:r>
            <a:endParaRPr lang="ru-RU" sz="2800" dirty="0"/>
          </a:p>
        </p:txBody>
      </p:sp>
      <p:sp>
        <p:nvSpPr>
          <p:cNvPr id="17" name="Прямоугольник 16"/>
          <p:cNvSpPr/>
          <p:nvPr/>
        </p:nvSpPr>
        <p:spPr>
          <a:xfrm>
            <a:off x="7813571" y="4596770"/>
            <a:ext cx="3039871" cy="523220"/>
          </a:xfrm>
          <a:prstGeom prst="rect">
            <a:avLst/>
          </a:prstGeom>
          <a:solidFill>
            <a:srgbClr val="FFFF00"/>
          </a:solidFill>
        </p:spPr>
        <p:txBody>
          <a:bodyPr wrap="square">
            <a:spAutoFit/>
          </a:bodyPr>
          <a:lstStyle/>
          <a:p>
            <a:pPr algn="ctr"/>
            <a:r>
              <a:rPr lang="ru-RU" sz="2800" dirty="0" smtClean="0"/>
              <a:t>Презентации</a:t>
            </a:r>
            <a:endParaRPr lang="ru-RU" sz="2800" dirty="0"/>
          </a:p>
        </p:txBody>
      </p:sp>
    </p:spTree>
    <p:extLst>
      <p:ext uri="{BB962C8B-B14F-4D97-AF65-F5344CB8AC3E}">
        <p14:creationId xmlns:p14="http://schemas.microsoft.com/office/powerpoint/2010/main" val="3020451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D4573C-1FEE-46CA-9260-0CD695179D8B}"/>
              </a:ext>
            </a:extLst>
          </p:cNvPr>
          <p:cNvSpPr>
            <a:spLocks noGrp="1"/>
          </p:cNvSpPr>
          <p:nvPr>
            <p:ph type="title"/>
          </p:nvPr>
        </p:nvSpPr>
        <p:spPr>
          <a:xfrm>
            <a:off x="199292" y="0"/>
            <a:ext cx="11641016" cy="1114546"/>
          </a:xfrm>
        </p:spPr>
        <p:txBody>
          <a:bodyPr>
            <a:noAutofit/>
          </a:bodyPr>
          <a:lstStyle/>
          <a:p>
            <a:pPr algn="ctr"/>
            <a:r>
              <a:rPr lang="ru-RU" sz="2400" b="1" cap="all" dirty="0">
                <a:latin typeface="+mn-lt"/>
                <a:cs typeface="Aharoni" pitchFamily="2" charset="-79"/>
              </a:rPr>
              <a:t>Основные модули </a:t>
            </a:r>
            <a:r>
              <a:rPr lang="ru-RU" sz="2400" b="1" cap="all" dirty="0">
                <a:latin typeface="+mn-lt"/>
                <a:cs typeface="Aharoni" pitchFamily="2" charset="-79"/>
              </a:rPr>
              <a:t>по финансовой </a:t>
            </a:r>
            <a:r>
              <a:rPr lang="ru-RU" sz="2400" b="1" cap="all" dirty="0">
                <a:latin typeface="+mn-lt"/>
                <a:cs typeface="Aharoni" pitchFamily="2" charset="-79"/>
              </a:rPr>
              <a:t>грамотности в программе по английскому языку для 5-9 классов</a:t>
            </a:r>
          </a:p>
        </p:txBody>
      </p:sp>
      <p:sp>
        <p:nvSpPr>
          <p:cNvPr id="5" name="TextBox 4"/>
          <p:cNvSpPr txBox="1"/>
          <p:nvPr/>
        </p:nvSpPr>
        <p:spPr>
          <a:xfrm>
            <a:off x="410308" y="1312986"/>
            <a:ext cx="2848708" cy="369332"/>
          </a:xfrm>
          <a:prstGeom prst="rect">
            <a:avLst/>
          </a:prstGeom>
          <a:solidFill>
            <a:schemeClr val="accent6">
              <a:lumMod val="40000"/>
              <a:lumOff val="60000"/>
            </a:schemeClr>
          </a:solidFill>
          <a:ln>
            <a:solidFill>
              <a:schemeClr val="tx2"/>
            </a:solidFill>
          </a:ln>
        </p:spPr>
        <p:txBody>
          <a:bodyPr wrap="square" rtlCol="0">
            <a:spAutoFit/>
          </a:bodyPr>
          <a:lstStyle/>
          <a:p>
            <a:pPr lvl="0" algn="ctr"/>
            <a:r>
              <a:rPr lang="ru-RU" b="1" dirty="0"/>
              <a:t>Вводная </a:t>
            </a:r>
            <a:r>
              <a:rPr lang="ru-RU" b="1" dirty="0" smtClean="0"/>
              <a:t>беседа</a:t>
            </a:r>
          </a:p>
        </p:txBody>
      </p:sp>
      <p:sp>
        <p:nvSpPr>
          <p:cNvPr id="32" name="TextBox 31"/>
          <p:cNvSpPr txBox="1"/>
          <p:nvPr/>
        </p:nvSpPr>
        <p:spPr>
          <a:xfrm>
            <a:off x="410305" y="1922701"/>
            <a:ext cx="5193325" cy="369332"/>
          </a:xfrm>
          <a:prstGeom prst="rect">
            <a:avLst/>
          </a:prstGeom>
          <a:solidFill>
            <a:schemeClr val="tx2">
              <a:lumMod val="20000"/>
              <a:lumOff val="80000"/>
            </a:schemeClr>
          </a:solidFill>
          <a:ln>
            <a:solidFill>
              <a:schemeClr val="tx2"/>
            </a:solidFill>
          </a:ln>
        </p:spPr>
        <p:txBody>
          <a:bodyPr wrap="square" rtlCol="0">
            <a:spAutoFit/>
          </a:bodyPr>
          <a:lstStyle/>
          <a:p>
            <a:pPr lvl="0" algn="ctr"/>
            <a:r>
              <a:rPr lang="ru-RU" b="1" dirty="0"/>
              <a:t>Работа и </a:t>
            </a:r>
            <a:r>
              <a:rPr lang="ru-RU" b="1" dirty="0" smtClean="0"/>
              <a:t>деньги</a:t>
            </a:r>
            <a:endParaRPr lang="ru-RU" b="1" dirty="0"/>
          </a:p>
        </p:txBody>
      </p:sp>
      <p:sp>
        <p:nvSpPr>
          <p:cNvPr id="33" name="TextBox 32"/>
          <p:cNvSpPr txBox="1"/>
          <p:nvPr/>
        </p:nvSpPr>
        <p:spPr>
          <a:xfrm>
            <a:off x="6219092" y="3456006"/>
            <a:ext cx="5081953" cy="369332"/>
          </a:xfrm>
          <a:prstGeom prst="rect">
            <a:avLst/>
          </a:prstGeom>
          <a:solidFill>
            <a:schemeClr val="tx2">
              <a:lumMod val="20000"/>
              <a:lumOff val="80000"/>
            </a:schemeClr>
          </a:solidFill>
          <a:ln>
            <a:solidFill>
              <a:schemeClr val="tx2"/>
            </a:solidFill>
          </a:ln>
        </p:spPr>
        <p:txBody>
          <a:bodyPr wrap="square" rtlCol="0">
            <a:spAutoFit/>
          </a:bodyPr>
          <a:lstStyle/>
          <a:p>
            <a:pPr lvl="0" algn="ctr"/>
            <a:r>
              <a:rPr lang="ru-RU" b="1" dirty="0" smtClean="0"/>
              <a:t>Кредиты</a:t>
            </a:r>
            <a:endParaRPr lang="ru-RU" b="1" dirty="0"/>
          </a:p>
        </p:txBody>
      </p:sp>
      <p:sp>
        <p:nvSpPr>
          <p:cNvPr id="34" name="TextBox 33"/>
          <p:cNvSpPr txBox="1"/>
          <p:nvPr/>
        </p:nvSpPr>
        <p:spPr>
          <a:xfrm>
            <a:off x="6227886" y="1922701"/>
            <a:ext cx="5073160" cy="369332"/>
          </a:xfrm>
          <a:prstGeom prst="rect">
            <a:avLst/>
          </a:prstGeom>
          <a:solidFill>
            <a:schemeClr val="tx2">
              <a:lumMod val="20000"/>
              <a:lumOff val="80000"/>
            </a:schemeClr>
          </a:solidFill>
          <a:ln>
            <a:solidFill>
              <a:schemeClr val="tx2"/>
            </a:solidFill>
          </a:ln>
        </p:spPr>
        <p:txBody>
          <a:bodyPr wrap="square" rtlCol="0">
            <a:spAutoFit/>
          </a:bodyPr>
          <a:lstStyle/>
          <a:p>
            <a:pPr lvl="0" algn="ctr"/>
            <a:r>
              <a:rPr lang="ru-RU" b="1" dirty="0"/>
              <a:t>Искусство ведения бюджета</a:t>
            </a:r>
          </a:p>
        </p:txBody>
      </p:sp>
      <p:sp>
        <p:nvSpPr>
          <p:cNvPr id="35" name="TextBox 34"/>
          <p:cNvSpPr txBox="1"/>
          <p:nvPr/>
        </p:nvSpPr>
        <p:spPr>
          <a:xfrm>
            <a:off x="410306" y="3487916"/>
            <a:ext cx="5193324" cy="369332"/>
          </a:xfrm>
          <a:prstGeom prst="rect">
            <a:avLst/>
          </a:prstGeom>
          <a:solidFill>
            <a:schemeClr val="tx2">
              <a:lumMod val="20000"/>
              <a:lumOff val="80000"/>
            </a:schemeClr>
          </a:solidFill>
          <a:ln>
            <a:solidFill>
              <a:schemeClr val="tx2"/>
            </a:solidFill>
          </a:ln>
        </p:spPr>
        <p:txBody>
          <a:bodyPr wrap="square" rtlCol="0">
            <a:spAutoFit/>
          </a:bodyPr>
          <a:lstStyle/>
          <a:p>
            <a:pPr lvl="0" algn="ctr"/>
            <a:r>
              <a:rPr lang="ru-RU" b="1" dirty="0"/>
              <a:t>Самостоятельная жизнь</a:t>
            </a:r>
          </a:p>
        </p:txBody>
      </p:sp>
      <p:sp>
        <p:nvSpPr>
          <p:cNvPr id="36" name="TextBox 35"/>
          <p:cNvSpPr txBox="1"/>
          <p:nvPr/>
        </p:nvSpPr>
        <p:spPr>
          <a:xfrm>
            <a:off x="3387969" y="1312987"/>
            <a:ext cx="7913077" cy="338554"/>
          </a:xfrm>
          <a:prstGeom prst="rect">
            <a:avLst/>
          </a:prstGeom>
          <a:solidFill>
            <a:schemeClr val="accent6">
              <a:lumMod val="40000"/>
              <a:lumOff val="60000"/>
              <a:alpha val="29000"/>
            </a:schemeClr>
          </a:solidFill>
          <a:ln>
            <a:solidFill>
              <a:schemeClr val="tx2"/>
            </a:solidFill>
          </a:ln>
        </p:spPr>
        <p:txBody>
          <a:bodyPr wrap="square" rtlCol="0">
            <a:spAutoFit/>
          </a:bodyPr>
          <a:lstStyle/>
          <a:p>
            <a:pPr lvl="0" algn="ctr"/>
            <a:r>
              <a:rPr lang="ru-RU" sz="1600" dirty="0"/>
              <a:t>Актуальность курса, основные разделы </a:t>
            </a:r>
            <a:r>
              <a:rPr lang="ru-RU" sz="1600" dirty="0" smtClean="0"/>
              <a:t>курса и </a:t>
            </a:r>
            <a:r>
              <a:rPr lang="ru-RU" sz="1600" dirty="0"/>
              <a:t>базовые </a:t>
            </a:r>
            <a:r>
              <a:rPr lang="ru-RU" sz="1600" dirty="0" smtClean="0"/>
              <a:t>понятия</a:t>
            </a:r>
            <a:endParaRPr lang="ru-RU" sz="1600" dirty="0"/>
          </a:p>
        </p:txBody>
      </p:sp>
      <p:sp>
        <p:nvSpPr>
          <p:cNvPr id="37" name="TextBox 36"/>
          <p:cNvSpPr txBox="1"/>
          <p:nvPr/>
        </p:nvSpPr>
        <p:spPr>
          <a:xfrm>
            <a:off x="6227886" y="2427463"/>
            <a:ext cx="5073160" cy="830997"/>
          </a:xfrm>
          <a:prstGeom prst="rect">
            <a:avLst/>
          </a:prstGeom>
          <a:solidFill>
            <a:schemeClr val="bg2">
              <a:alpha val="29000"/>
            </a:schemeClr>
          </a:solidFill>
          <a:ln>
            <a:solidFill>
              <a:schemeClr val="tx2"/>
            </a:solidFill>
          </a:ln>
        </p:spPr>
        <p:txBody>
          <a:bodyPr wrap="square" rtlCol="0">
            <a:spAutoFit/>
          </a:bodyPr>
          <a:lstStyle/>
          <a:p>
            <a:pPr lvl="0"/>
            <a:r>
              <a:rPr lang="ru-RU" sz="1600" dirty="0"/>
              <a:t>Понятие личных финансов; </a:t>
            </a:r>
            <a:r>
              <a:rPr lang="ru-RU" sz="1600" dirty="0" smtClean="0"/>
              <a:t>Личный </a:t>
            </a:r>
            <a:r>
              <a:rPr lang="ru-RU" sz="1600" dirty="0"/>
              <a:t>и семейный бюджет; </a:t>
            </a:r>
            <a:r>
              <a:rPr lang="ru-RU" sz="1600" dirty="0" smtClean="0"/>
              <a:t>Как </a:t>
            </a:r>
            <a:r>
              <a:rPr lang="ru-RU" sz="1600" dirty="0"/>
              <a:t>и где правильно делать покупки; </a:t>
            </a:r>
            <a:r>
              <a:rPr lang="ru-RU" sz="1600" dirty="0" smtClean="0"/>
              <a:t>Бережное </a:t>
            </a:r>
            <a:r>
              <a:rPr lang="ru-RU" sz="1600" dirty="0"/>
              <a:t>отношение к деньгам; Желание и </a:t>
            </a:r>
            <a:r>
              <a:rPr lang="ru-RU" sz="1600" dirty="0" smtClean="0"/>
              <a:t>возможность</a:t>
            </a:r>
            <a:endParaRPr lang="ru-RU" sz="1600" dirty="0"/>
          </a:p>
        </p:txBody>
      </p:sp>
      <p:sp>
        <p:nvSpPr>
          <p:cNvPr id="38" name="TextBox 37"/>
          <p:cNvSpPr txBox="1"/>
          <p:nvPr/>
        </p:nvSpPr>
        <p:spPr>
          <a:xfrm>
            <a:off x="410310" y="4041914"/>
            <a:ext cx="5193320" cy="1569660"/>
          </a:xfrm>
          <a:prstGeom prst="rect">
            <a:avLst/>
          </a:prstGeom>
          <a:solidFill>
            <a:schemeClr val="bg2">
              <a:alpha val="29000"/>
            </a:schemeClr>
          </a:solidFill>
          <a:ln>
            <a:solidFill>
              <a:schemeClr val="tx2"/>
            </a:solidFill>
          </a:ln>
        </p:spPr>
        <p:txBody>
          <a:bodyPr wrap="square" rtlCol="0">
            <a:spAutoFit/>
          </a:bodyPr>
          <a:lstStyle/>
          <a:p>
            <a:pPr lvl="0"/>
            <a:r>
              <a:rPr lang="ru-RU" sz="1600" dirty="0" smtClean="0"/>
              <a:t>Сколько </a:t>
            </a:r>
            <a:r>
              <a:rPr lang="ru-RU" sz="1600" dirty="0"/>
              <a:t>нужно человеку?; </a:t>
            </a:r>
            <a:r>
              <a:rPr lang="ru-RU" sz="1600" dirty="0" smtClean="0"/>
              <a:t>Учимся экономить; </a:t>
            </a:r>
            <a:br>
              <a:rPr lang="ru-RU" sz="1600" dirty="0" smtClean="0"/>
            </a:br>
            <a:r>
              <a:rPr lang="ru-RU" sz="1600" dirty="0" smtClean="0"/>
              <a:t>Сохранить </a:t>
            </a:r>
            <a:r>
              <a:rPr lang="ru-RU" sz="1600" dirty="0"/>
              <a:t>и приумножить; Финансовая независимость и финансовое благополучие; Налоги;</a:t>
            </a:r>
            <a:r>
              <a:rPr lang="ru-RU" sz="1600" b="1" dirty="0"/>
              <a:t> </a:t>
            </a:r>
            <a:r>
              <a:rPr lang="ru-RU" sz="1600" dirty="0"/>
              <a:t>Инвестирование; Финансовые риски; Формы организации бизнеса;</a:t>
            </a:r>
            <a:r>
              <a:rPr lang="ru-RU" sz="1600" b="1" dirty="0"/>
              <a:t> </a:t>
            </a:r>
            <a:r>
              <a:rPr lang="ru-RU" sz="1600" dirty="0" smtClean="0"/>
              <a:t>Банки </a:t>
            </a:r>
            <a:r>
              <a:rPr lang="ru-RU" sz="1600" dirty="0"/>
              <a:t>и банковские продукты; Страхование; Пенсионное </a:t>
            </a:r>
            <a:r>
              <a:rPr lang="ru-RU" sz="1600" dirty="0" smtClean="0"/>
              <a:t>обеспечение; </a:t>
            </a:r>
            <a:r>
              <a:rPr lang="ru-RU" sz="1600" dirty="0"/>
              <a:t>Влияние </a:t>
            </a:r>
            <a:r>
              <a:rPr lang="ru-RU" sz="1600" dirty="0" smtClean="0"/>
              <a:t>рекламы</a:t>
            </a:r>
            <a:endParaRPr lang="ru-RU" sz="1600" dirty="0"/>
          </a:p>
        </p:txBody>
      </p:sp>
      <p:sp>
        <p:nvSpPr>
          <p:cNvPr id="39" name="TextBox 38"/>
          <p:cNvSpPr txBox="1"/>
          <p:nvPr/>
        </p:nvSpPr>
        <p:spPr>
          <a:xfrm>
            <a:off x="410308" y="2424505"/>
            <a:ext cx="5193322" cy="830997"/>
          </a:xfrm>
          <a:prstGeom prst="rect">
            <a:avLst/>
          </a:prstGeom>
          <a:solidFill>
            <a:schemeClr val="bg2">
              <a:alpha val="29000"/>
            </a:schemeClr>
          </a:solidFill>
          <a:ln>
            <a:solidFill>
              <a:schemeClr val="tx2"/>
            </a:solidFill>
          </a:ln>
        </p:spPr>
        <p:txBody>
          <a:bodyPr wrap="square" rtlCol="0">
            <a:spAutoFit/>
          </a:bodyPr>
          <a:lstStyle/>
          <a:p>
            <a:pPr lvl="0"/>
            <a:r>
              <a:rPr lang="ru-RU" sz="1600" dirty="0" smtClean="0"/>
              <a:t>История </a:t>
            </a:r>
            <a:r>
              <a:rPr lang="ru-RU" sz="1600" dirty="0"/>
              <a:t>денег; </a:t>
            </a:r>
            <a:r>
              <a:rPr lang="ru-RU" sz="1600" dirty="0" smtClean="0"/>
              <a:t>Формы </a:t>
            </a:r>
            <a:r>
              <a:rPr lang="ru-RU" sz="1600" dirty="0"/>
              <a:t>денег: монета, банкнота, пластиковая карта; </a:t>
            </a:r>
            <a:r>
              <a:rPr lang="ru-RU" sz="1600" dirty="0" smtClean="0"/>
              <a:t>Валюта </a:t>
            </a:r>
            <a:r>
              <a:rPr lang="ru-RU" sz="1600" dirty="0"/>
              <a:t>разных стран</a:t>
            </a:r>
            <a:r>
              <a:rPr lang="ru-RU" sz="1600" dirty="0" smtClean="0"/>
              <a:t>; Роль </a:t>
            </a:r>
            <a:r>
              <a:rPr lang="ru-RU" sz="1600" dirty="0"/>
              <a:t>денег в нашей </a:t>
            </a:r>
            <a:r>
              <a:rPr lang="ru-RU" sz="1600" dirty="0" smtClean="0"/>
              <a:t>жизни; </a:t>
            </a:r>
            <a:r>
              <a:rPr lang="ru-RU" sz="1600" dirty="0"/>
              <a:t>Подарок </a:t>
            </a:r>
            <a:r>
              <a:rPr lang="ru-RU" sz="1600" dirty="0" smtClean="0"/>
              <a:t>другу</a:t>
            </a:r>
            <a:endParaRPr lang="ru-RU" sz="1600" dirty="0"/>
          </a:p>
        </p:txBody>
      </p:sp>
      <p:sp>
        <p:nvSpPr>
          <p:cNvPr id="40" name="TextBox 39"/>
          <p:cNvSpPr txBox="1"/>
          <p:nvPr/>
        </p:nvSpPr>
        <p:spPr>
          <a:xfrm>
            <a:off x="6219091" y="4023045"/>
            <a:ext cx="5081953" cy="584775"/>
          </a:xfrm>
          <a:prstGeom prst="rect">
            <a:avLst/>
          </a:prstGeom>
          <a:solidFill>
            <a:schemeClr val="bg2">
              <a:alpha val="29000"/>
            </a:schemeClr>
          </a:solidFill>
          <a:ln>
            <a:solidFill>
              <a:schemeClr val="tx2"/>
            </a:solidFill>
          </a:ln>
        </p:spPr>
        <p:txBody>
          <a:bodyPr wrap="square" rtlCol="0">
            <a:spAutoFit/>
          </a:bodyPr>
          <a:lstStyle/>
          <a:p>
            <a:pPr lvl="0"/>
            <a:r>
              <a:rPr lang="ru-RU" sz="1600" dirty="0"/>
              <a:t>Что такое банк и чем он может быть вам полезен; </a:t>
            </a:r>
            <a:r>
              <a:rPr lang="ru-RU" sz="1600" dirty="0" smtClean="0"/>
              <a:t/>
            </a:r>
            <a:br>
              <a:rPr lang="ru-RU" sz="1600" dirty="0" smtClean="0"/>
            </a:br>
            <a:r>
              <a:rPr lang="ru-RU" sz="1600" dirty="0" smtClean="0"/>
              <a:t>Долг </a:t>
            </a:r>
            <a:r>
              <a:rPr lang="ru-RU" sz="1600" dirty="0"/>
              <a:t>платежом красен; Виды кредитов; Ипотека</a:t>
            </a:r>
          </a:p>
        </p:txBody>
      </p:sp>
      <p:sp>
        <p:nvSpPr>
          <p:cNvPr id="41" name="TextBox 40"/>
          <p:cNvSpPr txBox="1"/>
          <p:nvPr/>
        </p:nvSpPr>
        <p:spPr>
          <a:xfrm>
            <a:off x="410310" y="5909728"/>
            <a:ext cx="2848708" cy="369332"/>
          </a:xfrm>
          <a:prstGeom prst="rect">
            <a:avLst/>
          </a:prstGeom>
          <a:solidFill>
            <a:schemeClr val="accent6">
              <a:lumMod val="60000"/>
              <a:lumOff val="40000"/>
            </a:schemeClr>
          </a:solidFill>
          <a:ln>
            <a:solidFill>
              <a:schemeClr val="tx2"/>
            </a:solidFill>
          </a:ln>
        </p:spPr>
        <p:txBody>
          <a:bodyPr wrap="square" rtlCol="0">
            <a:spAutoFit/>
          </a:bodyPr>
          <a:lstStyle/>
          <a:p>
            <a:pPr lvl="0" algn="ctr"/>
            <a:r>
              <a:rPr lang="ru-RU" b="1" dirty="0"/>
              <a:t>Контроль</a:t>
            </a:r>
          </a:p>
        </p:txBody>
      </p:sp>
      <p:sp>
        <p:nvSpPr>
          <p:cNvPr id="42" name="TextBox 41"/>
          <p:cNvSpPr txBox="1"/>
          <p:nvPr/>
        </p:nvSpPr>
        <p:spPr>
          <a:xfrm>
            <a:off x="3387969" y="5909728"/>
            <a:ext cx="7913077" cy="584775"/>
          </a:xfrm>
          <a:prstGeom prst="rect">
            <a:avLst/>
          </a:prstGeom>
          <a:solidFill>
            <a:schemeClr val="accent6">
              <a:lumMod val="40000"/>
              <a:lumOff val="60000"/>
              <a:alpha val="29000"/>
            </a:schemeClr>
          </a:solidFill>
          <a:ln>
            <a:solidFill>
              <a:schemeClr val="tx2"/>
            </a:solidFill>
          </a:ln>
        </p:spPr>
        <p:txBody>
          <a:bodyPr wrap="square" rtlCol="0">
            <a:spAutoFit/>
          </a:bodyPr>
          <a:lstStyle/>
          <a:p>
            <a:r>
              <a:rPr lang="ru-RU" sz="1600" dirty="0"/>
              <a:t>Подготовка и оформление творческих исследовательских проектов учащихся. </a:t>
            </a:r>
            <a:r>
              <a:rPr lang="ru-RU" sz="1600" dirty="0" smtClean="0"/>
              <a:t/>
            </a:r>
            <a:br>
              <a:rPr lang="ru-RU" sz="1600" dirty="0" smtClean="0"/>
            </a:br>
            <a:r>
              <a:rPr lang="ru-RU" sz="1600" dirty="0" smtClean="0"/>
              <a:t>Защита </a:t>
            </a:r>
            <a:r>
              <a:rPr lang="ru-RU" sz="1600" dirty="0"/>
              <a:t>проектов.</a:t>
            </a:r>
          </a:p>
        </p:txBody>
      </p:sp>
    </p:spTree>
    <p:extLst>
      <p:ext uri="{BB962C8B-B14F-4D97-AF65-F5344CB8AC3E}">
        <p14:creationId xmlns:p14="http://schemas.microsoft.com/office/powerpoint/2010/main" val="1115811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D4573C-1FEE-46CA-9260-0CD695179D8B}"/>
              </a:ext>
            </a:extLst>
          </p:cNvPr>
          <p:cNvSpPr>
            <a:spLocks noGrp="1"/>
          </p:cNvSpPr>
          <p:nvPr>
            <p:ph type="title"/>
          </p:nvPr>
        </p:nvSpPr>
        <p:spPr>
          <a:xfrm>
            <a:off x="257907" y="0"/>
            <a:ext cx="11641016" cy="1114546"/>
          </a:xfrm>
        </p:spPr>
        <p:txBody>
          <a:bodyPr>
            <a:noAutofit/>
          </a:bodyPr>
          <a:lstStyle/>
          <a:p>
            <a:pPr algn="ctr"/>
            <a:r>
              <a:rPr lang="ru-RU" sz="2400" b="1" cap="all" dirty="0">
                <a:latin typeface="+mn-lt"/>
                <a:cs typeface="Aharoni" pitchFamily="2" charset="-79"/>
              </a:rPr>
              <a:t>Основные модули </a:t>
            </a:r>
            <a:r>
              <a:rPr lang="ru-RU" sz="2400" b="1" cap="all" dirty="0">
                <a:latin typeface="+mn-lt"/>
                <a:cs typeface="Aharoni" pitchFamily="2" charset="-79"/>
              </a:rPr>
              <a:t>по финансовой </a:t>
            </a:r>
            <a:r>
              <a:rPr lang="ru-RU" sz="2400" b="1" cap="all" dirty="0">
                <a:latin typeface="+mn-lt"/>
                <a:cs typeface="Aharoni" pitchFamily="2" charset="-79"/>
              </a:rPr>
              <a:t>грамотности в программе по английскому языку для 5-9 классов</a:t>
            </a:r>
          </a:p>
        </p:txBody>
      </p:sp>
      <p:sp>
        <p:nvSpPr>
          <p:cNvPr id="5" name="TextBox 4"/>
          <p:cNvSpPr txBox="1"/>
          <p:nvPr/>
        </p:nvSpPr>
        <p:spPr>
          <a:xfrm>
            <a:off x="410308" y="1312986"/>
            <a:ext cx="2848708" cy="369332"/>
          </a:xfrm>
          <a:prstGeom prst="rect">
            <a:avLst/>
          </a:prstGeom>
          <a:solidFill>
            <a:schemeClr val="accent6">
              <a:lumMod val="40000"/>
              <a:lumOff val="60000"/>
            </a:schemeClr>
          </a:solidFill>
          <a:ln>
            <a:solidFill>
              <a:schemeClr val="tx2"/>
            </a:solidFill>
          </a:ln>
        </p:spPr>
        <p:txBody>
          <a:bodyPr wrap="square" rtlCol="0">
            <a:spAutoFit/>
          </a:bodyPr>
          <a:lstStyle/>
          <a:p>
            <a:pPr lvl="0" algn="ctr"/>
            <a:r>
              <a:rPr lang="ru-RU" b="1" dirty="0"/>
              <a:t>Вводная </a:t>
            </a:r>
            <a:r>
              <a:rPr lang="ru-RU" b="1" dirty="0" smtClean="0"/>
              <a:t>беседа</a:t>
            </a:r>
          </a:p>
        </p:txBody>
      </p:sp>
      <p:sp>
        <p:nvSpPr>
          <p:cNvPr id="32" name="TextBox 31"/>
          <p:cNvSpPr txBox="1"/>
          <p:nvPr/>
        </p:nvSpPr>
        <p:spPr>
          <a:xfrm>
            <a:off x="410305" y="1922701"/>
            <a:ext cx="5193325" cy="369332"/>
          </a:xfrm>
          <a:prstGeom prst="rect">
            <a:avLst/>
          </a:prstGeom>
          <a:solidFill>
            <a:schemeClr val="tx2">
              <a:lumMod val="20000"/>
              <a:lumOff val="80000"/>
            </a:schemeClr>
          </a:solidFill>
          <a:ln>
            <a:solidFill>
              <a:schemeClr val="tx2"/>
            </a:solidFill>
          </a:ln>
        </p:spPr>
        <p:txBody>
          <a:bodyPr wrap="square" rtlCol="0">
            <a:spAutoFit/>
          </a:bodyPr>
          <a:lstStyle/>
          <a:p>
            <a:pPr lvl="0" algn="ctr"/>
            <a:endParaRPr lang="ru-RU" b="1" dirty="0"/>
          </a:p>
        </p:txBody>
      </p:sp>
      <p:sp>
        <p:nvSpPr>
          <p:cNvPr id="33" name="TextBox 32"/>
          <p:cNvSpPr txBox="1"/>
          <p:nvPr/>
        </p:nvSpPr>
        <p:spPr>
          <a:xfrm>
            <a:off x="6227886" y="3456006"/>
            <a:ext cx="5081953" cy="369332"/>
          </a:xfrm>
          <a:prstGeom prst="rect">
            <a:avLst/>
          </a:prstGeom>
          <a:solidFill>
            <a:schemeClr val="tx2">
              <a:lumMod val="20000"/>
              <a:lumOff val="80000"/>
            </a:schemeClr>
          </a:solidFill>
          <a:ln>
            <a:solidFill>
              <a:schemeClr val="tx2"/>
            </a:solidFill>
          </a:ln>
        </p:spPr>
        <p:txBody>
          <a:bodyPr wrap="square" rtlCol="0">
            <a:spAutoFit/>
          </a:bodyPr>
          <a:lstStyle/>
          <a:p>
            <a:pPr lvl="0" algn="ctr"/>
            <a:endParaRPr lang="ru-RU" b="1" dirty="0"/>
          </a:p>
        </p:txBody>
      </p:sp>
      <p:sp>
        <p:nvSpPr>
          <p:cNvPr id="34" name="TextBox 33"/>
          <p:cNvSpPr txBox="1"/>
          <p:nvPr/>
        </p:nvSpPr>
        <p:spPr>
          <a:xfrm>
            <a:off x="6227886" y="1922701"/>
            <a:ext cx="5073160" cy="369332"/>
          </a:xfrm>
          <a:prstGeom prst="rect">
            <a:avLst/>
          </a:prstGeom>
          <a:solidFill>
            <a:schemeClr val="tx2">
              <a:lumMod val="20000"/>
              <a:lumOff val="80000"/>
            </a:schemeClr>
          </a:solidFill>
          <a:ln>
            <a:solidFill>
              <a:schemeClr val="tx2"/>
            </a:solidFill>
          </a:ln>
        </p:spPr>
        <p:txBody>
          <a:bodyPr wrap="square" rtlCol="0">
            <a:spAutoFit/>
          </a:bodyPr>
          <a:lstStyle/>
          <a:p>
            <a:pPr lvl="0" algn="ctr"/>
            <a:endParaRPr lang="ru-RU" b="1" dirty="0"/>
          </a:p>
        </p:txBody>
      </p:sp>
      <p:sp>
        <p:nvSpPr>
          <p:cNvPr id="35" name="TextBox 34"/>
          <p:cNvSpPr txBox="1"/>
          <p:nvPr/>
        </p:nvSpPr>
        <p:spPr>
          <a:xfrm>
            <a:off x="410306" y="3487916"/>
            <a:ext cx="5193324" cy="369332"/>
          </a:xfrm>
          <a:prstGeom prst="rect">
            <a:avLst/>
          </a:prstGeom>
          <a:solidFill>
            <a:schemeClr val="tx2">
              <a:lumMod val="20000"/>
              <a:lumOff val="80000"/>
            </a:schemeClr>
          </a:solidFill>
          <a:ln>
            <a:solidFill>
              <a:schemeClr val="tx2"/>
            </a:solidFill>
          </a:ln>
        </p:spPr>
        <p:txBody>
          <a:bodyPr wrap="square" rtlCol="0">
            <a:spAutoFit/>
          </a:bodyPr>
          <a:lstStyle/>
          <a:p>
            <a:pPr lvl="0" algn="ctr"/>
            <a:endParaRPr lang="ru-RU" b="1" dirty="0"/>
          </a:p>
        </p:txBody>
      </p:sp>
      <p:sp>
        <p:nvSpPr>
          <p:cNvPr id="36" name="TextBox 35"/>
          <p:cNvSpPr txBox="1"/>
          <p:nvPr/>
        </p:nvSpPr>
        <p:spPr>
          <a:xfrm>
            <a:off x="3387969" y="1312987"/>
            <a:ext cx="7913077" cy="338554"/>
          </a:xfrm>
          <a:prstGeom prst="rect">
            <a:avLst/>
          </a:prstGeom>
          <a:solidFill>
            <a:schemeClr val="accent6">
              <a:lumMod val="40000"/>
              <a:lumOff val="60000"/>
              <a:alpha val="29000"/>
            </a:schemeClr>
          </a:solidFill>
          <a:ln>
            <a:solidFill>
              <a:schemeClr val="tx2"/>
            </a:solidFill>
          </a:ln>
        </p:spPr>
        <p:txBody>
          <a:bodyPr wrap="square" rtlCol="0">
            <a:spAutoFit/>
          </a:bodyPr>
          <a:lstStyle/>
          <a:p>
            <a:pPr lvl="0" algn="ctr"/>
            <a:r>
              <a:rPr lang="ru-RU" sz="1600" dirty="0"/>
              <a:t>Актуальность курса, основные разделы </a:t>
            </a:r>
            <a:r>
              <a:rPr lang="ru-RU" sz="1600" dirty="0" smtClean="0"/>
              <a:t>курса и </a:t>
            </a:r>
            <a:r>
              <a:rPr lang="ru-RU" sz="1600" dirty="0"/>
              <a:t>базовые понятия.</a:t>
            </a:r>
          </a:p>
        </p:txBody>
      </p:sp>
      <p:sp>
        <p:nvSpPr>
          <p:cNvPr id="37" name="TextBox 36"/>
          <p:cNvSpPr txBox="1"/>
          <p:nvPr/>
        </p:nvSpPr>
        <p:spPr>
          <a:xfrm>
            <a:off x="6227886" y="2427463"/>
            <a:ext cx="5073160" cy="338554"/>
          </a:xfrm>
          <a:prstGeom prst="rect">
            <a:avLst/>
          </a:prstGeom>
          <a:solidFill>
            <a:schemeClr val="bg2">
              <a:alpha val="29000"/>
            </a:schemeClr>
          </a:solidFill>
          <a:ln>
            <a:solidFill>
              <a:schemeClr val="tx2"/>
            </a:solidFill>
          </a:ln>
        </p:spPr>
        <p:txBody>
          <a:bodyPr wrap="square" rtlCol="0">
            <a:spAutoFit/>
          </a:bodyPr>
          <a:lstStyle/>
          <a:p>
            <a:pPr lvl="0"/>
            <a:endParaRPr lang="ru-RU" sz="1600" dirty="0"/>
          </a:p>
        </p:txBody>
      </p:sp>
      <p:sp>
        <p:nvSpPr>
          <p:cNvPr id="38" name="TextBox 37"/>
          <p:cNvSpPr txBox="1"/>
          <p:nvPr/>
        </p:nvSpPr>
        <p:spPr>
          <a:xfrm>
            <a:off x="410310" y="4041914"/>
            <a:ext cx="5193320" cy="338554"/>
          </a:xfrm>
          <a:prstGeom prst="rect">
            <a:avLst/>
          </a:prstGeom>
          <a:solidFill>
            <a:schemeClr val="bg2">
              <a:alpha val="29000"/>
            </a:schemeClr>
          </a:solidFill>
          <a:ln>
            <a:solidFill>
              <a:schemeClr val="tx2"/>
            </a:solidFill>
          </a:ln>
        </p:spPr>
        <p:txBody>
          <a:bodyPr wrap="square" rtlCol="0">
            <a:spAutoFit/>
          </a:bodyPr>
          <a:lstStyle/>
          <a:p>
            <a:pPr lvl="0"/>
            <a:endParaRPr lang="ru-RU" sz="1600" dirty="0"/>
          </a:p>
        </p:txBody>
      </p:sp>
      <p:sp>
        <p:nvSpPr>
          <p:cNvPr id="39" name="TextBox 38"/>
          <p:cNvSpPr txBox="1"/>
          <p:nvPr/>
        </p:nvSpPr>
        <p:spPr>
          <a:xfrm>
            <a:off x="410308" y="2424505"/>
            <a:ext cx="5193322" cy="338554"/>
          </a:xfrm>
          <a:prstGeom prst="rect">
            <a:avLst/>
          </a:prstGeom>
          <a:solidFill>
            <a:schemeClr val="bg2">
              <a:alpha val="29000"/>
            </a:schemeClr>
          </a:solidFill>
          <a:ln>
            <a:solidFill>
              <a:schemeClr val="tx2"/>
            </a:solidFill>
          </a:ln>
        </p:spPr>
        <p:txBody>
          <a:bodyPr wrap="square" rtlCol="0">
            <a:spAutoFit/>
          </a:bodyPr>
          <a:lstStyle/>
          <a:p>
            <a:pPr lvl="0"/>
            <a:endParaRPr lang="ru-RU" sz="1600" dirty="0"/>
          </a:p>
        </p:txBody>
      </p:sp>
      <p:sp>
        <p:nvSpPr>
          <p:cNvPr id="40" name="TextBox 39"/>
          <p:cNvSpPr txBox="1"/>
          <p:nvPr/>
        </p:nvSpPr>
        <p:spPr>
          <a:xfrm>
            <a:off x="6219091" y="4023045"/>
            <a:ext cx="5081953" cy="338554"/>
          </a:xfrm>
          <a:prstGeom prst="rect">
            <a:avLst/>
          </a:prstGeom>
          <a:solidFill>
            <a:schemeClr val="bg2">
              <a:alpha val="29000"/>
            </a:schemeClr>
          </a:solidFill>
          <a:ln>
            <a:solidFill>
              <a:schemeClr val="tx2"/>
            </a:solidFill>
          </a:ln>
        </p:spPr>
        <p:txBody>
          <a:bodyPr wrap="square" rtlCol="0">
            <a:spAutoFit/>
          </a:bodyPr>
          <a:lstStyle/>
          <a:p>
            <a:pPr lvl="0"/>
            <a:endParaRPr lang="ru-RU" sz="1600" dirty="0"/>
          </a:p>
        </p:txBody>
      </p:sp>
      <p:sp>
        <p:nvSpPr>
          <p:cNvPr id="41" name="TextBox 40"/>
          <p:cNvSpPr txBox="1"/>
          <p:nvPr/>
        </p:nvSpPr>
        <p:spPr>
          <a:xfrm>
            <a:off x="410310" y="5909728"/>
            <a:ext cx="2848708" cy="369332"/>
          </a:xfrm>
          <a:prstGeom prst="rect">
            <a:avLst/>
          </a:prstGeom>
          <a:solidFill>
            <a:schemeClr val="accent6">
              <a:lumMod val="60000"/>
              <a:lumOff val="40000"/>
            </a:schemeClr>
          </a:solidFill>
          <a:ln>
            <a:solidFill>
              <a:schemeClr val="tx2"/>
            </a:solidFill>
          </a:ln>
        </p:spPr>
        <p:txBody>
          <a:bodyPr wrap="square" rtlCol="0">
            <a:spAutoFit/>
          </a:bodyPr>
          <a:lstStyle/>
          <a:p>
            <a:pPr lvl="0" algn="ctr"/>
            <a:r>
              <a:rPr lang="ru-RU" b="1" dirty="0"/>
              <a:t>Контроль</a:t>
            </a:r>
          </a:p>
        </p:txBody>
      </p:sp>
      <p:sp>
        <p:nvSpPr>
          <p:cNvPr id="42" name="TextBox 41"/>
          <p:cNvSpPr txBox="1"/>
          <p:nvPr/>
        </p:nvSpPr>
        <p:spPr>
          <a:xfrm>
            <a:off x="3387969" y="5909728"/>
            <a:ext cx="7913077" cy="338554"/>
          </a:xfrm>
          <a:prstGeom prst="rect">
            <a:avLst/>
          </a:prstGeom>
          <a:solidFill>
            <a:schemeClr val="accent6">
              <a:lumMod val="40000"/>
              <a:lumOff val="60000"/>
              <a:alpha val="29000"/>
            </a:schemeClr>
          </a:solidFill>
          <a:ln>
            <a:solidFill>
              <a:schemeClr val="tx2"/>
            </a:solidFill>
          </a:ln>
        </p:spPr>
        <p:txBody>
          <a:bodyPr wrap="square" rtlCol="0">
            <a:spAutoFit/>
          </a:bodyPr>
          <a:lstStyle/>
          <a:p>
            <a:endParaRPr lang="ru-RU" sz="1600" dirty="0"/>
          </a:p>
        </p:txBody>
      </p:sp>
    </p:spTree>
    <p:extLst>
      <p:ext uri="{BB962C8B-B14F-4D97-AF65-F5344CB8AC3E}">
        <p14:creationId xmlns:p14="http://schemas.microsoft.com/office/powerpoint/2010/main" val="2094425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D4573C-1FEE-46CA-9260-0CD695179D8B}"/>
              </a:ext>
            </a:extLst>
          </p:cNvPr>
          <p:cNvSpPr>
            <a:spLocks noGrp="1"/>
          </p:cNvSpPr>
          <p:nvPr>
            <p:ph type="title"/>
          </p:nvPr>
        </p:nvSpPr>
        <p:spPr>
          <a:xfrm>
            <a:off x="246184" y="0"/>
            <a:ext cx="11641016" cy="1114546"/>
          </a:xfrm>
        </p:spPr>
        <p:txBody>
          <a:bodyPr>
            <a:noAutofit/>
          </a:bodyPr>
          <a:lstStyle/>
          <a:p>
            <a:pPr algn="ctr"/>
            <a:r>
              <a:rPr lang="ru-RU" sz="2400" b="1" cap="all" dirty="0">
                <a:latin typeface="+mn-lt"/>
                <a:cs typeface="Aharoni" pitchFamily="2" charset="-79"/>
              </a:rPr>
              <a:t>Описание ожидаемых результатов освоения учебного модуля по финансовой грамотности в курсе английского языка</a:t>
            </a:r>
          </a:p>
        </p:txBody>
      </p:sp>
      <p:sp>
        <p:nvSpPr>
          <p:cNvPr id="33" name="TextBox 32"/>
          <p:cNvSpPr txBox="1"/>
          <p:nvPr/>
        </p:nvSpPr>
        <p:spPr>
          <a:xfrm>
            <a:off x="521677" y="1381021"/>
            <a:ext cx="5081953" cy="369332"/>
          </a:xfrm>
          <a:prstGeom prst="rect">
            <a:avLst/>
          </a:prstGeom>
          <a:solidFill>
            <a:srgbClr val="FFFF00"/>
          </a:solidFill>
          <a:ln>
            <a:solidFill>
              <a:schemeClr val="tx2"/>
            </a:solidFill>
          </a:ln>
        </p:spPr>
        <p:txBody>
          <a:bodyPr wrap="square" rtlCol="0">
            <a:spAutoFit/>
          </a:bodyPr>
          <a:lstStyle/>
          <a:p>
            <a:pPr lvl="0" algn="ctr"/>
            <a:r>
              <a:rPr lang="ru-RU" b="1" dirty="0" smtClean="0"/>
              <a:t>5 класс</a:t>
            </a:r>
            <a:endParaRPr lang="ru-RU" b="1" dirty="0"/>
          </a:p>
        </p:txBody>
      </p:sp>
      <p:sp>
        <p:nvSpPr>
          <p:cNvPr id="38" name="TextBox 37"/>
          <p:cNvSpPr txBox="1"/>
          <p:nvPr/>
        </p:nvSpPr>
        <p:spPr>
          <a:xfrm>
            <a:off x="524607" y="1896591"/>
            <a:ext cx="5079023" cy="4031873"/>
          </a:xfrm>
          <a:prstGeom prst="rect">
            <a:avLst/>
          </a:prstGeom>
          <a:solidFill>
            <a:srgbClr val="FFFF00">
              <a:alpha val="29000"/>
            </a:srgbClr>
          </a:solidFill>
          <a:ln>
            <a:solidFill>
              <a:schemeClr val="tx2"/>
            </a:solidFill>
          </a:ln>
        </p:spPr>
        <p:txBody>
          <a:bodyPr wrap="square" rtlCol="0">
            <a:spAutoFit/>
          </a:bodyPr>
          <a:lstStyle/>
          <a:p>
            <a:pPr marL="285750" lvl="0" indent="-285750">
              <a:buFont typeface="Arial" pitchFamily="34" charset="0"/>
              <a:buChar char="•"/>
            </a:pPr>
            <a:r>
              <a:rPr lang="ru-RU" sz="1600" dirty="0"/>
              <a:t>освоить базовые финансовые понятия и термины на английском языке;</a:t>
            </a:r>
          </a:p>
          <a:p>
            <a:pPr marL="285750" lvl="0" indent="-285750">
              <a:buFont typeface="Arial" pitchFamily="34" charset="0"/>
              <a:buChar char="•"/>
            </a:pPr>
            <a:r>
              <a:rPr lang="ru-RU" sz="1600" dirty="0"/>
              <a:t>понимать функции денег, знать название валют некоторых стран на английском языке;</a:t>
            </a:r>
          </a:p>
          <a:p>
            <a:pPr marL="285750" lvl="0" indent="-285750">
              <a:buFont typeface="Arial" pitchFamily="34" charset="0"/>
              <a:buChar char="•"/>
            </a:pPr>
            <a:r>
              <a:rPr lang="ru-RU" sz="1600" dirty="0"/>
              <a:t>понимать, что такое карманные деньги, и как их можно эффективно использовать;</a:t>
            </a:r>
          </a:p>
          <a:p>
            <a:pPr marL="285750" lvl="0" indent="-285750">
              <a:buFont typeface="Arial" pitchFamily="34" charset="0"/>
              <a:buChar char="•"/>
            </a:pPr>
            <a:r>
              <a:rPr lang="ru-RU" sz="1600" dirty="0"/>
              <a:t>уметь считать деньги;</a:t>
            </a:r>
          </a:p>
          <a:p>
            <a:pPr marL="285750" lvl="0" indent="-285750">
              <a:buFont typeface="Arial" pitchFamily="34" charset="0"/>
              <a:buChar char="•"/>
            </a:pPr>
            <a:r>
              <a:rPr lang="ru-RU" sz="1600" dirty="0"/>
              <a:t>рационально относиться к денежным средствам;</a:t>
            </a:r>
          </a:p>
          <a:p>
            <a:pPr marL="285750" lvl="0" indent="-285750">
              <a:buFont typeface="Arial" pitchFamily="34" charset="0"/>
              <a:buChar char="•"/>
            </a:pPr>
            <a:r>
              <a:rPr lang="ru-RU" sz="1600" dirty="0"/>
              <a:t>знать основные источники доходов в семье;</a:t>
            </a:r>
          </a:p>
          <a:p>
            <a:pPr marL="285750" lvl="0" indent="-285750">
              <a:buFont typeface="Arial" pitchFamily="34" charset="0"/>
              <a:buChar char="•"/>
            </a:pPr>
            <a:r>
              <a:rPr lang="ru-RU" sz="1600" dirty="0"/>
              <a:t>развивать качества, необходимые для	 принятия самостоятельных решений по денежным вопросам;</a:t>
            </a:r>
          </a:p>
          <a:p>
            <a:pPr marL="285750" lvl="0" indent="-285750">
              <a:buFont typeface="Arial" pitchFamily="34" charset="0"/>
              <a:buChar char="•"/>
            </a:pPr>
            <a:r>
              <a:rPr lang="ru-RU" sz="1600" dirty="0"/>
              <a:t>понимать сущность денег как нравственной категории, правильно соотносить духовные и материальные ценности;</a:t>
            </a:r>
          </a:p>
          <a:p>
            <a:pPr marL="285750" lvl="0" indent="-285750">
              <a:buFont typeface="Arial" pitchFamily="34" charset="0"/>
              <a:buChar char="•"/>
            </a:pPr>
            <a:r>
              <a:rPr lang="ru-RU" sz="1600" dirty="0"/>
              <a:t>знать основные элементы культуры обращения с </a:t>
            </a:r>
            <a:r>
              <a:rPr lang="ru-RU" sz="1600" dirty="0" smtClean="0"/>
              <a:t>деньгами</a:t>
            </a:r>
            <a:endParaRPr lang="ru-RU" sz="1600" dirty="0"/>
          </a:p>
        </p:txBody>
      </p:sp>
      <p:sp>
        <p:nvSpPr>
          <p:cNvPr id="15" name="TextBox 14"/>
          <p:cNvSpPr txBox="1"/>
          <p:nvPr/>
        </p:nvSpPr>
        <p:spPr>
          <a:xfrm>
            <a:off x="6224953" y="1894044"/>
            <a:ext cx="5547947" cy="3785652"/>
          </a:xfrm>
          <a:prstGeom prst="rect">
            <a:avLst/>
          </a:prstGeom>
          <a:solidFill>
            <a:schemeClr val="accent6">
              <a:lumMod val="40000"/>
              <a:lumOff val="60000"/>
              <a:alpha val="29000"/>
            </a:schemeClr>
          </a:solidFill>
          <a:ln>
            <a:solidFill>
              <a:schemeClr val="tx2"/>
            </a:solidFill>
          </a:ln>
        </p:spPr>
        <p:txBody>
          <a:bodyPr wrap="square" rtlCol="0">
            <a:spAutoFit/>
          </a:bodyPr>
          <a:lstStyle/>
          <a:p>
            <a:pPr marL="285750" lvl="0" indent="-285750">
              <a:buFont typeface="Arial" pitchFamily="34" charset="0"/>
              <a:buChar char="•"/>
            </a:pPr>
            <a:r>
              <a:rPr lang="ru-RU" sz="1600" dirty="0"/>
              <a:t>оперировать базовыми финансовыми понятиями и терминами на английском языке;</a:t>
            </a:r>
          </a:p>
          <a:p>
            <a:pPr marL="285750" lvl="0" indent="-285750">
              <a:buFont typeface="Arial" pitchFamily="34" charset="0"/>
              <a:buChar char="•"/>
            </a:pPr>
            <a:r>
              <a:rPr lang="ru-RU" sz="1600" dirty="0"/>
              <a:t>понимать, что стоимость товара и услуг	 зависит от материала, сложности его производства, качества и нужности;</a:t>
            </a:r>
          </a:p>
          <a:p>
            <a:pPr marL="285750" lvl="0" indent="-285750">
              <a:buFont typeface="Arial" pitchFamily="34" charset="0"/>
              <a:buChar char="•"/>
            </a:pPr>
            <a:r>
              <a:rPr lang="ru-RU" sz="1600" dirty="0"/>
              <a:t>осознавать принцип «сначала зарабатываем – потом тратим»;</a:t>
            </a:r>
          </a:p>
          <a:p>
            <a:pPr marL="285750" lvl="0" indent="-285750">
              <a:buFont typeface="Arial" pitchFamily="34" charset="0"/>
              <a:buChar char="•"/>
            </a:pPr>
            <a:r>
              <a:rPr lang="ru-RU" sz="1600" dirty="0"/>
              <a:t>представлять варианты собственного заработка;</a:t>
            </a:r>
          </a:p>
          <a:p>
            <a:pPr marL="285750" lvl="0" indent="-285750">
              <a:buFont typeface="Arial" pitchFamily="34" charset="0"/>
              <a:buChar char="•"/>
            </a:pPr>
            <a:r>
              <a:rPr lang="ru-RU" sz="1600" dirty="0"/>
              <a:t>понимать, зачем нужно накопление;</a:t>
            </a:r>
          </a:p>
          <a:p>
            <a:pPr marL="285750" lvl="0" indent="-285750">
              <a:buFont typeface="Arial" pitchFamily="34" charset="0"/>
              <a:buChar char="•"/>
            </a:pPr>
            <a:r>
              <a:rPr lang="ru-RU" sz="1600" dirty="0"/>
              <a:t>нести ответственность за принятое финансовое решение;</a:t>
            </a:r>
          </a:p>
          <a:p>
            <a:pPr marL="285750" lvl="0" indent="-285750">
              <a:buFont typeface="Arial" pitchFamily="34" charset="0"/>
              <a:buChar char="•"/>
            </a:pPr>
            <a:r>
              <a:rPr lang="ru-RU" sz="1600" dirty="0"/>
              <a:t>критически относиться к «нетрудовому» доходу и положительно как результату труда человека;</a:t>
            </a:r>
          </a:p>
          <a:p>
            <a:pPr marL="285750" lvl="0" indent="-285750">
              <a:buFont typeface="Arial" pitchFamily="34" charset="0"/>
              <a:buChar char="•"/>
            </a:pPr>
            <a:r>
              <a:rPr lang="ru-RU" sz="1600" dirty="0"/>
              <a:t>понимать, что деньги бывают объектом чужого интереса;</a:t>
            </a:r>
          </a:p>
          <a:p>
            <a:pPr marL="285750" lvl="0" indent="-285750">
              <a:buFont typeface="Arial" pitchFamily="34" charset="0"/>
              <a:buChar char="•"/>
            </a:pPr>
            <a:r>
              <a:rPr lang="ru-RU" sz="1600" dirty="0"/>
              <a:t>понимать, что главные ценности – жизнь, отношения, радость близких людей – за деньги не </a:t>
            </a:r>
            <a:r>
              <a:rPr lang="ru-RU" sz="1600" dirty="0" smtClean="0"/>
              <a:t>купишь</a:t>
            </a:r>
            <a:endParaRPr lang="ru-RU" sz="1600" dirty="0"/>
          </a:p>
        </p:txBody>
      </p:sp>
      <p:sp>
        <p:nvSpPr>
          <p:cNvPr id="16" name="TextBox 15"/>
          <p:cNvSpPr txBox="1"/>
          <p:nvPr/>
        </p:nvSpPr>
        <p:spPr>
          <a:xfrm>
            <a:off x="6224953" y="1381021"/>
            <a:ext cx="5547947" cy="369332"/>
          </a:xfrm>
          <a:prstGeom prst="rect">
            <a:avLst/>
          </a:prstGeom>
          <a:solidFill>
            <a:srgbClr val="00B050"/>
          </a:solidFill>
          <a:ln>
            <a:solidFill>
              <a:schemeClr val="tx2"/>
            </a:solidFill>
          </a:ln>
        </p:spPr>
        <p:txBody>
          <a:bodyPr wrap="square" rtlCol="0">
            <a:spAutoFit/>
          </a:bodyPr>
          <a:lstStyle/>
          <a:p>
            <a:pPr lvl="0" algn="ctr"/>
            <a:r>
              <a:rPr lang="ru-RU" b="1" dirty="0"/>
              <a:t>6</a:t>
            </a:r>
            <a:r>
              <a:rPr lang="ru-RU" b="1" dirty="0" smtClean="0"/>
              <a:t> класс</a:t>
            </a:r>
            <a:endParaRPr lang="ru-RU" b="1" dirty="0"/>
          </a:p>
        </p:txBody>
      </p:sp>
    </p:spTree>
    <p:extLst>
      <p:ext uri="{BB962C8B-B14F-4D97-AF65-F5344CB8AC3E}">
        <p14:creationId xmlns:p14="http://schemas.microsoft.com/office/powerpoint/2010/main" val="3552587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D4573C-1FEE-46CA-9260-0CD695179D8B}"/>
              </a:ext>
            </a:extLst>
          </p:cNvPr>
          <p:cNvSpPr>
            <a:spLocks noGrp="1"/>
          </p:cNvSpPr>
          <p:nvPr>
            <p:ph type="title"/>
          </p:nvPr>
        </p:nvSpPr>
        <p:spPr>
          <a:xfrm>
            <a:off x="240321" y="0"/>
            <a:ext cx="11641016" cy="1114546"/>
          </a:xfrm>
        </p:spPr>
        <p:txBody>
          <a:bodyPr>
            <a:noAutofit/>
          </a:bodyPr>
          <a:lstStyle/>
          <a:p>
            <a:pPr algn="ctr"/>
            <a:r>
              <a:rPr lang="ru-RU" sz="2400" b="1" cap="all" dirty="0">
                <a:latin typeface="+mn-lt"/>
                <a:cs typeface="Aharoni" pitchFamily="2" charset="-79"/>
              </a:rPr>
              <a:t>Описание ожидаемых результатов освоения учебного модуля по финансовой грамотности в курсе английского языка</a:t>
            </a:r>
          </a:p>
        </p:txBody>
      </p:sp>
      <p:sp>
        <p:nvSpPr>
          <p:cNvPr id="33" name="TextBox 32"/>
          <p:cNvSpPr txBox="1"/>
          <p:nvPr/>
        </p:nvSpPr>
        <p:spPr>
          <a:xfrm>
            <a:off x="524606" y="1196355"/>
            <a:ext cx="5503984" cy="369332"/>
          </a:xfrm>
          <a:prstGeom prst="rect">
            <a:avLst/>
          </a:prstGeom>
          <a:solidFill>
            <a:srgbClr val="FF0066"/>
          </a:solidFill>
          <a:ln>
            <a:solidFill>
              <a:schemeClr val="tx2"/>
            </a:solidFill>
          </a:ln>
        </p:spPr>
        <p:txBody>
          <a:bodyPr wrap="square" rtlCol="0">
            <a:spAutoFit/>
          </a:bodyPr>
          <a:lstStyle/>
          <a:p>
            <a:pPr lvl="0" algn="ctr"/>
            <a:r>
              <a:rPr lang="ru-RU" b="1" dirty="0" smtClean="0"/>
              <a:t>7 класс</a:t>
            </a:r>
            <a:endParaRPr lang="ru-RU" b="1" dirty="0"/>
          </a:p>
        </p:txBody>
      </p:sp>
      <p:sp>
        <p:nvSpPr>
          <p:cNvPr id="38" name="TextBox 37"/>
          <p:cNvSpPr txBox="1"/>
          <p:nvPr/>
        </p:nvSpPr>
        <p:spPr>
          <a:xfrm>
            <a:off x="527535" y="1720744"/>
            <a:ext cx="5501055" cy="3375283"/>
          </a:xfrm>
          <a:prstGeom prst="rect">
            <a:avLst/>
          </a:prstGeom>
          <a:solidFill>
            <a:srgbClr val="FF0066">
              <a:alpha val="5000"/>
            </a:srgbClr>
          </a:solidFill>
          <a:ln>
            <a:solidFill>
              <a:schemeClr val="tx2"/>
            </a:solidFill>
          </a:ln>
        </p:spPr>
        <p:txBody>
          <a:bodyPr wrap="square" rtlCol="0">
            <a:spAutoFit/>
          </a:bodyPr>
          <a:lstStyle/>
          <a:p>
            <a:pPr marL="285750" lvl="0" indent="-285750">
              <a:lnSpc>
                <a:spcPts val="1600"/>
              </a:lnSpc>
              <a:buFont typeface="Arial" pitchFamily="34" charset="0"/>
              <a:buChar char="•"/>
            </a:pPr>
            <a:r>
              <a:rPr lang="ru-RU" sz="1600" dirty="0" smtClean="0"/>
              <a:t>расширить финансовый терминологический словарь на английском языке;</a:t>
            </a:r>
          </a:p>
          <a:p>
            <a:pPr marL="285750" lvl="0" indent="-285750">
              <a:lnSpc>
                <a:spcPts val="1600"/>
              </a:lnSpc>
              <a:buFont typeface="Arial" pitchFamily="34" charset="0"/>
              <a:buChar char="•"/>
            </a:pPr>
            <a:r>
              <a:rPr lang="ru-RU" sz="1600" dirty="0" smtClean="0"/>
              <a:t>осознавать себя как члена семьи, общества и государства;</a:t>
            </a:r>
          </a:p>
          <a:p>
            <a:pPr marL="285750" lvl="0" indent="-285750">
              <a:lnSpc>
                <a:spcPts val="1600"/>
              </a:lnSpc>
              <a:buFont typeface="Arial" pitchFamily="34" charset="0"/>
              <a:buChar char="•"/>
            </a:pPr>
            <a:r>
              <a:rPr lang="ru-RU" sz="1600" dirty="0" smtClean="0"/>
              <a:t>понимать основные экономические проблемы семьи и участвовать в их обсуждении;</a:t>
            </a:r>
          </a:p>
          <a:p>
            <a:pPr marL="285750" lvl="0" indent="-285750">
              <a:lnSpc>
                <a:spcPts val="1600"/>
              </a:lnSpc>
              <a:buFont typeface="Arial" pitchFamily="34" charset="0"/>
              <a:buChar char="•"/>
            </a:pPr>
            <a:r>
              <a:rPr lang="ru-RU" sz="1600" dirty="0" smtClean="0"/>
              <a:t>понимать связь семьи и государства в финансовой области; </a:t>
            </a:r>
          </a:p>
          <a:p>
            <a:pPr marL="285750" lvl="0" indent="-285750">
              <a:lnSpc>
                <a:spcPts val="1600"/>
              </a:lnSpc>
              <a:buFont typeface="Arial" pitchFamily="34" charset="0"/>
              <a:buChar char="•"/>
            </a:pPr>
            <a:r>
              <a:rPr lang="ru-RU" sz="1600" dirty="0" smtClean="0"/>
              <a:t>владеть начальными навыками адаптации в мире финансовых отношений: сопоставлять доходы и расходы; </a:t>
            </a:r>
          </a:p>
          <a:p>
            <a:pPr marL="285750" lvl="0" indent="-285750">
              <a:lnSpc>
                <a:spcPts val="1600"/>
              </a:lnSpc>
              <a:buFont typeface="Arial" pitchFamily="34" charset="0"/>
              <a:buChar char="•"/>
            </a:pPr>
            <a:r>
              <a:rPr lang="ru-RU" sz="1600" dirty="0" smtClean="0"/>
              <a:t>понимать личную ответственность за свои поступки;</a:t>
            </a:r>
          </a:p>
          <a:p>
            <a:pPr marL="285750" lvl="0" indent="-285750">
              <a:lnSpc>
                <a:spcPts val="1600"/>
              </a:lnSpc>
              <a:buFont typeface="Arial" pitchFamily="34" charset="0"/>
              <a:buChar char="•"/>
            </a:pPr>
            <a:r>
              <a:rPr lang="ru-RU" sz="1600" dirty="0" smtClean="0"/>
              <a:t>уметь планировать собственный бюджет;</a:t>
            </a:r>
          </a:p>
          <a:p>
            <a:pPr marL="285750" lvl="0" indent="-285750">
              <a:lnSpc>
                <a:spcPts val="1600"/>
              </a:lnSpc>
              <a:buFont typeface="Arial" pitchFamily="34" charset="0"/>
              <a:buChar char="•"/>
            </a:pPr>
            <a:r>
              <a:rPr lang="ru-RU" sz="1600" dirty="0" smtClean="0"/>
              <a:t>рассматривать варианты собственного заработка;</a:t>
            </a:r>
          </a:p>
          <a:p>
            <a:pPr marL="285750" indent="-285750">
              <a:lnSpc>
                <a:spcPts val="1600"/>
              </a:lnSpc>
              <a:buFont typeface="Arial" pitchFamily="34" charset="0"/>
              <a:buChar char="•"/>
            </a:pPr>
            <a:r>
              <a:rPr lang="ru-RU" sz="1600" dirty="0" smtClean="0"/>
              <a:t>развить навыки сотрудничества со взрослыми (учителем) и сверстниками в разных игровых и реальных экономических ситуациях на английском языке.</a:t>
            </a:r>
            <a:endParaRPr lang="ru-RU" sz="1600" dirty="0"/>
          </a:p>
        </p:txBody>
      </p:sp>
      <p:sp>
        <p:nvSpPr>
          <p:cNvPr id="15" name="TextBox 14"/>
          <p:cNvSpPr txBox="1"/>
          <p:nvPr/>
        </p:nvSpPr>
        <p:spPr>
          <a:xfrm>
            <a:off x="6330461" y="1739096"/>
            <a:ext cx="5547947" cy="2762551"/>
          </a:xfrm>
          <a:prstGeom prst="rect">
            <a:avLst/>
          </a:prstGeom>
          <a:solidFill>
            <a:schemeClr val="accent4">
              <a:lumMod val="40000"/>
              <a:lumOff val="60000"/>
              <a:alpha val="29000"/>
            </a:schemeClr>
          </a:solidFill>
          <a:ln>
            <a:solidFill>
              <a:schemeClr val="tx2"/>
            </a:solidFill>
          </a:ln>
        </p:spPr>
        <p:txBody>
          <a:bodyPr wrap="square" rtlCol="0">
            <a:spAutoFit/>
          </a:bodyPr>
          <a:lstStyle/>
          <a:p>
            <a:pPr marL="285750" lvl="0" indent="-285750">
              <a:lnSpc>
                <a:spcPts val="1600"/>
              </a:lnSpc>
              <a:buFont typeface="Arial" pitchFamily="34" charset="0"/>
              <a:buChar char="•"/>
            </a:pPr>
            <a:r>
              <a:rPr lang="ru-RU" sz="1600" dirty="0"/>
              <a:t>понимать принципы финансового планирования и разумных покупок, определять приоритеты и т. д.</a:t>
            </a:r>
          </a:p>
          <a:p>
            <a:pPr marL="285750" lvl="0" indent="-285750">
              <a:lnSpc>
                <a:spcPts val="1600"/>
              </a:lnSpc>
              <a:buFont typeface="Arial" pitchFamily="34" charset="0"/>
              <a:buChar char="•"/>
            </a:pPr>
            <a:r>
              <a:rPr lang="ru-RU" sz="1600" dirty="0"/>
              <a:t>уметь пополнять свои финансовые знания;</a:t>
            </a:r>
          </a:p>
          <a:p>
            <a:pPr marL="285750" lvl="0" indent="-285750">
              <a:lnSpc>
                <a:spcPts val="1600"/>
              </a:lnSpc>
              <a:buFont typeface="Arial" pitchFamily="34" charset="0"/>
              <a:buChar char="•"/>
            </a:pPr>
            <a:r>
              <a:rPr lang="ru-RU" sz="1600" dirty="0"/>
              <a:t>понимать разницу между понятиями «хочу» и «могу». </a:t>
            </a:r>
          </a:p>
          <a:p>
            <a:pPr marL="285750" lvl="0" indent="-285750">
              <a:lnSpc>
                <a:spcPts val="1600"/>
              </a:lnSpc>
              <a:buFont typeface="Arial" pitchFamily="34" charset="0"/>
              <a:buChar char="•"/>
            </a:pPr>
            <a:r>
              <a:rPr lang="ru-RU" sz="1600" dirty="0"/>
              <a:t>понимать, что планирование позволяет сберечь деньги. </a:t>
            </a:r>
          </a:p>
          <a:p>
            <a:pPr marL="285750" lvl="0" indent="-285750">
              <a:lnSpc>
                <a:spcPts val="1600"/>
              </a:lnSpc>
              <a:buFont typeface="Arial" pitchFamily="34" charset="0"/>
              <a:buChar char="•"/>
            </a:pPr>
            <a:r>
              <a:rPr lang="ru-RU" sz="1600" dirty="0"/>
              <a:t>уметь принимать правильные финансовые решения, составлять личный финансовый план</a:t>
            </a:r>
          </a:p>
          <a:p>
            <a:pPr marL="285750" lvl="0" indent="-285750">
              <a:lnSpc>
                <a:spcPts val="1600"/>
              </a:lnSpc>
              <a:buFont typeface="Arial" pitchFamily="34" charset="0"/>
              <a:buChar char="•"/>
            </a:pPr>
            <a:r>
              <a:rPr lang="ru-RU" sz="1600" dirty="0"/>
              <a:t>иметь представление о банкротстве, страховании, кредите, банковских вкладах, финансовых рисках. </a:t>
            </a:r>
          </a:p>
          <a:p>
            <a:pPr marL="285750" indent="-285750">
              <a:lnSpc>
                <a:spcPts val="1600"/>
              </a:lnSpc>
              <a:buFont typeface="Arial" pitchFamily="34" charset="0"/>
              <a:buChar char="•"/>
            </a:pPr>
            <a:r>
              <a:rPr lang="ru-RU" sz="1600" dirty="0"/>
              <a:t>понимать, что сбережения, инвестиции, банки, кредиты, депозиты, ценные бумаги - есть источник финансовой стабильности, а следовательно, и благополучия любого человека.</a:t>
            </a:r>
          </a:p>
        </p:txBody>
      </p:sp>
      <p:sp>
        <p:nvSpPr>
          <p:cNvPr id="16" name="TextBox 15"/>
          <p:cNvSpPr txBox="1"/>
          <p:nvPr/>
        </p:nvSpPr>
        <p:spPr>
          <a:xfrm>
            <a:off x="6330461" y="1196355"/>
            <a:ext cx="5547947" cy="369332"/>
          </a:xfrm>
          <a:prstGeom prst="rect">
            <a:avLst/>
          </a:prstGeom>
          <a:solidFill>
            <a:schemeClr val="accent4">
              <a:lumMod val="60000"/>
              <a:lumOff val="40000"/>
            </a:schemeClr>
          </a:solidFill>
          <a:ln>
            <a:solidFill>
              <a:schemeClr val="tx2"/>
            </a:solidFill>
          </a:ln>
        </p:spPr>
        <p:txBody>
          <a:bodyPr wrap="square" rtlCol="0">
            <a:spAutoFit/>
          </a:bodyPr>
          <a:lstStyle/>
          <a:p>
            <a:pPr lvl="0" algn="ctr"/>
            <a:r>
              <a:rPr lang="ru-RU" b="1" dirty="0" smtClean="0"/>
              <a:t>8 класс</a:t>
            </a:r>
            <a:endParaRPr lang="ru-RU" b="1" dirty="0"/>
          </a:p>
        </p:txBody>
      </p:sp>
      <p:sp>
        <p:nvSpPr>
          <p:cNvPr id="7" name="TextBox 6"/>
          <p:cNvSpPr txBox="1"/>
          <p:nvPr/>
        </p:nvSpPr>
        <p:spPr>
          <a:xfrm>
            <a:off x="521677" y="5484699"/>
            <a:ext cx="5503984" cy="369332"/>
          </a:xfrm>
          <a:prstGeom prst="rect">
            <a:avLst/>
          </a:prstGeom>
          <a:solidFill>
            <a:srgbClr val="0070C0"/>
          </a:solidFill>
          <a:ln>
            <a:solidFill>
              <a:schemeClr val="tx2"/>
            </a:solidFill>
          </a:ln>
        </p:spPr>
        <p:txBody>
          <a:bodyPr wrap="square" rtlCol="0">
            <a:spAutoFit/>
          </a:bodyPr>
          <a:lstStyle/>
          <a:p>
            <a:pPr lvl="0" algn="ctr"/>
            <a:r>
              <a:rPr lang="ru-RU" b="1" dirty="0"/>
              <a:t>9</a:t>
            </a:r>
            <a:r>
              <a:rPr lang="ru-RU" b="1" dirty="0" smtClean="0"/>
              <a:t> класс</a:t>
            </a:r>
            <a:endParaRPr lang="ru-RU" b="1" dirty="0"/>
          </a:p>
        </p:txBody>
      </p:sp>
      <p:sp>
        <p:nvSpPr>
          <p:cNvPr id="9" name="TextBox 8"/>
          <p:cNvSpPr txBox="1"/>
          <p:nvPr/>
        </p:nvSpPr>
        <p:spPr>
          <a:xfrm>
            <a:off x="6330460" y="4598168"/>
            <a:ext cx="5547947" cy="2146998"/>
          </a:xfrm>
          <a:prstGeom prst="rect">
            <a:avLst/>
          </a:prstGeom>
          <a:solidFill>
            <a:srgbClr val="0070C0">
              <a:alpha val="29000"/>
            </a:srgbClr>
          </a:solidFill>
          <a:ln>
            <a:solidFill>
              <a:schemeClr val="tx2"/>
            </a:solidFill>
          </a:ln>
        </p:spPr>
        <p:txBody>
          <a:bodyPr wrap="square" rtlCol="0">
            <a:spAutoFit/>
          </a:bodyPr>
          <a:lstStyle/>
          <a:p>
            <a:pPr marL="285750" lvl="0" indent="-285750">
              <a:lnSpc>
                <a:spcPts val="1600"/>
              </a:lnSpc>
              <a:buFont typeface="Arial" pitchFamily="34" charset="0"/>
              <a:buChar char="•"/>
            </a:pPr>
            <a:r>
              <a:rPr lang="ru-RU" sz="1600" dirty="0"/>
              <a:t>усвоить базовые понятия и терминов курса, используемых в финансовой сфере на английском языке;</a:t>
            </a:r>
          </a:p>
          <a:p>
            <a:pPr marL="285750" lvl="0" indent="-285750">
              <a:lnSpc>
                <a:spcPts val="1600"/>
              </a:lnSpc>
              <a:buFont typeface="Arial" pitchFamily="34" charset="0"/>
              <a:buChar char="•"/>
            </a:pPr>
            <a:r>
              <a:rPr lang="ru-RU" sz="1600" dirty="0"/>
              <a:t>развить навыки принятия самостоятельных финансово обоснованных решений;</a:t>
            </a:r>
          </a:p>
          <a:p>
            <a:pPr marL="285750" lvl="0" indent="-285750">
              <a:lnSpc>
                <a:spcPts val="1600"/>
              </a:lnSpc>
              <a:buFont typeface="Arial" pitchFamily="34" charset="0"/>
              <a:buChar char="•"/>
            </a:pPr>
            <a:r>
              <a:rPr lang="ru-RU" sz="1600" dirty="0"/>
              <a:t>вырабатывать аргументированные суждения для оценки возможных последствий принимаемых решений по финансовым вопросам;</a:t>
            </a:r>
          </a:p>
          <a:p>
            <a:pPr marL="285750" indent="-285750">
              <a:lnSpc>
                <a:spcPts val="1600"/>
              </a:lnSpc>
              <a:buFont typeface="Arial" pitchFamily="34" charset="0"/>
              <a:buChar char="•"/>
            </a:pPr>
            <a:r>
              <a:rPr lang="ru-RU" sz="1600" dirty="0"/>
              <a:t>уметь отбирать информацию и работать с ней на различных носителях, понимать роль информации в деятельности человека на финансовом рынке.</a:t>
            </a:r>
          </a:p>
        </p:txBody>
      </p:sp>
      <p:sp>
        <p:nvSpPr>
          <p:cNvPr id="3" name="Стрелка вниз 2"/>
          <p:cNvSpPr/>
          <p:nvPr/>
        </p:nvSpPr>
        <p:spPr>
          <a:xfrm>
            <a:off x="2895600" y="1565687"/>
            <a:ext cx="644769" cy="173409"/>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8782048" y="1565687"/>
            <a:ext cx="644769" cy="173409"/>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rot="16200000">
            <a:off x="5832229" y="5577878"/>
            <a:ext cx="644769" cy="187569"/>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70550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B1E79A3-FB9C-4200-BA88-E617D5CB476A}"/>
              </a:ext>
            </a:extLst>
          </p:cNvPr>
          <p:cNvSpPr>
            <a:spLocks noGrp="1"/>
          </p:cNvSpPr>
          <p:nvPr>
            <p:ph type="title"/>
          </p:nvPr>
        </p:nvSpPr>
        <p:spPr>
          <a:xfrm>
            <a:off x="673222" y="0"/>
            <a:ext cx="10515600" cy="937846"/>
          </a:xfrm>
        </p:spPr>
        <p:txBody>
          <a:bodyPr>
            <a:normAutofit/>
          </a:bodyPr>
          <a:lstStyle/>
          <a:p>
            <a:pPr algn="ctr"/>
            <a:r>
              <a:rPr lang="ru-RU" sz="2400" b="1" cap="all" dirty="0">
                <a:latin typeface="+mn-lt"/>
                <a:cs typeface="Aharoni" pitchFamily="2" charset="-79"/>
              </a:rPr>
              <a:t>Пример плана урока по финансовой грамотности в курсе английского языка</a:t>
            </a:r>
          </a:p>
        </p:txBody>
      </p:sp>
      <p:sp>
        <p:nvSpPr>
          <p:cNvPr id="5" name="Rectangle 1"/>
          <p:cNvSpPr>
            <a:spLocks noChangeArrowheads="1"/>
          </p:cNvSpPr>
          <p:nvPr/>
        </p:nvSpPr>
        <p:spPr bwMode="auto">
          <a:xfrm>
            <a:off x="326536" y="3353952"/>
            <a:ext cx="11208971"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342900" lvl="0" indent="-342900" algn="just">
              <a:lnSpc>
                <a:spcPct val="130000"/>
              </a:lnSpc>
              <a:spcAft>
                <a:spcPts val="0"/>
              </a:spcAft>
              <a:buSzPts val="1000"/>
              <a:buFont typeface="Times New Roman"/>
              <a:buAutoNum type="arabicPeriod"/>
            </a:pPr>
            <a:r>
              <a:rPr lang="en-US" sz="1600" dirty="0">
                <a:latin typeface="+mj-lt"/>
                <a:ea typeface="Times New Roman" pitchFamily="18" charset="0"/>
                <a:cs typeface="Times New Roman" pitchFamily="18" charset="0"/>
              </a:rPr>
              <a:t>Write the definitions for the words Goal, Save, and Savings, Wants and </a:t>
            </a:r>
            <a:r>
              <a:rPr lang="en-US" sz="1600" dirty="0" smtClean="0">
                <a:latin typeface="+mj-lt"/>
                <a:ea typeface="Times New Roman" pitchFamily="18" charset="0"/>
                <a:cs typeface="Times New Roman" pitchFamily="18" charset="0"/>
              </a:rPr>
              <a:t>Needs</a:t>
            </a:r>
            <a:r>
              <a:rPr lang="ru-RU" sz="1600" dirty="0">
                <a:latin typeface="+mj-lt"/>
                <a:ea typeface="Times New Roman" pitchFamily="18" charset="0"/>
                <a:cs typeface="Times New Roman" pitchFamily="18" charset="0"/>
              </a:rPr>
              <a:t>.</a:t>
            </a:r>
            <a:endParaRPr lang="ru-RU" sz="1600" dirty="0" smtClean="0">
              <a:latin typeface="+mj-lt"/>
              <a:ea typeface="Times New Roman" pitchFamily="18" charset="0"/>
              <a:cs typeface="Times New Roman" pitchFamily="18" charset="0"/>
            </a:endParaRPr>
          </a:p>
          <a:p>
            <a:pPr marL="342900" lvl="0" indent="-342900" algn="just">
              <a:lnSpc>
                <a:spcPct val="130000"/>
              </a:lnSpc>
              <a:spcAft>
                <a:spcPts val="0"/>
              </a:spcAft>
              <a:buSzPts val="1000"/>
              <a:buFont typeface="Times New Roman"/>
              <a:buAutoNum type="arabicPeriod"/>
            </a:pPr>
            <a:r>
              <a:rPr lang="en-US" sz="1600" dirty="0" smtClean="0">
                <a:latin typeface="+mj-lt"/>
                <a:ea typeface="Times New Roman" pitchFamily="18" charset="0"/>
                <a:cs typeface="Times New Roman" pitchFamily="18" charset="0"/>
              </a:rPr>
              <a:t>Draw </a:t>
            </a:r>
            <a:r>
              <a:rPr lang="en-US" sz="1600" dirty="0">
                <a:latin typeface="+mj-lt"/>
                <a:ea typeface="Times New Roman" pitchFamily="18" charset="0"/>
                <a:cs typeface="Times New Roman" pitchFamily="18" charset="0"/>
              </a:rPr>
              <a:t>students' attention to the words goal, save, and savings definitions on the chart paper. </a:t>
            </a:r>
            <a:endParaRPr lang="ru-RU" sz="1600" dirty="0">
              <a:latin typeface="+mj-lt"/>
              <a:ea typeface="Times New Roman" pitchFamily="18" charset="0"/>
              <a:cs typeface="Times New Roman" pitchFamily="18" charset="0"/>
            </a:endParaRPr>
          </a:p>
          <a:p>
            <a:pPr marL="342900" lvl="0" indent="-342900" algn="just">
              <a:lnSpc>
                <a:spcPct val="130000"/>
              </a:lnSpc>
              <a:spcAft>
                <a:spcPts val="0"/>
              </a:spcAft>
              <a:buSzPts val="1000"/>
              <a:buFont typeface="Times New Roman"/>
              <a:buAutoNum type="arabicPeriod"/>
            </a:pPr>
            <a:r>
              <a:rPr lang="en-US" sz="1600" dirty="0">
                <a:latin typeface="+mj-lt"/>
                <a:ea typeface="Times New Roman" pitchFamily="18" charset="0"/>
                <a:cs typeface="Times New Roman" pitchFamily="18" charset="0"/>
              </a:rPr>
              <a:t>Read each definition aloud, emphasizing the difference between the verb "save" and the noun "savings</a:t>
            </a:r>
            <a:r>
              <a:rPr lang="en-US" sz="1600" dirty="0" smtClean="0">
                <a:latin typeface="+mj-lt"/>
                <a:ea typeface="Times New Roman" pitchFamily="18" charset="0"/>
                <a:cs typeface="Times New Roman" pitchFamily="18" charset="0"/>
              </a:rPr>
              <a:t>.</a:t>
            </a:r>
            <a:endParaRPr lang="ru-RU" sz="1600" dirty="0">
              <a:latin typeface="+mj-lt"/>
              <a:ea typeface="Times New Roman" pitchFamily="18" charset="0"/>
              <a:cs typeface="Times New Roman" pitchFamily="18" charset="0"/>
            </a:endParaRPr>
          </a:p>
          <a:p>
            <a:pPr marL="342900" lvl="0" indent="-342900" algn="just">
              <a:lnSpc>
                <a:spcPct val="130000"/>
              </a:lnSpc>
              <a:spcAft>
                <a:spcPts val="0"/>
              </a:spcAft>
              <a:buSzPts val="1000"/>
              <a:buFont typeface="Times New Roman"/>
              <a:buAutoNum type="arabicPeriod"/>
            </a:pPr>
            <a:r>
              <a:rPr lang="en-US" sz="1600" dirty="0">
                <a:latin typeface="+mj-lt"/>
                <a:ea typeface="Times New Roman" pitchFamily="18" charset="0"/>
                <a:cs typeface="Times New Roman" pitchFamily="18" charset="0"/>
              </a:rPr>
              <a:t> Ask the students to give examples to describe them</a:t>
            </a:r>
            <a:r>
              <a:rPr lang="en-US" sz="1600" dirty="0" smtClean="0">
                <a:latin typeface="+mj-lt"/>
                <a:ea typeface="Times New Roman" pitchFamily="18" charset="0"/>
                <a:cs typeface="Times New Roman" pitchFamily="18" charset="0"/>
              </a:rPr>
              <a:t>.</a:t>
            </a:r>
            <a:endParaRPr lang="ru-RU" sz="1600" dirty="0">
              <a:latin typeface="+mj-lt"/>
              <a:ea typeface="Times New Roman" pitchFamily="18" charset="0"/>
              <a:cs typeface="Times New Roman" pitchFamily="18" charset="0"/>
            </a:endParaRPr>
          </a:p>
          <a:p>
            <a:pPr marL="342900" lvl="0" indent="-342900" algn="just">
              <a:lnSpc>
                <a:spcPct val="130000"/>
              </a:lnSpc>
              <a:spcAft>
                <a:spcPts val="0"/>
              </a:spcAft>
              <a:buSzPts val="1000"/>
              <a:buFont typeface="Times New Roman"/>
              <a:buAutoNum type="arabicPeriod"/>
            </a:pPr>
            <a:r>
              <a:rPr lang="en-US" sz="1600" dirty="0">
                <a:latin typeface="+mj-lt"/>
                <a:ea typeface="Times New Roman" pitchFamily="18" charset="0"/>
                <a:cs typeface="Times New Roman" pitchFamily="18" charset="0"/>
              </a:rPr>
              <a:t>Tell students about a time you wanted something, but didn't have enough money to buy it.</a:t>
            </a:r>
            <a:endParaRPr lang="ru-RU" sz="1600" dirty="0">
              <a:latin typeface="+mj-lt"/>
              <a:ea typeface="Times New Roman" pitchFamily="18" charset="0"/>
              <a:cs typeface="Times New Roman" pitchFamily="18" charset="0"/>
            </a:endParaRPr>
          </a:p>
          <a:p>
            <a:pPr marL="342900" lvl="0" indent="-342900" algn="just">
              <a:lnSpc>
                <a:spcPct val="130000"/>
              </a:lnSpc>
              <a:spcAft>
                <a:spcPts val="0"/>
              </a:spcAft>
              <a:buSzPts val="1000"/>
              <a:buFont typeface="Times New Roman"/>
              <a:buAutoNum type="arabicPeriod"/>
            </a:pPr>
            <a:r>
              <a:rPr lang="en-US" sz="1600" dirty="0">
                <a:latin typeface="+mj-lt"/>
                <a:ea typeface="Times New Roman" pitchFamily="18" charset="0"/>
                <a:cs typeface="Times New Roman" pitchFamily="18" charset="0"/>
              </a:rPr>
              <a:t> Explain how you worked to earn money and saved by putting some of the money aside.</a:t>
            </a:r>
            <a:endParaRPr lang="ru-RU" sz="1600" dirty="0">
              <a:latin typeface="+mj-lt"/>
              <a:ea typeface="Times New Roman" pitchFamily="18" charset="0"/>
              <a:cs typeface="Times New Roman" pitchFamily="18" charset="0"/>
            </a:endParaRPr>
          </a:p>
          <a:p>
            <a:pPr marL="342900" lvl="0" indent="-342900" algn="just">
              <a:lnSpc>
                <a:spcPct val="130000"/>
              </a:lnSpc>
              <a:spcAft>
                <a:spcPts val="0"/>
              </a:spcAft>
              <a:buSzPts val="1000"/>
              <a:buFont typeface="Times New Roman"/>
              <a:buAutoNum type="arabicPeriod"/>
            </a:pPr>
            <a:r>
              <a:rPr lang="en-US" sz="1600" dirty="0">
                <a:latin typeface="+mj-lt"/>
                <a:ea typeface="Times New Roman" pitchFamily="18" charset="0"/>
                <a:cs typeface="Times New Roman" pitchFamily="18" charset="0"/>
              </a:rPr>
              <a:t> Describe what it was like to finally buy what you wanted. </a:t>
            </a:r>
            <a:endParaRPr lang="ru-RU" sz="1600" dirty="0">
              <a:latin typeface="+mj-lt"/>
              <a:ea typeface="Times New Roman" pitchFamily="18" charset="0"/>
              <a:cs typeface="Times New Roman" pitchFamily="18" charset="0"/>
            </a:endParaRPr>
          </a:p>
          <a:p>
            <a:pPr marL="342900" lvl="0" indent="-342900" algn="just">
              <a:lnSpc>
                <a:spcPct val="130000"/>
              </a:lnSpc>
              <a:spcAft>
                <a:spcPts val="0"/>
              </a:spcAft>
              <a:buSzPts val="1000"/>
              <a:buFont typeface="Times New Roman"/>
              <a:buAutoNum type="arabicPeriod"/>
            </a:pPr>
            <a:r>
              <a:rPr lang="en-US" sz="1600" dirty="0">
                <a:latin typeface="+mj-lt"/>
                <a:ea typeface="Times New Roman" pitchFamily="18" charset="0"/>
                <a:cs typeface="Times New Roman" pitchFamily="18" charset="0"/>
              </a:rPr>
              <a:t>Invite students to think about something big they want to save up for. </a:t>
            </a:r>
            <a:endParaRPr lang="ru-RU" sz="1600" dirty="0">
              <a:latin typeface="+mj-lt"/>
              <a:ea typeface="Times New Roman" pitchFamily="18" charset="0"/>
              <a:cs typeface="Times New Roman" pitchFamily="18" charset="0"/>
            </a:endParaRPr>
          </a:p>
          <a:p>
            <a:pPr marL="342900" lvl="0" indent="-342900" algn="just">
              <a:lnSpc>
                <a:spcPct val="130000"/>
              </a:lnSpc>
              <a:spcAft>
                <a:spcPts val="0"/>
              </a:spcAft>
              <a:buSzPts val="1000"/>
              <a:buFont typeface="Times New Roman"/>
              <a:buAutoNum type="arabicPeriod"/>
            </a:pPr>
            <a:r>
              <a:rPr lang="en-US" sz="1600" dirty="0">
                <a:latin typeface="+mj-lt"/>
                <a:ea typeface="Times New Roman" pitchFamily="18" charset="0"/>
                <a:cs typeface="Times New Roman" pitchFamily="18" charset="0"/>
              </a:rPr>
              <a:t>Remind them that they may have to give up some smaller things along the way in order to save money for their bigger goal.</a:t>
            </a:r>
          </a:p>
        </p:txBody>
      </p:sp>
      <p:graphicFrame>
        <p:nvGraphicFramePr>
          <p:cNvPr id="8" name="Таблица 7"/>
          <p:cNvGraphicFramePr>
            <a:graphicFrameLocks noGrp="1"/>
          </p:cNvGraphicFramePr>
          <p:nvPr>
            <p:extLst>
              <p:ext uri="{D42A27DB-BD31-4B8C-83A1-F6EECF244321}">
                <p14:modId xmlns:p14="http://schemas.microsoft.com/office/powerpoint/2010/main" val="2658583215"/>
              </p:ext>
            </p:extLst>
          </p:nvPr>
        </p:nvGraphicFramePr>
        <p:xfrm>
          <a:off x="326537" y="1069420"/>
          <a:ext cx="11216339" cy="2290680"/>
        </p:xfrm>
        <a:graphic>
          <a:graphicData uri="http://schemas.openxmlformats.org/drawingml/2006/table">
            <a:tbl>
              <a:tblPr firstRow="1" bandRow="1">
                <a:tableStyleId>{5C22544A-7EE6-4342-B048-85BDC9FD1C3A}</a:tableStyleId>
              </a:tblPr>
              <a:tblGrid>
                <a:gridCol w="2188896"/>
                <a:gridCol w="9027443"/>
              </a:tblGrid>
              <a:tr h="278734">
                <a:tc>
                  <a:txBody>
                    <a:bodyPr/>
                    <a:lstStyle/>
                    <a:p>
                      <a:r>
                        <a:rPr kumimoji="0" lang="en-US" sz="1400" b="1" i="0" u="none" strike="noStrike" cap="none" normalizeH="0" baseline="0" dirty="0" smtClean="0">
                          <a:ln>
                            <a:noFill/>
                          </a:ln>
                          <a:solidFill>
                            <a:schemeClr val="bg1"/>
                          </a:solidFill>
                          <a:effectLst/>
                          <a:latin typeface="+mj-lt"/>
                          <a:ea typeface="Times New Roman" pitchFamily="18" charset="0"/>
                          <a:cs typeface="Times New Roman" pitchFamily="18" charset="0"/>
                        </a:rPr>
                        <a:t>Topic</a:t>
                      </a:r>
                      <a:r>
                        <a:rPr kumimoji="0" lang="en-US" sz="14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endParaRPr lang="ru-RU" sz="1400" dirty="0">
                        <a:solidFill>
                          <a:schemeClr val="bg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bg1"/>
                          </a:solidFill>
                          <a:effectLst/>
                          <a:latin typeface="+mj-lt"/>
                          <a:ea typeface="Times New Roman" pitchFamily="18" charset="0"/>
                          <a:cs typeface="Times New Roman" pitchFamily="18" charset="0"/>
                        </a:rPr>
                        <a:t>Understanding the Concepts of Earning&amp; Saving</a:t>
                      </a:r>
                      <a:endParaRPr lang="ru-RU" sz="1400" dirty="0">
                        <a:solidFill>
                          <a:schemeClr val="bg1"/>
                        </a:solidFill>
                        <a:latin typeface="+mj-lt"/>
                      </a:endParaRPr>
                    </a:p>
                  </a:txBody>
                  <a:tcPr/>
                </a:tc>
              </a:tr>
              <a:tr h="355508">
                <a:tc>
                  <a:txBody>
                    <a:bodyPr/>
                    <a:lstStyle/>
                    <a:p>
                      <a:r>
                        <a:rPr kumimoji="0" lang="en-US" sz="1400" b="1" i="0" u="none" strike="noStrike" cap="none" normalizeH="0" baseline="0" dirty="0" smtClean="0">
                          <a:ln>
                            <a:noFill/>
                          </a:ln>
                          <a:solidFill>
                            <a:schemeClr val="tx1"/>
                          </a:solidFill>
                          <a:effectLst/>
                          <a:latin typeface="+mj-lt"/>
                          <a:ea typeface="Times New Roman" pitchFamily="18" charset="0"/>
                          <a:cs typeface="Times New Roman" pitchFamily="18" charset="0"/>
                        </a:rPr>
                        <a:t>Age group</a:t>
                      </a:r>
                      <a:r>
                        <a:rPr kumimoji="0" lang="ru-RU" sz="1400" b="1"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lang="ru-RU" sz="1400" dirty="0">
                        <a:latin typeface="+mj-lt"/>
                      </a:endParaRPr>
                    </a:p>
                  </a:txBody>
                  <a:tcPr/>
                </a:tc>
                <a:tc>
                  <a:txBody>
                    <a:bodyPr/>
                    <a:lstStyle/>
                    <a:p>
                      <a:r>
                        <a:rPr lang="ru-RU" sz="1400" b="1" dirty="0" smtClean="0">
                          <a:latin typeface="+mj-lt"/>
                        </a:rPr>
                        <a:t>11+</a:t>
                      </a:r>
                      <a:endParaRPr lang="ru-RU" sz="1400" b="1" dirty="0">
                        <a:latin typeface="+mj-lt"/>
                      </a:endParaRPr>
                    </a:p>
                  </a:txBody>
                  <a:tcPr/>
                </a:tc>
              </a:tr>
              <a:tr h="970064">
                <a:tc>
                  <a:txBody>
                    <a:bodyPr/>
                    <a:lstStyle/>
                    <a:p>
                      <a:r>
                        <a:rPr kumimoji="0" lang="en-US" sz="1400" b="1" i="0" u="none" strike="noStrike" cap="none" normalizeH="0" baseline="0" dirty="0" smtClean="0">
                          <a:ln>
                            <a:noFill/>
                          </a:ln>
                          <a:solidFill>
                            <a:schemeClr val="tx1"/>
                          </a:solidFill>
                          <a:effectLst/>
                          <a:latin typeface="+mj-lt"/>
                          <a:ea typeface="Times New Roman" pitchFamily="18" charset="0"/>
                          <a:cs typeface="Times New Roman" pitchFamily="18" charset="0"/>
                        </a:rPr>
                        <a:t>Aims</a:t>
                      </a:r>
                      <a:r>
                        <a:rPr kumimoji="0" lang="ru-RU" sz="1400" b="1"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lang="ru-RU" sz="1400" dirty="0">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j-lt"/>
                          <a:ea typeface="Times New Roman" pitchFamily="18" charset="0"/>
                          <a:cs typeface="Times New Roman" pitchFamily="18" charset="0"/>
                        </a:rPr>
                        <a:t>Understand the concepts of having a financial goal and saving money to reach that goal.</a:t>
                      </a:r>
                      <a:endParaRPr kumimoji="0" lang="ru-RU" sz="1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j-lt"/>
                          <a:ea typeface="Times New Roman" pitchFamily="18" charset="0"/>
                          <a:cs typeface="Times New Roman" pitchFamily="18" charset="0"/>
                        </a:rPr>
                        <a:t>Recognize that money is earned from work done.</a:t>
                      </a:r>
                      <a:endParaRPr kumimoji="0" lang="ru-RU" sz="1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j-lt"/>
                          <a:ea typeface="Times New Roman" pitchFamily="18" charset="0"/>
                          <a:cs typeface="Times New Roman" pitchFamily="18" charset="0"/>
                        </a:rPr>
                        <a:t>Explain the concept of saving as giving up buying something today in order to buy something more valuable, or more important in the future.</a:t>
                      </a:r>
                      <a:endParaRPr lang="ru-RU" sz="1400" dirty="0">
                        <a:latin typeface="+mj-lt"/>
                      </a:endParaRPr>
                    </a:p>
                  </a:txBody>
                  <a:tcPr/>
                </a:tc>
              </a:tr>
              <a:tr h="286177">
                <a:tc>
                  <a:txBody>
                    <a:bodyPr/>
                    <a:lstStyle/>
                    <a:p>
                      <a:r>
                        <a:rPr kumimoji="0" lang="en-US" sz="1400" b="1" i="0" u="none" strike="noStrike" cap="none" normalizeH="0" baseline="0" dirty="0" smtClean="0">
                          <a:ln>
                            <a:noFill/>
                          </a:ln>
                          <a:solidFill>
                            <a:schemeClr val="tx1"/>
                          </a:solidFill>
                          <a:effectLst/>
                          <a:latin typeface="+mj-lt"/>
                          <a:ea typeface="Times New Roman" pitchFamily="18" charset="0"/>
                          <a:cs typeface="Times New Roman" pitchFamily="18" charset="0"/>
                        </a:rPr>
                        <a:t>Level:</a:t>
                      </a:r>
                      <a:endParaRPr lang="ru-RU"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solidFill>
                          <a:effectLst/>
                          <a:latin typeface="+mj-lt"/>
                          <a:ea typeface="Times New Roman" pitchFamily="18" charset="0"/>
                          <a:cs typeface="Times New Roman" pitchFamily="18" charset="0"/>
                        </a:rPr>
                        <a:t>B1/B2</a:t>
                      </a:r>
                      <a:endParaRPr lang="ru-RU" sz="1400" dirty="0">
                        <a:latin typeface="+mj-lt"/>
                      </a:endParaRPr>
                    </a:p>
                  </a:txBody>
                  <a:tcPr/>
                </a:tc>
              </a:tr>
              <a:tr h="355508">
                <a:tc>
                  <a:txBody>
                    <a:bodyPr/>
                    <a:lstStyle/>
                    <a:p>
                      <a:r>
                        <a:rPr kumimoji="0" lang="en-US" sz="1400" b="1" i="0" u="none" strike="noStrike" cap="none" normalizeH="0" baseline="0" dirty="0" smtClean="0">
                          <a:ln>
                            <a:noFill/>
                          </a:ln>
                          <a:solidFill>
                            <a:schemeClr val="tx1"/>
                          </a:solidFill>
                          <a:effectLst/>
                          <a:latin typeface="+mj-lt"/>
                          <a:ea typeface="Times New Roman" pitchFamily="18" charset="0"/>
                          <a:cs typeface="Times New Roman" pitchFamily="18" charset="0"/>
                        </a:rPr>
                        <a:t>Materials:</a:t>
                      </a:r>
                      <a:endParaRPr lang="ru-RU" sz="1400" dirty="0">
                        <a:latin typeface="+mj-lt"/>
                      </a:endParaRPr>
                    </a:p>
                  </a:txBody>
                  <a:tcPr/>
                </a:tc>
                <a:tc>
                  <a:txBody>
                    <a:bodyPr/>
                    <a:lstStyle/>
                    <a:p>
                      <a:r>
                        <a:rPr kumimoji="0" lang="en-US" sz="1400" b="0" i="0" u="none" strike="noStrike" cap="none" normalizeH="0" baseline="0" dirty="0" smtClean="0">
                          <a:ln>
                            <a:noFill/>
                          </a:ln>
                          <a:solidFill>
                            <a:schemeClr val="tx1"/>
                          </a:solidFill>
                          <a:effectLst/>
                          <a:latin typeface="+mj-lt"/>
                          <a:ea typeface="Times New Roman" pitchFamily="18" charset="0"/>
                          <a:cs typeface="Times New Roman" pitchFamily="18" charset="0"/>
                        </a:rPr>
                        <a:t>Handouts</a:t>
                      </a:r>
                      <a:endParaRPr lang="ru-RU" sz="1400" dirty="0">
                        <a:latin typeface="+mj-lt"/>
                      </a:endParaRPr>
                    </a:p>
                  </a:txBody>
                  <a:tcPr/>
                </a:tc>
              </a:tr>
            </a:tbl>
          </a:graphicData>
        </a:graphic>
      </p:graphicFrame>
    </p:spTree>
    <p:extLst>
      <p:ext uri="{BB962C8B-B14F-4D97-AF65-F5344CB8AC3E}">
        <p14:creationId xmlns:p14="http://schemas.microsoft.com/office/powerpoint/2010/main" val="4014799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B1E79A3-FB9C-4200-BA88-E617D5CB476A}"/>
              </a:ext>
            </a:extLst>
          </p:cNvPr>
          <p:cNvSpPr>
            <a:spLocks noGrp="1"/>
          </p:cNvSpPr>
          <p:nvPr>
            <p:ph type="title"/>
          </p:nvPr>
        </p:nvSpPr>
        <p:spPr>
          <a:xfrm>
            <a:off x="815934" y="1"/>
            <a:ext cx="10515600" cy="961291"/>
          </a:xfrm>
        </p:spPr>
        <p:txBody>
          <a:bodyPr>
            <a:normAutofit/>
          </a:bodyPr>
          <a:lstStyle/>
          <a:p>
            <a:pPr algn="ctr"/>
            <a:r>
              <a:rPr lang="ru-RU" sz="2400" b="1" cap="all" dirty="0">
                <a:latin typeface="+mn-lt"/>
                <a:cs typeface="Aharoni" pitchFamily="2" charset="-79"/>
              </a:rPr>
              <a:t>Пример плана урока по финансовой грамотности в курсе английского языка</a:t>
            </a:r>
          </a:p>
        </p:txBody>
      </p:sp>
      <p:sp>
        <p:nvSpPr>
          <p:cNvPr id="3" name="TextBox 2"/>
          <p:cNvSpPr txBox="1"/>
          <p:nvPr/>
        </p:nvSpPr>
        <p:spPr>
          <a:xfrm>
            <a:off x="159319" y="1406769"/>
            <a:ext cx="11516866" cy="5370701"/>
          </a:xfrm>
          <a:prstGeom prst="rect">
            <a:avLst/>
          </a:prstGeom>
          <a:noFill/>
        </p:spPr>
        <p:txBody>
          <a:bodyPr wrap="square" rtlCol="0">
            <a:spAutoFit/>
          </a:bodyPr>
          <a:lstStyle/>
          <a:p>
            <a:r>
              <a:rPr lang="en-US" b="1" dirty="0" smtClean="0"/>
              <a:t>Homework</a:t>
            </a:r>
            <a:endParaRPr lang="ru-RU" b="1" dirty="0" smtClean="0"/>
          </a:p>
          <a:p>
            <a:pPr>
              <a:spcAft>
                <a:spcPts val="600"/>
              </a:spcAft>
            </a:pPr>
            <a:endParaRPr lang="ru-RU" sz="2000" b="1" dirty="0"/>
          </a:p>
          <a:p>
            <a:pPr marL="342900" lvl="0" indent="-342900" algn="just">
              <a:lnSpc>
                <a:spcPct val="130000"/>
              </a:lnSpc>
              <a:spcAft>
                <a:spcPts val="600"/>
              </a:spcAft>
              <a:buSzPts val="1000"/>
              <a:buFont typeface="Times New Roman"/>
              <a:buAutoNum type="arabicPeriod"/>
            </a:pPr>
            <a:r>
              <a:rPr lang="en-US" dirty="0"/>
              <a:t>Make a two-column table on a sheet of paper. Label one column "Wants" and the other column "Needs." Ask the students to fulfill their needs and then their wants. (Needs: food, table, chairs, bed, pots and pans, silverware, dishes; Wants: rug, chair with flowers, curtains, stuffed bear).</a:t>
            </a:r>
            <a:endParaRPr lang="ru-RU" sz="2000" dirty="0"/>
          </a:p>
          <a:p>
            <a:pPr marL="342900" lvl="0" indent="-342900" algn="just">
              <a:lnSpc>
                <a:spcPct val="130000"/>
              </a:lnSpc>
              <a:spcAft>
                <a:spcPts val="600"/>
              </a:spcAft>
              <a:buSzPts val="1000"/>
              <a:buFont typeface="Times New Roman"/>
              <a:buAutoNum type="arabicPeriod"/>
            </a:pPr>
            <a:r>
              <a:rPr lang="en-US" dirty="0"/>
              <a:t>Print out copies of the </a:t>
            </a:r>
            <a:r>
              <a:rPr lang="en-US" dirty="0">
                <a:hlinkClick r:id="rId2"/>
              </a:rPr>
              <a:t>Saving Money Story Board</a:t>
            </a:r>
            <a:r>
              <a:rPr lang="en-US" dirty="0"/>
              <a:t> for each student to take home. Distribute the </a:t>
            </a:r>
            <a:r>
              <a:rPr lang="en-US" dirty="0">
                <a:hlinkClick r:id="rId2"/>
              </a:rPr>
              <a:t>Saving Money Story Board</a:t>
            </a:r>
            <a:r>
              <a:rPr lang="en-US" dirty="0"/>
              <a:t> activity sheet to each student to bring home. Tell students that they will tell a story in pictures and words about saving money for something they really want. Draw students' attention to the four boxes. Explain that in the first box they will draw a picture of what they want to buy, or their goal with a caption underneath explaining what it is. In the second box, they are to illustrate and write how they will get money to buy what they want. Ask them to show how they plan to save money by drawing a picture in the third box. Finally, in the last box, they should show in a picture and words how they will feel when they finally buy what they're saving for.</a:t>
            </a:r>
            <a:endParaRPr lang="ru-RU" sz="2000" dirty="0"/>
          </a:p>
          <a:p>
            <a:pPr lvl="0"/>
            <a:endParaRPr lang="en-US" dirty="0" smtClean="0"/>
          </a:p>
          <a:p>
            <a:pPr lvl="0"/>
            <a:endParaRPr lang="ru-RU" sz="2000" dirty="0"/>
          </a:p>
          <a:p>
            <a:endParaRPr lang="ru-RU" dirty="0"/>
          </a:p>
        </p:txBody>
      </p:sp>
    </p:spTree>
    <p:extLst>
      <p:ext uri="{BB962C8B-B14F-4D97-AF65-F5344CB8AC3E}">
        <p14:creationId xmlns:p14="http://schemas.microsoft.com/office/powerpoint/2010/main" val="393880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4754" y="211015"/>
            <a:ext cx="10515600" cy="492370"/>
          </a:xfrm>
        </p:spPr>
        <p:txBody>
          <a:bodyPr>
            <a:normAutofit/>
          </a:bodyPr>
          <a:lstStyle/>
          <a:p>
            <a:pPr algn="ctr"/>
            <a:r>
              <a:rPr lang="ru-RU" sz="2400" b="1" dirty="0" smtClean="0">
                <a:latin typeface="+mn-lt"/>
                <a:cs typeface="Aharoni" pitchFamily="2" charset="-79"/>
              </a:rPr>
              <a:t>СОДЕРЖАНИЕ</a:t>
            </a:r>
            <a:endParaRPr lang="ru-RU" sz="2400" b="1" dirty="0">
              <a:latin typeface="+mn-lt"/>
              <a:cs typeface="Aharoni" pitchFamily="2" charset="-79"/>
            </a:endParaRPr>
          </a:p>
        </p:txBody>
      </p:sp>
      <p:sp>
        <p:nvSpPr>
          <p:cNvPr id="3" name="Объект 2"/>
          <p:cNvSpPr>
            <a:spLocks noGrp="1"/>
          </p:cNvSpPr>
          <p:nvPr>
            <p:ph idx="1"/>
          </p:nvPr>
        </p:nvSpPr>
        <p:spPr>
          <a:xfrm>
            <a:off x="826480" y="703384"/>
            <a:ext cx="10474566" cy="6013940"/>
          </a:xfrm>
        </p:spPr>
        <p:txBody>
          <a:bodyPr>
            <a:normAutofit fontScale="92500" lnSpcReduction="20000"/>
          </a:bodyPr>
          <a:lstStyle/>
          <a:p>
            <a:pPr>
              <a:lnSpc>
                <a:spcPct val="120000"/>
              </a:lnSpc>
              <a:spcBef>
                <a:spcPts val="600"/>
              </a:spcBef>
            </a:pPr>
            <a:r>
              <a:rPr lang="ru-RU" sz="2000" b="1" dirty="0"/>
              <a:t>Тема №</a:t>
            </a:r>
            <a:r>
              <a:rPr lang="ru-RU" sz="2000" b="1" dirty="0" smtClean="0"/>
              <a:t>1</a:t>
            </a:r>
            <a:r>
              <a:rPr lang="en-US" sz="2000" b="1" dirty="0"/>
              <a:t>.</a:t>
            </a:r>
            <a:r>
              <a:rPr lang="ru-RU" sz="2000" dirty="0" smtClean="0"/>
              <a:t> </a:t>
            </a:r>
            <a:r>
              <a:rPr lang="ru-RU" sz="2000" dirty="0"/>
              <a:t>Финансовая грамотность в курсе английского языка в общеобразовательной </a:t>
            </a:r>
            <a:r>
              <a:rPr lang="ru-RU" sz="2000" dirty="0" smtClean="0"/>
              <a:t>организации</a:t>
            </a:r>
            <a:endParaRPr lang="ru-RU" sz="2000" dirty="0" smtClean="0"/>
          </a:p>
          <a:p>
            <a:pPr>
              <a:lnSpc>
                <a:spcPct val="120000"/>
              </a:lnSpc>
              <a:spcBef>
                <a:spcPts val="600"/>
              </a:spcBef>
            </a:pPr>
            <a:r>
              <a:rPr lang="ru-RU" sz="2000" b="1" dirty="0"/>
              <a:t>Тема №</a:t>
            </a:r>
            <a:r>
              <a:rPr lang="ru-RU" sz="2000" b="1" dirty="0" smtClean="0"/>
              <a:t>2</a:t>
            </a:r>
            <a:r>
              <a:rPr lang="en-US" sz="2000" b="1" dirty="0" smtClean="0"/>
              <a:t>.</a:t>
            </a:r>
            <a:r>
              <a:rPr lang="ru-RU" sz="2000" dirty="0" smtClean="0"/>
              <a:t> </a:t>
            </a:r>
            <a:r>
              <a:rPr lang="ru-RU" sz="2000" dirty="0"/>
              <a:t>Методологические подходы и образовательные технологии в преподавании финансовой грамотности в курсе английского </a:t>
            </a:r>
            <a:r>
              <a:rPr lang="ru-RU" sz="2000" dirty="0" smtClean="0"/>
              <a:t>языка</a:t>
            </a:r>
            <a:endParaRPr lang="ru-RU" sz="2000" dirty="0"/>
          </a:p>
          <a:p>
            <a:pPr>
              <a:lnSpc>
                <a:spcPct val="120000"/>
              </a:lnSpc>
              <a:spcBef>
                <a:spcPts val="600"/>
              </a:spcBef>
            </a:pPr>
            <a:r>
              <a:rPr lang="ru-RU" sz="2000" b="1" dirty="0"/>
              <a:t>Тема №</a:t>
            </a:r>
            <a:r>
              <a:rPr lang="ru-RU" sz="2000" b="1" dirty="0" smtClean="0"/>
              <a:t>3</a:t>
            </a:r>
            <a:r>
              <a:rPr lang="en-US" sz="2000" b="1" dirty="0" smtClean="0"/>
              <a:t>.</a:t>
            </a:r>
            <a:r>
              <a:rPr lang="ru-RU" sz="2000" dirty="0" smtClean="0"/>
              <a:t> </a:t>
            </a:r>
            <a:r>
              <a:rPr lang="ru-RU" sz="2000" dirty="0"/>
              <a:t>Содержание финансовой грамотности в курсе в программе по английскому языку для 5-9 классов</a:t>
            </a:r>
          </a:p>
          <a:p>
            <a:pPr>
              <a:lnSpc>
                <a:spcPct val="120000"/>
              </a:lnSpc>
              <a:spcBef>
                <a:spcPts val="600"/>
              </a:spcBef>
            </a:pPr>
            <a:r>
              <a:rPr lang="ru-RU" sz="2000" b="1" dirty="0"/>
              <a:t>Тема №</a:t>
            </a:r>
            <a:r>
              <a:rPr lang="ru-RU" sz="2000" b="1" dirty="0" smtClean="0"/>
              <a:t>4</a:t>
            </a:r>
            <a:r>
              <a:rPr lang="en-US" sz="2000" b="1" dirty="0" smtClean="0"/>
              <a:t>.</a:t>
            </a:r>
            <a:r>
              <a:rPr lang="ru-RU" sz="2000" dirty="0" smtClean="0"/>
              <a:t> </a:t>
            </a:r>
            <a:r>
              <a:rPr lang="ru-RU" sz="2000" dirty="0"/>
              <a:t>Варианты заданий и самостоятельных уроков для учащихся 5 – 6 классов</a:t>
            </a:r>
          </a:p>
          <a:p>
            <a:pPr>
              <a:lnSpc>
                <a:spcPct val="120000"/>
              </a:lnSpc>
              <a:spcBef>
                <a:spcPts val="600"/>
              </a:spcBef>
            </a:pPr>
            <a:r>
              <a:rPr lang="ru-RU" sz="2000" b="1" dirty="0"/>
              <a:t>Тема №</a:t>
            </a:r>
            <a:r>
              <a:rPr lang="ru-RU" sz="2000" b="1" dirty="0" smtClean="0"/>
              <a:t>5</a:t>
            </a:r>
            <a:r>
              <a:rPr lang="en-US" sz="2000" b="1" dirty="0" smtClean="0"/>
              <a:t>.</a:t>
            </a:r>
            <a:r>
              <a:rPr lang="ru-RU" sz="2000" dirty="0" smtClean="0"/>
              <a:t> </a:t>
            </a:r>
            <a:r>
              <a:rPr lang="ru-RU" sz="2000" dirty="0"/>
              <a:t>Ожидаемые результаты освоения элементов финансовой грамотности в курсе английского языка в 5, 6 классах</a:t>
            </a:r>
          </a:p>
          <a:p>
            <a:pPr>
              <a:lnSpc>
                <a:spcPct val="120000"/>
              </a:lnSpc>
              <a:spcBef>
                <a:spcPts val="600"/>
              </a:spcBef>
            </a:pPr>
            <a:r>
              <a:rPr lang="ru-RU" sz="2000" b="1" dirty="0"/>
              <a:t>Тема №</a:t>
            </a:r>
            <a:r>
              <a:rPr lang="ru-RU" sz="2000" b="1" dirty="0" smtClean="0"/>
              <a:t>6</a:t>
            </a:r>
            <a:r>
              <a:rPr lang="en-US" sz="2000" b="1" dirty="0" smtClean="0"/>
              <a:t>.</a:t>
            </a:r>
            <a:r>
              <a:rPr lang="ru-RU" sz="2000" b="1" dirty="0" smtClean="0"/>
              <a:t> </a:t>
            </a:r>
            <a:r>
              <a:rPr lang="ru-RU" sz="2000" dirty="0"/>
              <a:t>Варианты заданий и самостоятельных уроков для </a:t>
            </a:r>
            <a:r>
              <a:rPr lang="ru-RU" sz="2000" dirty="0" smtClean="0"/>
              <a:t>учащихся</a:t>
            </a:r>
            <a:r>
              <a:rPr lang="ru-RU" sz="2000" dirty="0"/>
              <a:t> </a:t>
            </a:r>
            <a:r>
              <a:rPr lang="ru-RU" sz="2000" dirty="0" smtClean="0"/>
              <a:t>7 </a:t>
            </a:r>
            <a:r>
              <a:rPr lang="ru-RU" sz="2000" dirty="0"/>
              <a:t>– 8 </a:t>
            </a:r>
            <a:r>
              <a:rPr lang="ru-RU" sz="2000" dirty="0" smtClean="0"/>
              <a:t>классов</a:t>
            </a:r>
          </a:p>
          <a:p>
            <a:pPr>
              <a:lnSpc>
                <a:spcPct val="120000"/>
              </a:lnSpc>
              <a:spcBef>
                <a:spcPts val="600"/>
              </a:spcBef>
            </a:pPr>
            <a:r>
              <a:rPr lang="ru-RU" sz="2000" b="1" dirty="0"/>
              <a:t>Тема №</a:t>
            </a:r>
            <a:r>
              <a:rPr lang="ru-RU" sz="2000" b="1" dirty="0" smtClean="0"/>
              <a:t>7</a:t>
            </a:r>
            <a:r>
              <a:rPr lang="en-US" sz="2000" b="1" dirty="0" smtClean="0"/>
              <a:t>.</a:t>
            </a:r>
            <a:r>
              <a:rPr lang="ru-RU" sz="2000" dirty="0" smtClean="0"/>
              <a:t> </a:t>
            </a:r>
            <a:r>
              <a:rPr lang="ru-RU" sz="2000" dirty="0"/>
              <a:t>Ожидаемые результаты освоения элементов финансовой грамотности в курсе английского языка в 7, 8 классах</a:t>
            </a:r>
          </a:p>
          <a:p>
            <a:pPr>
              <a:lnSpc>
                <a:spcPct val="120000"/>
              </a:lnSpc>
              <a:spcBef>
                <a:spcPts val="600"/>
              </a:spcBef>
            </a:pPr>
            <a:r>
              <a:rPr lang="ru-RU" sz="2000" b="1" dirty="0"/>
              <a:t>Тема №</a:t>
            </a:r>
            <a:r>
              <a:rPr lang="ru-RU" sz="2000" b="1" dirty="0" smtClean="0"/>
              <a:t>8</a:t>
            </a:r>
            <a:r>
              <a:rPr lang="en-US" sz="2000" b="1" dirty="0" smtClean="0"/>
              <a:t>.</a:t>
            </a:r>
            <a:r>
              <a:rPr lang="ru-RU" sz="2000" dirty="0" smtClean="0"/>
              <a:t> </a:t>
            </a:r>
            <a:r>
              <a:rPr lang="ru-RU" sz="2000" dirty="0"/>
              <a:t>Варианты заданий и самостоятельных уроков для учащихся 9 </a:t>
            </a:r>
            <a:r>
              <a:rPr lang="ru-RU" sz="2000" dirty="0" smtClean="0"/>
              <a:t>классов</a:t>
            </a:r>
          </a:p>
          <a:p>
            <a:pPr>
              <a:lnSpc>
                <a:spcPct val="120000"/>
              </a:lnSpc>
              <a:spcBef>
                <a:spcPts val="600"/>
              </a:spcBef>
            </a:pPr>
            <a:r>
              <a:rPr lang="ru-RU" sz="2000" b="1" dirty="0"/>
              <a:t>Тема №</a:t>
            </a:r>
            <a:r>
              <a:rPr lang="ru-RU" sz="2000" b="1" dirty="0" smtClean="0"/>
              <a:t>9</a:t>
            </a:r>
            <a:r>
              <a:rPr lang="en-US" sz="2000" b="1" dirty="0" smtClean="0"/>
              <a:t>.</a:t>
            </a:r>
            <a:r>
              <a:rPr lang="ru-RU" sz="2000" dirty="0" smtClean="0"/>
              <a:t> </a:t>
            </a:r>
            <a:r>
              <a:rPr lang="ru-RU" sz="2000" dirty="0"/>
              <a:t>Ожидаемые результаты освоения элементов финансовой грамотности в курсе английского языка в 9 классе</a:t>
            </a:r>
          </a:p>
          <a:p>
            <a:pPr>
              <a:lnSpc>
                <a:spcPct val="120000"/>
              </a:lnSpc>
              <a:spcBef>
                <a:spcPts val="600"/>
              </a:spcBef>
            </a:pPr>
            <a:r>
              <a:rPr lang="ru-RU" sz="2000" b="1" dirty="0"/>
              <a:t>Приложение </a:t>
            </a:r>
            <a:r>
              <a:rPr lang="ru-RU" sz="2000" b="1" dirty="0" smtClean="0"/>
              <a:t>1</a:t>
            </a:r>
            <a:r>
              <a:rPr lang="en-US" sz="2000" b="1" dirty="0" smtClean="0"/>
              <a:t>.</a:t>
            </a:r>
            <a:r>
              <a:rPr lang="ru-RU" sz="2000" b="1" dirty="0" smtClean="0"/>
              <a:t> </a:t>
            </a:r>
            <a:r>
              <a:rPr lang="ru-RU" sz="2000" dirty="0" smtClean="0"/>
              <a:t>Словарь основных понятий </a:t>
            </a:r>
            <a:r>
              <a:rPr lang="ru-RU" sz="2000" dirty="0"/>
              <a:t>и </a:t>
            </a:r>
            <a:r>
              <a:rPr lang="ru-RU" sz="2000" dirty="0" smtClean="0"/>
              <a:t>терминов </a:t>
            </a:r>
            <a:r>
              <a:rPr lang="ru-RU" sz="2000" dirty="0"/>
              <a:t>по финансовой грамотности</a:t>
            </a:r>
          </a:p>
          <a:p>
            <a:pPr>
              <a:lnSpc>
                <a:spcPct val="120000"/>
              </a:lnSpc>
              <a:spcBef>
                <a:spcPts val="600"/>
              </a:spcBef>
            </a:pPr>
            <a:r>
              <a:rPr lang="ru-RU" sz="2000" b="1" dirty="0" smtClean="0"/>
              <a:t>Приложение 2</a:t>
            </a:r>
            <a:r>
              <a:rPr lang="en-US" sz="2000" b="1" dirty="0" smtClean="0"/>
              <a:t>.</a:t>
            </a:r>
            <a:r>
              <a:rPr lang="ru-RU" sz="2000" dirty="0" smtClean="0"/>
              <a:t> </a:t>
            </a:r>
            <a:r>
              <a:rPr lang="en-US" sz="2000" dirty="0" smtClean="0"/>
              <a:t>English </a:t>
            </a:r>
            <a:r>
              <a:rPr lang="en-US" sz="2000" dirty="0"/>
              <a:t>Idioms for Talking about Money </a:t>
            </a:r>
            <a:endParaRPr lang="ru-RU" sz="2000" dirty="0"/>
          </a:p>
          <a:p>
            <a:endParaRPr lang="ru-RU" sz="2000" b="1" dirty="0" smtClean="0"/>
          </a:p>
          <a:p>
            <a:endParaRPr lang="ru-RU" sz="2000" dirty="0"/>
          </a:p>
        </p:txBody>
      </p:sp>
    </p:spTree>
    <p:extLst>
      <p:ext uri="{BB962C8B-B14F-4D97-AF65-F5344CB8AC3E}">
        <p14:creationId xmlns:p14="http://schemas.microsoft.com/office/powerpoint/2010/main" val="180076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7907" y="770435"/>
            <a:ext cx="6307015" cy="4801314"/>
          </a:xfrm>
          <a:prstGeom prst="rect">
            <a:avLst/>
          </a:prstGeom>
        </p:spPr>
        <p:txBody>
          <a:bodyPr wrap="square">
            <a:spAutoFit/>
          </a:bodyPr>
          <a:lstStyle/>
          <a:p>
            <a:endParaRPr lang="ru-RU" dirty="0"/>
          </a:p>
          <a:p>
            <a:r>
              <a:rPr lang="ru-RU" b="1" dirty="0" smtClean="0"/>
              <a:t>Финансовая грамотность – это владение </a:t>
            </a:r>
            <a:r>
              <a:rPr lang="ru-RU" b="1" dirty="0"/>
              <a:t>умениями применять полученные знания в повседневной жизни, прогнозировать последствия принимаемых </a:t>
            </a:r>
            <a:r>
              <a:rPr lang="ru-RU" b="1" dirty="0" smtClean="0"/>
              <a:t>решений</a:t>
            </a:r>
          </a:p>
          <a:p>
            <a:endParaRPr lang="ru-RU" i="1" dirty="0"/>
          </a:p>
          <a:p>
            <a:r>
              <a:rPr lang="ru-RU" dirty="0" smtClean="0"/>
              <a:t>Федеральный </a:t>
            </a:r>
            <a:r>
              <a:rPr lang="ru-RU" dirty="0"/>
              <a:t>государственный образовательный стандарт основного общего образования / М-во образования и науки РФ. </a:t>
            </a:r>
            <a:r>
              <a:rPr lang="ru-RU" dirty="0" smtClean="0"/>
              <a:t>Приказ </a:t>
            </a:r>
            <a:r>
              <a:rPr lang="ru-RU" dirty="0"/>
              <a:t>Министерства образования и науки РФ от 17.12.2010. №1897. [Электронный ресурс]. — </a:t>
            </a:r>
            <a:r>
              <a:rPr lang="en-US" dirty="0"/>
              <a:t>URL</a:t>
            </a:r>
            <a:r>
              <a:rPr lang="ru-RU" dirty="0"/>
              <a:t>: </a:t>
            </a:r>
            <a:r>
              <a:rPr lang="ru-RU" u="sng" dirty="0"/>
              <a:t>https://fgos.ru/</a:t>
            </a:r>
            <a:endParaRPr lang="ru-RU" dirty="0"/>
          </a:p>
          <a:p>
            <a:endParaRPr lang="ru-RU" dirty="0"/>
          </a:p>
          <a:p>
            <a:endParaRPr lang="ru-RU" dirty="0"/>
          </a:p>
          <a:p>
            <a:r>
              <a:rPr lang="ru-RU" b="1" dirty="0"/>
              <a:t>Финансовая грамотность – это </a:t>
            </a:r>
            <a:r>
              <a:rPr lang="ru-RU" b="1" dirty="0" smtClean="0"/>
              <a:t>способность </a:t>
            </a:r>
            <a:r>
              <a:rPr lang="ru-RU" b="1" dirty="0"/>
              <a:t>человека принимать обоснованные решения по использованию и управлению своими </a:t>
            </a:r>
            <a:r>
              <a:rPr lang="ru-RU" b="1" dirty="0" smtClean="0"/>
              <a:t>деньгами</a:t>
            </a:r>
          </a:p>
          <a:p>
            <a:endParaRPr lang="ru-RU" dirty="0" smtClean="0"/>
          </a:p>
          <a:p>
            <a:r>
              <a:rPr lang="ru-RU" dirty="0" smtClean="0"/>
              <a:t>Всемирный </a:t>
            </a:r>
            <a:r>
              <a:rPr lang="ru-RU" dirty="0"/>
              <a:t>банк </a:t>
            </a:r>
            <a:endParaRPr lang="ru-RU" dirty="0"/>
          </a:p>
        </p:txBody>
      </p:sp>
      <p:sp>
        <p:nvSpPr>
          <p:cNvPr id="4" name="Заголовок 1"/>
          <p:cNvSpPr txBox="1">
            <a:spLocks/>
          </p:cNvSpPr>
          <p:nvPr/>
        </p:nvSpPr>
        <p:spPr>
          <a:xfrm>
            <a:off x="814754" y="211015"/>
            <a:ext cx="10515600" cy="4923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latin typeface="+mn-lt"/>
                <a:cs typeface="Aharoni" pitchFamily="2" charset="-79"/>
              </a:rPr>
              <a:t>ФИНАНСОВАЯ ГРАМОТНОСТЬ</a:t>
            </a:r>
            <a:endParaRPr lang="ru-RU" sz="2400" b="1" dirty="0">
              <a:latin typeface="+mn-lt"/>
              <a:cs typeface="Aharoni" pitchFamily="2" charset="-79"/>
            </a:endParaRPr>
          </a:p>
        </p:txBody>
      </p:sp>
      <p:pic>
        <p:nvPicPr>
          <p:cNvPr id="1026" name="Picture 2" descr="https://snkapital.ru/media/img/blog/2019/07/02/z7LzqxXPu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446" y="1019908"/>
            <a:ext cx="5310554" cy="430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42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D4573C-1FEE-46CA-9260-0CD695179D8B}"/>
              </a:ext>
            </a:extLst>
          </p:cNvPr>
          <p:cNvSpPr>
            <a:spLocks noGrp="1"/>
          </p:cNvSpPr>
          <p:nvPr>
            <p:ph type="title"/>
          </p:nvPr>
        </p:nvSpPr>
        <p:spPr>
          <a:xfrm>
            <a:off x="252046" y="0"/>
            <a:ext cx="11641016" cy="1101969"/>
          </a:xfrm>
        </p:spPr>
        <p:txBody>
          <a:bodyPr>
            <a:noAutofit/>
          </a:bodyPr>
          <a:lstStyle/>
          <a:p>
            <a:pPr algn="ctr"/>
            <a:r>
              <a:rPr lang="ru-RU" sz="2400" b="1" cap="all" dirty="0">
                <a:latin typeface="+mn-lt"/>
                <a:cs typeface="Aharoni" pitchFamily="2" charset="-79"/>
              </a:rPr>
              <a:t>Цели и задачи формирования финансовой грамотности в курсе английского языка 5-9 классов </a:t>
            </a:r>
            <a:r>
              <a:rPr lang="ru-RU" sz="2400" b="1" cap="all" dirty="0">
                <a:latin typeface="+mn-lt"/>
                <a:cs typeface="Aharoni" pitchFamily="2" charset="-79"/>
              </a:rPr>
              <a:t>в общеобразовательной </a:t>
            </a:r>
            <a:r>
              <a:rPr lang="ru-RU" sz="2400" b="1" cap="all" dirty="0">
                <a:latin typeface="+mn-lt"/>
                <a:cs typeface="Aharoni" pitchFamily="2" charset="-79"/>
              </a:rPr>
              <a:t>организации</a:t>
            </a:r>
          </a:p>
        </p:txBody>
      </p:sp>
      <p:sp>
        <p:nvSpPr>
          <p:cNvPr id="6" name="TextBox 5"/>
          <p:cNvSpPr txBox="1"/>
          <p:nvPr/>
        </p:nvSpPr>
        <p:spPr>
          <a:xfrm>
            <a:off x="921916" y="5389539"/>
            <a:ext cx="3535583" cy="369332"/>
          </a:xfrm>
          <a:prstGeom prst="rect">
            <a:avLst/>
          </a:prstGeom>
          <a:noFill/>
        </p:spPr>
        <p:txBody>
          <a:bodyPr wrap="none" rtlCol="0">
            <a:spAutoFit/>
          </a:bodyPr>
          <a:lstStyle/>
          <a:p>
            <a:r>
              <a:rPr lang="ru-RU" b="1" dirty="0" smtClean="0"/>
              <a:t>Финансово грамотный школьник</a:t>
            </a:r>
            <a:endParaRPr lang="ru-RU" b="1" dirty="0"/>
          </a:p>
        </p:txBody>
      </p:sp>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5308" y="1581423"/>
            <a:ext cx="2028090" cy="1352736"/>
          </a:xfr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916" y="1976437"/>
            <a:ext cx="3688338" cy="3076209"/>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5644" y="4783759"/>
            <a:ext cx="1957753" cy="1303894"/>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645" y="3059487"/>
            <a:ext cx="1776047" cy="1183113"/>
          </a:xfrm>
          <a:prstGeom prst="rect">
            <a:avLst/>
          </a:prstGeom>
        </p:spPr>
      </p:pic>
      <p:sp>
        <p:nvSpPr>
          <p:cNvPr id="13" name="TextBox 12"/>
          <p:cNvSpPr txBox="1"/>
          <p:nvPr/>
        </p:nvSpPr>
        <p:spPr>
          <a:xfrm>
            <a:off x="8253046" y="1976437"/>
            <a:ext cx="2903359" cy="369332"/>
          </a:xfrm>
          <a:prstGeom prst="rect">
            <a:avLst/>
          </a:prstGeom>
          <a:noFill/>
        </p:spPr>
        <p:txBody>
          <a:bodyPr wrap="none" rtlCol="0">
            <a:spAutoFit/>
          </a:bodyPr>
          <a:lstStyle/>
          <a:p>
            <a:r>
              <a:rPr lang="ru-RU" b="1" i="1" dirty="0" smtClean="0"/>
              <a:t>Финансовая безопасность</a:t>
            </a:r>
            <a:endParaRPr lang="ru-RU" b="1" i="1" dirty="0"/>
          </a:p>
        </p:txBody>
      </p:sp>
      <p:sp>
        <p:nvSpPr>
          <p:cNvPr id="14" name="TextBox 13"/>
          <p:cNvSpPr txBox="1"/>
          <p:nvPr/>
        </p:nvSpPr>
        <p:spPr>
          <a:xfrm>
            <a:off x="8253046" y="3327876"/>
            <a:ext cx="2492516" cy="646331"/>
          </a:xfrm>
          <a:prstGeom prst="rect">
            <a:avLst/>
          </a:prstGeom>
          <a:noFill/>
        </p:spPr>
        <p:txBody>
          <a:bodyPr wrap="square" rtlCol="0">
            <a:spAutoFit/>
          </a:bodyPr>
          <a:lstStyle/>
          <a:p>
            <a:r>
              <a:rPr lang="ru-RU" b="1" i="1" dirty="0" smtClean="0"/>
              <a:t>Разумное управление личными финансами</a:t>
            </a:r>
            <a:endParaRPr lang="ru-RU" b="1" i="1" dirty="0"/>
          </a:p>
        </p:txBody>
      </p:sp>
      <p:sp>
        <p:nvSpPr>
          <p:cNvPr id="15" name="TextBox 14"/>
          <p:cNvSpPr txBox="1"/>
          <p:nvPr/>
        </p:nvSpPr>
        <p:spPr>
          <a:xfrm>
            <a:off x="8253046" y="5112540"/>
            <a:ext cx="3094893" cy="646331"/>
          </a:xfrm>
          <a:prstGeom prst="rect">
            <a:avLst/>
          </a:prstGeom>
          <a:noFill/>
        </p:spPr>
        <p:txBody>
          <a:bodyPr wrap="square" rtlCol="0">
            <a:spAutoFit/>
          </a:bodyPr>
          <a:lstStyle/>
          <a:p>
            <a:r>
              <a:rPr lang="ru-RU" b="1" i="1" dirty="0" smtClean="0"/>
              <a:t>Будущее финансовое благополучие</a:t>
            </a:r>
            <a:endParaRPr lang="ru-RU" b="1" i="1" dirty="0"/>
          </a:p>
        </p:txBody>
      </p:sp>
      <p:cxnSp>
        <p:nvCxnSpPr>
          <p:cNvPr id="17" name="Прямая со стрелкой 16"/>
          <p:cNvCxnSpPr/>
          <p:nvPr/>
        </p:nvCxnSpPr>
        <p:spPr>
          <a:xfrm flipV="1">
            <a:off x="4610254" y="2161103"/>
            <a:ext cx="1585391" cy="570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12" idx="1"/>
          </p:cNvCxnSpPr>
          <p:nvPr/>
        </p:nvCxnSpPr>
        <p:spPr>
          <a:xfrm>
            <a:off x="4686632" y="3651044"/>
            <a:ext cx="1509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4686632" y="4583723"/>
            <a:ext cx="1385922" cy="528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36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477" y="1"/>
            <a:ext cx="10515600" cy="1113692"/>
          </a:xfrm>
        </p:spPr>
        <p:txBody>
          <a:bodyPr>
            <a:normAutofit/>
          </a:bodyPr>
          <a:lstStyle/>
          <a:p>
            <a:pPr algn="ctr"/>
            <a:r>
              <a:rPr lang="ru-RU" sz="2400" b="1" cap="all" dirty="0">
                <a:latin typeface="+mn-lt"/>
                <a:cs typeface="Aharoni" pitchFamily="2" charset="-79"/>
              </a:rPr>
              <a:t>ОБЩИЕ ТЕМЫ ПО ФИНАНСОВОЙ ГРАМОТНОСТИ  ДЛЯ 5-11 КЛАССОВ</a:t>
            </a:r>
            <a:endParaRPr lang="ru-RU" sz="2400" b="1" cap="all" dirty="0">
              <a:latin typeface="+mn-lt"/>
              <a:cs typeface="Aharoni" pitchFamily="2" charset="-79"/>
            </a:endParaRPr>
          </a:p>
        </p:txBody>
      </p:sp>
      <p:sp>
        <p:nvSpPr>
          <p:cNvPr id="3" name="Объект 2"/>
          <p:cNvSpPr>
            <a:spLocks noGrp="1"/>
          </p:cNvSpPr>
          <p:nvPr>
            <p:ph idx="1"/>
          </p:nvPr>
        </p:nvSpPr>
        <p:spPr>
          <a:xfrm>
            <a:off x="263769" y="1356702"/>
            <a:ext cx="6359769" cy="3109790"/>
          </a:xfrm>
        </p:spPr>
        <p:txBody>
          <a:bodyPr>
            <a:noAutofit/>
          </a:bodyPr>
          <a:lstStyle/>
          <a:p>
            <a:pPr marL="342900" marR="28575" lvl="0" indent="-342900" algn="just">
              <a:lnSpc>
                <a:spcPct val="100000"/>
              </a:lnSpc>
              <a:spcBef>
                <a:spcPts val="0"/>
              </a:spcBef>
              <a:spcAft>
                <a:spcPts val="0"/>
              </a:spcAft>
              <a:buFont typeface="Symbol"/>
              <a:buChar char=""/>
            </a:pPr>
            <a:r>
              <a:rPr lang="ru-RU" sz="2400" dirty="0"/>
              <a:t>Зачем быть финансово </a:t>
            </a:r>
            <a:r>
              <a:rPr lang="ru-RU" sz="2400" dirty="0" smtClean="0"/>
              <a:t>грамотным</a:t>
            </a:r>
          </a:p>
          <a:p>
            <a:pPr marL="0" marR="28575" lvl="0" indent="0" algn="just">
              <a:lnSpc>
                <a:spcPct val="100000"/>
              </a:lnSpc>
              <a:spcBef>
                <a:spcPts val="0"/>
              </a:spcBef>
              <a:spcAft>
                <a:spcPts val="0"/>
              </a:spcAft>
              <a:buNone/>
            </a:pPr>
            <a:endParaRPr lang="ru-RU" sz="2400" dirty="0"/>
          </a:p>
          <a:p>
            <a:pPr marL="342900" lvl="0" indent="-342900" algn="just">
              <a:lnSpc>
                <a:spcPct val="100000"/>
              </a:lnSpc>
              <a:spcBef>
                <a:spcPts val="0"/>
              </a:spcBef>
              <a:spcAft>
                <a:spcPts val="0"/>
              </a:spcAft>
              <a:buFont typeface="Symbol"/>
              <a:buChar char=""/>
              <a:tabLst>
                <a:tab pos="292100" algn="l"/>
              </a:tabLst>
            </a:pPr>
            <a:r>
              <a:rPr lang="ru-RU" sz="2400" dirty="0"/>
              <a:t>Деньги, их история, виды, функции </a:t>
            </a:r>
            <a:r>
              <a:rPr lang="ru-RU" sz="2400" dirty="0" smtClean="0"/>
              <a:t>денег</a:t>
            </a:r>
          </a:p>
          <a:p>
            <a:pPr marL="0" lvl="0" indent="0" algn="just">
              <a:lnSpc>
                <a:spcPct val="100000"/>
              </a:lnSpc>
              <a:spcBef>
                <a:spcPts val="0"/>
              </a:spcBef>
              <a:spcAft>
                <a:spcPts val="0"/>
              </a:spcAft>
              <a:buNone/>
              <a:tabLst>
                <a:tab pos="292100" algn="l"/>
              </a:tabLst>
            </a:pPr>
            <a:endParaRPr lang="ru-RU" sz="2400" dirty="0"/>
          </a:p>
          <a:p>
            <a:pPr marL="342900" lvl="0" indent="-342900" algn="just">
              <a:lnSpc>
                <a:spcPct val="100000"/>
              </a:lnSpc>
              <a:spcBef>
                <a:spcPts val="0"/>
              </a:spcBef>
              <a:spcAft>
                <a:spcPts val="0"/>
              </a:spcAft>
              <a:buFont typeface="Symbol"/>
              <a:buChar char=""/>
              <a:tabLst>
                <a:tab pos="292100" algn="l"/>
              </a:tabLst>
            </a:pPr>
            <a:r>
              <a:rPr lang="ru-RU" sz="2400" dirty="0"/>
              <a:t>Семейный и личный </a:t>
            </a:r>
            <a:r>
              <a:rPr lang="ru-RU" sz="2400" dirty="0" smtClean="0"/>
              <a:t>бюджет</a:t>
            </a:r>
          </a:p>
          <a:p>
            <a:pPr marL="0" lvl="0" indent="0" algn="just">
              <a:lnSpc>
                <a:spcPct val="100000"/>
              </a:lnSpc>
              <a:spcBef>
                <a:spcPts val="0"/>
              </a:spcBef>
              <a:spcAft>
                <a:spcPts val="0"/>
              </a:spcAft>
              <a:buNone/>
              <a:tabLst>
                <a:tab pos="292100" algn="l"/>
              </a:tabLst>
            </a:pPr>
            <a:endParaRPr lang="ru-RU" sz="2400" dirty="0"/>
          </a:p>
          <a:p>
            <a:pPr marL="342900" lvl="0" indent="-342900" algn="just">
              <a:lnSpc>
                <a:spcPct val="100000"/>
              </a:lnSpc>
              <a:spcBef>
                <a:spcPts val="0"/>
              </a:spcBef>
              <a:spcAft>
                <a:spcPts val="0"/>
              </a:spcAft>
              <a:buFont typeface="Symbol"/>
              <a:buChar char=""/>
              <a:tabLst>
                <a:tab pos="292100" algn="l"/>
              </a:tabLst>
            </a:pPr>
            <a:r>
              <a:rPr lang="ru-RU" sz="2400" dirty="0"/>
              <a:t>Экономические отношения </a:t>
            </a:r>
            <a:r>
              <a:rPr lang="ru-RU" sz="2400" dirty="0" smtClean="0"/>
              <a:t>семьи </a:t>
            </a:r>
            <a:r>
              <a:rPr lang="ru-RU" sz="2400" dirty="0"/>
              <a:t>и </a:t>
            </a:r>
            <a:r>
              <a:rPr lang="ru-RU" sz="2400" dirty="0" smtClean="0"/>
              <a:t>государства</a:t>
            </a:r>
          </a:p>
          <a:p>
            <a:pPr marL="0" lvl="0" indent="0" algn="just">
              <a:lnSpc>
                <a:spcPct val="100000"/>
              </a:lnSpc>
              <a:spcBef>
                <a:spcPts val="0"/>
              </a:spcBef>
              <a:spcAft>
                <a:spcPts val="0"/>
              </a:spcAft>
              <a:buNone/>
              <a:tabLst>
                <a:tab pos="292100" algn="l"/>
              </a:tabLst>
            </a:pPr>
            <a:endParaRPr lang="ru-RU" sz="2400" dirty="0"/>
          </a:p>
          <a:p>
            <a:pPr marL="342900" lvl="0" indent="-342900" algn="just">
              <a:lnSpc>
                <a:spcPct val="100000"/>
              </a:lnSpc>
              <a:spcBef>
                <a:spcPts val="0"/>
              </a:spcBef>
              <a:spcAft>
                <a:spcPts val="0"/>
              </a:spcAft>
              <a:buFont typeface="Symbol"/>
              <a:buChar char=""/>
              <a:tabLst>
                <a:tab pos="292100" algn="l"/>
              </a:tabLst>
            </a:pPr>
            <a:r>
              <a:rPr lang="ru-RU" sz="2400" dirty="0"/>
              <a:t>Финансовые </a:t>
            </a:r>
            <a:r>
              <a:rPr lang="ru-RU" sz="2400" dirty="0"/>
              <a:t>институты</a:t>
            </a:r>
            <a:endParaRPr lang="ru-RU" sz="2400" dirty="0"/>
          </a:p>
        </p:txBody>
      </p:sp>
      <p:pic>
        <p:nvPicPr>
          <p:cNvPr id="2050" name="Picture 2" descr="https://i2.wp.com/www.pierreandrerheault.com/wp-content/uploads/2013/11/Fotolia_55208584_Subscription_Monthly_M-980x653-compressor.jpg?fit=980%2C653&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338" y="1334352"/>
            <a:ext cx="5263662" cy="378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2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D4573C-1FEE-46CA-9260-0CD695179D8B}"/>
              </a:ext>
            </a:extLst>
          </p:cNvPr>
          <p:cNvSpPr>
            <a:spLocks noGrp="1"/>
          </p:cNvSpPr>
          <p:nvPr>
            <p:ph type="title"/>
          </p:nvPr>
        </p:nvSpPr>
        <p:spPr>
          <a:xfrm>
            <a:off x="263770" y="0"/>
            <a:ext cx="11641016" cy="1325563"/>
          </a:xfrm>
        </p:spPr>
        <p:txBody>
          <a:bodyPr>
            <a:noAutofit/>
          </a:bodyPr>
          <a:lstStyle/>
          <a:p>
            <a:pPr algn="ctr"/>
            <a:r>
              <a:rPr lang="ru-RU" sz="2400" b="1" cap="all" dirty="0">
                <a:latin typeface="+mn-lt"/>
                <a:cs typeface="Aharoni" pitchFamily="2" charset="-79"/>
              </a:rPr>
              <a:t>Возможная тематика </a:t>
            </a:r>
            <a:r>
              <a:rPr lang="ru-RU" sz="2400" b="1" cap="all" dirty="0">
                <a:latin typeface="+mn-lt"/>
                <a:cs typeface="Aharoni" pitchFamily="2" charset="-79"/>
              </a:rPr>
              <a:t>для обсуждения вопросов по финансовой </a:t>
            </a:r>
            <a:r>
              <a:rPr lang="ru-RU" sz="2400" b="1" cap="all" dirty="0">
                <a:latin typeface="+mn-lt"/>
                <a:cs typeface="Aharoni" pitchFamily="2" charset="-79"/>
              </a:rPr>
              <a:t>грамотности в курсе английского языка </a:t>
            </a:r>
            <a:r>
              <a:rPr lang="ru-RU" sz="2400" b="1" cap="all" dirty="0">
                <a:latin typeface="+mn-lt"/>
                <a:cs typeface="Aharoni" pitchFamily="2" charset="-79"/>
              </a:rPr>
              <a:t>на занятиях в 5-9 классах в общеобразовательной </a:t>
            </a:r>
            <a:r>
              <a:rPr lang="ru-RU" sz="2400" b="1" cap="all" dirty="0">
                <a:latin typeface="+mn-lt"/>
                <a:cs typeface="Aharoni" pitchFamily="2" charset="-79"/>
              </a:rPr>
              <a:t>организации</a:t>
            </a:r>
          </a:p>
        </p:txBody>
      </p:sp>
      <p:graphicFrame>
        <p:nvGraphicFramePr>
          <p:cNvPr id="3" name="Диаграмма 2"/>
          <p:cNvGraphicFramePr/>
          <p:nvPr>
            <p:extLst>
              <p:ext uri="{D42A27DB-BD31-4B8C-83A1-F6EECF244321}">
                <p14:modId xmlns:p14="http://schemas.microsoft.com/office/powerpoint/2010/main" val="2160287254"/>
              </p:ext>
            </p:extLst>
          </p:nvPr>
        </p:nvGraphicFramePr>
        <p:xfrm>
          <a:off x="236294" y="127521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92158" y="3033310"/>
            <a:ext cx="3015569" cy="1938992"/>
          </a:xfrm>
          <a:prstGeom prst="rect">
            <a:avLst/>
          </a:prstGeom>
          <a:noFill/>
        </p:spPr>
        <p:txBody>
          <a:bodyPr wrap="none" rtlCol="0">
            <a:spAutoFit/>
          </a:bodyPr>
          <a:lstStyle/>
          <a:p>
            <a:r>
              <a:rPr lang="ru-RU" sz="2400" b="1" dirty="0" smtClean="0">
                <a:solidFill>
                  <a:schemeClr val="bg1"/>
                </a:solidFill>
              </a:rPr>
              <a:t>Основы финансовой </a:t>
            </a:r>
            <a:br>
              <a:rPr lang="ru-RU" sz="2400" b="1" dirty="0" smtClean="0">
                <a:solidFill>
                  <a:schemeClr val="bg1"/>
                </a:solidFill>
              </a:rPr>
            </a:br>
            <a:r>
              <a:rPr lang="ru-RU" sz="2400" b="1" dirty="0" smtClean="0">
                <a:solidFill>
                  <a:schemeClr val="bg1"/>
                </a:solidFill>
              </a:rPr>
              <a:t>грамотности (ФГ)</a:t>
            </a:r>
          </a:p>
          <a:p>
            <a:r>
              <a:rPr lang="ru-RU" sz="2400" b="1" dirty="0" smtClean="0">
                <a:solidFill>
                  <a:schemeClr val="bg1"/>
                </a:solidFill>
              </a:rPr>
              <a:t>в обще-</a:t>
            </a:r>
            <a:br>
              <a:rPr lang="ru-RU" sz="2400" b="1" dirty="0" smtClean="0">
                <a:solidFill>
                  <a:schemeClr val="bg1"/>
                </a:solidFill>
              </a:rPr>
            </a:br>
            <a:r>
              <a:rPr lang="ru-RU" sz="2400" b="1" dirty="0" smtClean="0">
                <a:solidFill>
                  <a:schemeClr val="bg1"/>
                </a:solidFill>
              </a:rPr>
              <a:t>образовательной</a:t>
            </a:r>
            <a:br>
              <a:rPr lang="ru-RU" sz="2400" b="1" dirty="0" smtClean="0">
                <a:solidFill>
                  <a:schemeClr val="bg1"/>
                </a:solidFill>
              </a:rPr>
            </a:br>
            <a:r>
              <a:rPr lang="ru-RU" sz="2400" b="1" dirty="0" smtClean="0">
                <a:solidFill>
                  <a:schemeClr val="bg1"/>
                </a:solidFill>
              </a:rPr>
              <a:t> организации</a:t>
            </a:r>
            <a:endParaRPr lang="ru-RU" sz="2400" b="1" dirty="0">
              <a:solidFill>
                <a:schemeClr val="bg1"/>
              </a:solidFill>
            </a:endParaRPr>
          </a:p>
        </p:txBody>
      </p:sp>
      <p:sp>
        <p:nvSpPr>
          <p:cNvPr id="16" name="TextBox 15"/>
          <p:cNvSpPr txBox="1"/>
          <p:nvPr/>
        </p:nvSpPr>
        <p:spPr>
          <a:xfrm>
            <a:off x="3763106" y="3692054"/>
            <a:ext cx="1427955" cy="646331"/>
          </a:xfrm>
          <a:prstGeom prst="rect">
            <a:avLst/>
          </a:prstGeom>
          <a:noFill/>
        </p:spPr>
        <p:txBody>
          <a:bodyPr wrap="none" rtlCol="0">
            <a:spAutoFit/>
          </a:bodyPr>
          <a:lstStyle/>
          <a:p>
            <a:r>
              <a:rPr lang="ru-RU" b="1" i="1" dirty="0" smtClean="0"/>
              <a:t>ФГ в курсе </a:t>
            </a:r>
            <a:br>
              <a:rPr lang="ru-RU" b="1" i="1" dirty="0" smtClean="0"/>
            </a:br>
            <a:r>
              <a:rPr lang="ru-RU" b="1" i="1" dirty="0" smtClean="0"/>
              <a:t>англ. языка </a:t>
            </a:r>
            <a:endParaRPr lang="ru-RU" b="1" i="1" dirty="0"/>
          </a:p>
        </p:txBody>
      </p:sp>
      <p:sp>
        <p:nvSpPr>
          <p:cNvPr id="13" name="TextBox 12"/>
          <p:cNvSpPr txBox="1"/>
          <p:nvPr/>
        </p:nvSpPr>
        <p:spPr>
          <a:xfrm>
            <a:off x="6420098" y="2060839"/>
            <a:ext cx="5771902" cy="3908762"/>
          </a:xfrm>
          <a:prstGeom prst="rect">
            <a:avLst/>
          </a:prstGeom>
          <a:noFill/>
        </p:spPr>
        <p:txBody>
          <a:bodyPr wrap="square" rtlCol="0">
            <a:spAutoFit/>
          </a:bodyPr>
          <a:lstStyle/>
          <a:p>
            <a:pPr algn="ctr"/>
            <a:endParaRPr lang="ru-RU" sz="800" b="1" dirty="0" smtClean="0"/>
          </a:p>
          <a:p>
            <a:pPr marL="342900" indent="-342900">
              <a:buFont typeface="Arial" pitchFamily="34" charset="0"/>
              <a:buChar char="•"/>
            </a:pPr>
            <a:r>
              <a:rPr lang="ru-RU" sz="2000" dirty="0" smtClean="0"/>
              <a:t>возникновение </a:t>
            </a:r>
            <a:r>
              <a:rPr lang="ru-RU" sz="2000" dirty="0"/>
              <a:t>и </a:t>
            </a:r>
            <a:r>
              <a:rPr lang="ru-RU" sz="2000" dirty="0" smtClean="0"/>
              <a:t>история денег</a:t>
            </a:r>
          </a:p>
          <a:p>
            <a:pPr marL="342900" indent="-342900">
              <a:buFont typeface="Arial" pitchFamily="34" charset="0"/>
              <a:buChar char="•"/>
            </a:pPr>
            <a:r>
              <a:rPr lang="ru-RU" sz="2000" dirty="0" smtClean="0"/>
              <a:t>валюта </a:t>
            </a:r>
            <a:r>
              <a:rPr lang="ru-RU" sz="2000" dirty="0"/>
              <a:t>разных </a:t>
            </a:r>
            <a:r>
              <a:rPr lang="ru-RU" sz="2000" dirty="0" smtClean="0"/>
              <a:t>стран</a:t>
            </a:r>
          </a:p>
          <a:p>
            <a:pPr marL="342900" indent="-342900">
              <a:buFont typeface="Arial" pitchFamily="34" charset="0"/>
              <a:buChar char="•"/>
            </a:pPr>
            <a:r>
              <a:rPr lang="ru-RU" sz="2000" dirty="0" smtClean="0"/>
              <a:t>личный бюджет </a:t>
            </a:r>
            <a:r>
              <a:rPr lang="ru-RU" sz="2000" dirty="0"/>
              <a:t>и </a:t>
            </a:r>
            <a:r>
              <a:rPr lang="ru-RU" sz="2000" dirty="0" smtClean="0"/>
              <a:t>бюджет семьи</a:t>
            </a:r>
          </a:p>
          <a:p>
            <a:pPr marL="342900" indent="-342900">
              <a:buFont typeface="Arial" pitchFamily="34" charset="0"/>
              <a:buChar char="•"/>
            </a:pPr>
            <a:r>
              <a:rPr lang="ru-RU" sz="2000" dirty="0" smtClean="0"/>
              <a:t>управление личными финансами (учет </a:t>
            </a:r>
            <a:r>
              <a:rPr lang="ru-RU" sz="2000" dirty="0"/>
              <a:t>и планирования своих доходов и </a:t>
            </a:r>
            <a:r>
              <a:rPr lang="ru-RU" sz="2000" dirty="0" smtClean="0"/>
              <a:t>расходов)</a:t>
            </a:r>
          </a:p>
          <a:p>
            <a:pPr marL="342900" indent="-342900">
              <a:buFont typeface="Arial" pitchFamily="34" charset="0"/>
              <a:buChar char="•"/>
            </a:pPr>
            <a:r>
              <a:rPr lang="ru-RU" sz="2000" dirty="0" smtClean="0"/>
              <a:t>краткосрочное </a:t>
            </a:r>
            <a:r>
              <a:rPr lang="ru-RU" sz="2000" dirty="0"/>
              <a:t>и долгосрочное финансовое </a:t>
            </a:r>
            <a:r>
              <a:rPr lang="ru-RU" sz="2000" dirty="0" smtClean="0"/>
              <a:t>планирование</a:t>
            </a:r>
            <a:endParaRPr lang="ru-RU" sz="2000" dirty="0"/>
          </a:p>
          <a:p>
            <a:pPr marL="342900" indent="-342900">
              <a:buFont typeface="Arial" pitchFamily="34" charset="0"/>
              <a:buChar char="•"/>
            </a:pPr>
            <a:r>
              <a:rPr lang="ru-RU" sz="2000" dirty="0"/>
              <a:t>с</a:t>
            </a:r>
            <a:r>
              <a:rPr lang="ru-RU" sz="2000" dirty="0" smtClean="0"/>
              <a:t>оотношение </a:t>
            </a:r>
            <a:r>
              <a:rPr lang="ru-RU" sz="2000" dirty="0"/>
              <a:t>между сбережениями и </a:t>
            </a:r>
            <a:r>
              <a:rPr lang="ru-RU" sz="2000" dirty="0" smtClean="0"/>
              <a:t>потреблением</a:t>
            </a:r>
            <a:endParaRPr lang="ru-RU" sz="2000" dirty="0"/>
          </a:p>
          <a:p>
            <a:pPr marL="342900" indent="-342900">
              <a:buFont typeface="Arial" pitchFamily="34" charset="0"/>
              <a:buChar char="•"/>
            </a:pPr>
            <a:r>
              <a:rPr lang="ru-RU" sz="2000" dirty="0"/>
              <a:t>с</a:t>
            </a:r>
            <a:r>
              <a:rPr lang="ru-RU" sz="2000" dirty="0" smtClean="0"/>
              <a:t>овременные финансовые институты, продукты </a:t>
            </a:r>
            <a:r>
              <a:rPr lang="ru-RU" sz="2000" dirty="0"/>
              <a:t>и </a:t>
            </a:r>
            <a:r>
              <a:rPr lang="ru-RU" sz="2000" dirty="0" smtClean="0"/>
              <a:t>услуги;</a:t>
            </a:r>
          </a:p>
          <a:p>
            <a:pPr marL="342900" indent="-342900">
              <a:buFont typeface="Arial" pitchFamily="34" charset="0"/>
              <a:buChar char="•"/>
            </a:pPr>
            <a:r>
              <a:rPr lang="ru-RU" sz="2000" dirty="0" smtClean="0"/>
              <a:t>финансовые ответственность</a:t>
            </a:r>
          </a:p>
        </p:txBody>
      </p:sp>
    </p:spTree>
    <p:extLst>
      <p:ext uri="{BB962C8B-B14F-4D97-AF65-F5344CB8AC3E}">
        <p14:creationId xmlns:p14="http://schemas.microsoft.com/office/powerpoint/2010/main" val="2098195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9613"/>
          </a:xfrm>
        </p:spPr>
        <p:txBody>
          <a:bodyPr>
            <a:normAutofit/>
          </a:bodyPr>
          <a:lstStyle/>
          <a:p>
            <a:pPr algn="ctr"/>
            <a:r>
              <a:rPr lang="ru-RU" sz="2400" b="1" cap="all" dirty="0">
                <a:latin typeface="+mn-lt"/>
                <a:cs typeface="Aharoni" pitchFamily="2" charset="-79"/>
              </a:rPr>
              <a:t>методологические подходы</a:t>
            </a:r>
          </a:p>
        </p:txBody>
      </p:sp>
      <p:sp>
        <p:nvSpPr>
          <p:cNvPr id="3" name="Объект 2"/>
          <p:cNvSpPr>
            <a:spLocks noGrp="1"/>
          </p:cNvSpPr>
          <p:nvPr>
            <p:ph idx="1"/>
          </p:nvPr>
        </p:nvSpPr>
        <p:spPr>
          <a:xfrm>
            <a:off x="216877" y="1192579"/>
            <a:ext cx="11213124" cy="4351338"/>
          </a:xfrm>
        </p:spPr>
        <p:txBody>
          <a:bodyPr>
            <a:noAutofit/>
          </a:bodyPr>
          <a:lstStyle/>
          <a:p>
            <a:pPr algn="just"/>
            <a:r>
              <a:rPr lang="ru-RU" sz="2400" b="1" dirty="0"/>
              <a:t>Компетентностный</a:t>
            </a:r>
            <a:r>
              <a:rPr lang="ru-RU" sz="2400" dirty="0"/>
              <a:t> определяет  содержание </a:t>
            </a:r>
            <a:r>
              <a:rPr lang="ru-RU" sz="2400" dirty="0"/>
              <a:t>и место финансовой грамотности в системе компетенций выпускника общеобразовательной школы</a:t>
            </a:r>
            <a:endParaRPr lang="ru-RU" sz="2400" dirty="0"/>
          </a:p>
          <a:p>
            <a:pPr algn="just"/>
            <a:r>
              <a:rPr lang="ru-RU" sz="2400" b="1" dirty="0" smtClean="0"/>
              <a:t>Личностно-деятельностный</a:t>
            </a:r>
            <a:r>
              <a:rPr lang="ru-RU" sz="2400" dirty="0" smtClean="0"/>
              <a:t> </a:t>
            </a:r>
            <a:r>
              <a:rPr lang="ru-RU" sz="2400" dirty="0"/>
              <a:t>ставит в центр процесса обучения ученика </a:t>
            </a:r>
            <a:r>
              <a:rPr lang="ru-RU" sz="2400" dirty="0"/>
              <a:t>с учетом его мировоззрения, жизненных целей, возрастных особенностей</a:t>
            </a:r>
            <a:endParaRPr lang="ru-RU" sz="2400" dirty="0"/>
          </a:p>
          <a:p>
            <a:r>
              <a:rPr lang="ru-RU" sz="2400" b="1" dirty="0" smtClean="0"/>
              <a:t>Контекстный </a:t>
            </a:r>
            <a:r>
              <a:rPr lang="ru-RU" sz="2400" b="1" dirty="0"/>
              <a:t>и практико-ориентированный </a:t>
            </a:r>
            <a:r>
              <a:rPr lang="ru-RU" sz="2400" dirty="0"/>
              <a:t>предполагают </a:t>
            </a:r>
            <a:r>
              <a:rPr lang="ru-RU" sz="2400" dirty="0"/>
              <a:t>сближение учебного процесса с реальной жизнью, т.е. </a:t>
            </a:r>
            <a:r>
              <a:rPr lang="ru-RU" sz="2400" dirty="0"/>
              <a:t>возможность применения полученных финансовых знаний в повседневных ситуациях</a:t>
            </a:r>
            <a:endParaRPr lang="ru-RU" sz="2400" dirty="0"/>
          </a:p>
          <a:p>
            <a:pPr algn="just"/>
            <a:r>
              <a:rPr lang="ru-RU" sz="2400" b="1" dirty="0" smtClean="0"/>
              <a:t>Интегративный</a:t>
            </a:r>
            <a:r>
              <a:rPr lang="ru-RU" sz="2400" dirty="0" smtClean="0"/>
              <a:t> </a:t>
            </a:r>
            <a:r>
              <a:rPr lang="ru-RU" sz="2400" dirty="0"/>
              <a:t>обеспечивает </a:t>
            </a:r>
            <a:r>
              <a:rPr lang="ru-RU" sz="2400" dirty="0" err="1"/>
              <a:t>межпредметную</a:t>
            </a:r>
            <a:r>
              <a:rPr lang="ru-RU" sz="2400" dirty="0"/>
              <a:t> </a:t>
            </a:r>
            <a:r>
              <a:rPr lang="ru-RU" sz="2400" dirty="0"/>
              <a:t>связь аспекта финансовая грамотность и дисциплины английский язык</a:t>
            </a:r>
            <a:endParaRPr lang="ru-RU" sz="2400" dirty="0"/>
          </a:p>
          <a:p>
            <a:pPr algn="just"/>
            <a:r>
              <a:rPr lang="ru-RU" sz="2400" b="1" dirty="0" smtClean="0"/>
              <a:t>Субъектный</a:t>
            </a:r>
            <a:r>
              <a:rPr lang="ru-RU" sz="2400" dirty="0" smtClean="0"/>
              <a:t> </a:t>
            </a:r>
            <a:r>
              <a:rPr lang="ru-RU" sz="2400" dirty="0"/>
              <a:t>обеспечивает </a:t>
            </a:r>
            <a:r>
              <a:rPr lang="ru-RU" sz="2400" dirty="0"/>
              <a:t>условия для личностного развития </a:t>
            </a:r>
            <a:r>
              <a:rPr lang="ru-RU" sz="2400" dirty="0"/>
              <a:t>школьников (способность </a:t>
            </a:r>
            <a:r>
              <a:rPr lang="ru-RU" sz="2400" dirty="0"/>
              <a:t>успешно адаптироваться в постоянно меняющемся образовательном и социокультурном пространстве, </a:t>
            </a:r>
            <a:r>
              <a:rPr lang="ru-RU" sz="2400" dirty="0"/>
              <a:t> потребность </a:t>
            </a:r>
            <a:r>
              <a:rPr lang="ru-RU" sz="2400" dirty="0"/>
              <a:t>и </a:t>
            </a:r>
            <a:r>
              <a:rPr lang="ru-RU" sz="2400" dirty="0"/>
              <a:t>готовность </a:t>
            </a:r>
            <a:r>
              <a:rPr lang="ru-RU" sz="2400" dirty="0"/>
              <a:t>дальнейшего </a:t>
            </a:r>
            <a:r>
              <a:rPr lang="ru-RU" sz="2400" dirty="0"/>
              <a:t>развития).</a:t>
            </a:r>
            <a:endParaRPr lang="ru-RU" sz="2400" dirty="0"/>
          </a:p>
        </p:txBody>
      </p:sp>
    </p:spTree>
    <p:extLst>
      <p:ext uri="{BB962C8B-B14F-4D97-AF65-F5344CB8AC3E}">
        <p14:creationId xmlns:p14="http://schemas.microsoft.com/office/powerpoint/2010/main" val="1974611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D4573C-1FEE-46CA-9260-0CD695179D8B}"/>
              </a:ext>
            </a:extLst>
          </p:cNvPr>
          <p:cNvSpPr>
            <a:spLocks noGrp="1"/>
          </p:cNvSpPr>
          <p:nvPr>
            <p:ph type="title"/>
          </p:nvPr>
        </p:nvSpPr>
        <p:spPr>
          <a:xfrm>
            <a:off x="262832" y="156195"/>
            <a:ext cx="11641016" cy="1109898"/>
          </a:xfrm>
        </p:spPr>
        <p:txBody>
          <a:bodyPr>
            <a:noAutofit/>
          </a:bodyPr>
          <a:lstStyle/>
          <a:p>
            <a:pPr algn="ctr"/>
            <a:r>
              <a:rPr lang="ru-RU" sz="2400" b="1" cap="all" dirty="0">
                <a:latin typeface="+mn-lt"/>
                <a:cs typeface="Aharoni" pitchFamily="2" charset="-79"/>
              </a:rPr>
              <a:t>Формы обучения </a:t>
            </a:r>
            <a:r>
              <a:rPr lang="ru-RU" sz="2400" b="1" cap="all" dirty="0">
                <a:latin typeface="+mn-lt"/>
                <a:cs typeface="Aharoni" pitchFamily="2" charset="-79"/>
              </a:rPr>
              <a:t>финансовой грамотности </a:t>
            </a:r>
            <a:r>
              <a:rPr lang="ru-RU" sz="2400" b="1" cap="all" dirty="0">
                <a:latin typeface="+mn-lt"/>
                <a:cs typeface="Aharoni" pitchFamily="2" charset="-79"/>
              </a:rPr>
              <a:t>учащихся </a:t>
            </a:r>
            <a:br>
              <a:rPr lang="ru-RU" sz="2400" b="1" cap="all" dirty="0">
                <a:latin typeface="+mn-lt"/>
                <a:cs typeface="Aharoni" pitchFamily="2" charset="-79"/>
              </a:rPr>
            </a:br>
            <a:r>
              <a:rPr lang="ru-RU" sz="2400" b="1" cap="all" dirty="0">
                <a:latin typeface="+mn-lt"/>
                <a:cs typeface="Aharoni" pitchFamily="2" charset="-79"/>
              </a:rPr>
              <a:t>5-9 </a:t>
            </a:r>
            <a:r>
              <a:rPr lang="ru-RU" sz="2400" b="1" cap="all" dirty="0">
                <a:latin typeface="+mn-lt"/>
                <a:cs typeface="Aharoni" pitchFamily="2" charset="-79"/>
              </a:rPr>
              <a:t>классов в курсе английского языка общеобразовательной </a:t>
            </a:r>
            <a:r>
              <a:rPr lang="ru-RU" sz="2400" b="1" cap="all" dirty="0">
                <a:latin typeface="+mn-lt"/>
                <a:cs typeface="Aharoni" pitchFamily="2" charset="-79"/>
              </a:rPr>
              <a:t>организации</a:t>
            </a:r>
            <a:endParaRPr lang="ru-RU" sz="2400" b="1" cap="all" dirty="0">
              <a:latin typeface="+mn-lt"/>
              <a:cs typeface="Aharoni" pitchFamily="2" charset="-79"/>
            </a:endParaRPr>
          </a:p>
        </p:txBody>
      </p:sp>
      <p:sp>
        <p:nvSpPr>
          <p:cNvPr id="11" name="TextBox 10"/>
          <p:cNvSpPr txBox="1"/>
          <p:nvPr/>
        </p:nvSpPr>
        <p:spPr>
          <a:xfrm>
            <a:off x="567523" y="1539894"/>
            <a:ext cx="2702277" cy="830997"/>
          </a:xfrm>
          <a:prstGeom prst="rect">
            <a:avLst/>
          </a:prstGeom>
          <a:solidFill>
            <a:schemeClr val="accent1">
              <a:alpha val="60000"/>
            </a:schemeClr>
          </a:solidFill>
        </p:spPr>
        <p:txBody>
          <a:bodyPr wrap="square" rtlCol="0">
            <a:spAutoFit/>
          </a:bodyPr>
          <a:lstStyle/>
          <a:p>
            <a:pPr algn="ctr"/>
            <a:endParaRPr lang="ru-RU" sz="800" dirty="0" smtClean="0"/>
          </a:p>
          <a:p>
            <a:pPr algn="ctr"/>
            <a:r>
              <a:rPr lang="ru-RU" sz="2400" dirty="0" smtClean="0"/>
              <a:t>Деятельностные</a:t>
            </a:r>
          </a:p>
          <a:p>
            <a:pPr algn="ctr"/>
            <a:endParaRPr lang="ru-RU" sz="1600" b="1" dirty="0">
              <a:solidFill>
                <a:schemeClr val="bg1"/>
              </a:solidFill>
            </a:endParaRPr>
          </a:p>
        </p:txBody>
      </p:sp>
      <p:sp>
        <p:nvSpPr>
          <p:cNvPr id="13" name="TextBox 12"/>
          <p:cNvSpPr txBox="1"/>
          <p:nvPr/>
        </p:nvSpPr>
        <p:spPr>
          <a:xfrm>
            <a:off x="3381062" y="1539894"/>
            <a:ext cx="2702278" cy="830997"/>
          </a:xfrm>
          <a:prstGeom prst="rect">
            <a:avLst/>
          </a:prstGeom>
          <a:solidFill>
            <a:schemeClr val="accent1">
              <a:alpha val="60000"/>
            </a:schemeClr>
          </a:solidFill>
        </p:spPr>
        <p:txBody>
          <a:bodyPr wrap="square" rtlCol="0">
            <a:spAutoFit/>
          </a:bodyPr>
          <a:lstStyle/>
          <a:p>
            <a:pPr algn="ctr"/>
            <a:endParaRPr lang="ru-RU" sz="800" dirty="0" smtClean="0"/>
          </a:p>
          <a:p>
            <a:pPr algn="ctr"/>
            <a:r>
              <a:rPr lang="ru-RU" sz="2400" dirty="0" smtClean="0"/>
              <a:t>Групповые</a:t>
            </a:r>
          </a:p>
          <a:p>
            <a:pPr algn="ctr"/>
            <a:endParaRPr lang="ru-RU" sz="1600" b="1" dirty="0">
              <a:solidFill>
                <a:schemeClr val="bg1"/>
              </a:solidFill>
            </a:endParaRPr>
          </a:p>
        </p:txBody>
      </p:sp>
      <p:sp>
        <p:nvSpPr>
          <p:cNvPr id="16" name="TextBox 15"/>
          <p:cNvSpPr txBox="1"/>
          <p:nvPr/>
        </p:nvSpPr>
        <p:spPr>
          <a:xfrm>
            <a:off x="6288332" y="1539893"/>
            <a:ext cx="2702278" cy="830997"/>
          </a:xfrm>
          <a:prstGeom prst="rect">
            <a:avLst/>
          </a:prstGeom>
          <a:solidFill>
            <a:schemeClr val="accent1">
              <a:alpha val="60000"/>
            </a:schemeClr>
          </a:solidFill>
        </p:spPr>
        <p:txBody>
          <a:bodyPr wrap="square" rtlCol="0">
            <a:spAutoFit/>
          </a:bodyPr>
          <a:lstStyle/>
          <a:p>
            <a:pPr algn="ctr"/>
            <a:endParaRPr lang="ru-RU" sz="800" dirty="0" smtClean="0"/>
          </a:p>
          <a:p>
            <a:pPr algn="ctr"/>
            <a:r>
              <a:rPr lang="ru-RU" sz="2400" dirty="0" smtClean="0"/>
              <a:t>Игровые</a:t>
            </a:r>
          </a:p>
          <a:p>
            <a:pPr algn="ctr"/>
            <a:endParaRPr lang="ru-RU" sz="1600" b="1" dirty="0">
              <a:solidFill>
                <a:schemeClr val="bg1"/>
              </a:solidFill>
            </a:endParaRPr>
          </a:p>
        </p:txBody>
      </p:sp>
      <p:sp>
        <p:nvSpPr>
          <p:cNvPr id="18" name="TextBox 17"/>
          <p:cNvSpPr txBox="1"/>
          <p:nvPr/>
        </p:nvSpPr>
        <p:spPr>
          <a:xfrm>
            <a:off x="9127133" y="1539894"/>
            <a:ext cx="2702278" cy="830997"/>
          </a:xfrm>
          <a:prstGeom prst="rect">
            <a:avLst/>
          </a:prstGeom>
          <a:solidFill>
            <a:schemeClr val="accent1">
              <a:alpha val="60000"/>
            </a:schemeClr>
          </a:solidFill>
        </p:spPr>
        <p:txBody>
          <a:bodyPr wrap="square" rtlCol="0">
            <a:spAutoFit/>
          </a:bodyPr>
          <a:lstStyle/>
          <a:p>
            <a:pPr algn="ctr"/>
            <a:endParaRPr lang="ru-RU" sz="800" dirty="0" smtClean="0"/>
          </a:p>
          <a:p>
            <a:pPr algn="ctr"/>
            <a:r>
              <a:rPr lang="ru-RU" sz="2400" dirty="0" smtClean="0"/>
              <a:t>Ролевые</a:t>
            </a:r>
          </a:p>
          <a:p>
            <a:pPr algn="ctr"/>
            <a:endParaRPr lang="ru-RU" sz="1600" b="1" dirty="0">
              <a:solidFill>
                <a:schemeClr val="bg1"/>
              </a:solidFill>
            </a:endParaRPr>
          </a:p>
        </p:txBody>
      </p:sp>
      <p:sp>
        <p:nvSpPr>
          <p:cNvPr id="19" name="TextBox 18"/>
          <p:cNvSpPr txBox="1"/>
          <p:nvPr/>
        </p:nvSpPr>
        <p:spPr>
          <a:xfrm>
            <a:off x="567522" y="2486942"/>
            <a:ext cx="2702278" cy="830997"/>
          </a:xfrm>
          <a:prstGeom prst="rect">
            <a:avLst/>
          </a:prstGeom>
          <a:solidFill>
            <a:schemeClr val="accent1">
              <a:alpha val="60000"/>
            </a:schemeClr>
          </a:solidFill>
        </p:spPr>
        <p:txBody>
          <a:bodyPr wrap="square" rtlCol="0">
            <a:spAutoFit/>
          </a:bodyPr>
          <a:lstStyle/>
          <a:p>
            <a:pPr algn="ctr"/>
            <a:r>
              <a:rPr lang="ru-RU" sz="2400" dirty="0" smtClean="0"/>
              <a:t>Практико-</a:t>
            </a:r>
            <a:br>
              <a:rPr lang="ru-RU" sz="2400" dirty="0" smtClean="0"/>
            </a:br>
            <a:r>
              <a:rPr lang="ru-RU" sz="2400" dirty="0" smtClean="0"/>
              <a:t>ориентированные</a:t>
            </a:r>
            <a:endParaRPr lang="ru-RU" sz="2400" b="1" dirty="0">
              <a:solidFill>
                <a:schemeClr val="bg1"/>
              </a:solidFill>
            </a:endParaRPr>
          </a:p>
        </p:txBody>
      </p:sp>
      <p:sp>
        <p:nvSpPr>
          <p:cNvPr id="20" name="TextBox 19"/>
          <p:cNvSpPr txBox="1"/>
          <p:nvPr/>
        </p:nvSpPr>
        <p:spPr>
          <a:xfrm>
            <a:off x="3381062" y="2498810"/>
            <a:ext cx="2702278" cy="830997"/>
          </a:xfrm>
          <a:prstGeom prst="rect">
            <a:avLst/>
          </a:prstGeom>
          <a:solidFill>
            <a:schemeClr val="accent1">
              <a:alpha val="60000"/>
            </a:schemeClr>
          </a:solidFill>
        </p:spPr>
        <p:txBody>
          <a:bodyPr wrap="square" rtlCol="0">
            <a:spAutoFit/>
          </a:bodyPr>
          <a:lstStyle/>
          <a:p>
            <a:pPr algn="ctr"/>
            <a:endParaRPr lang="ru-RU" sz="800" dirty="0" smtClean="0"/>
          </a:p>
          <a:p>
            <a:pPr algn="ctr"/>
            <a:r>
              <a:rPr lang="ru-RU" sz="2400" dirty="0" smtClean="0"/>
              <a:t>Проблемные</a:t>
            </a:r>
          </a:p>
          <a:p>
            <a:pPr algn="ctr"/>
            <a:endParaRPr lang="ru-RU" sz="1600" b="1" dirty="0">
              <a:solidFill>
                <a:schemeClr val="bg1"/>
              </a:solidFill>
            </a:endParaRPr>
          </a:p>
        </p:txBody>
      </p:sp>
      <p:sp>
        <p:nvSpPr>
          <p:cNvPr id="21" name="TextBox 20"/>
          <p:cNvSpPr txBox="1"/>
          <p:nvPr/>
        </p:nvSpPr>
        <p:spPr>
          <a:xfrm>
            <a:off x="6293257" y="2486941"/>
            <a:ext cx="2702278" cy="830997"/>
          </a:xfrm>
          <a:prstGeom prst="rect">
            <a:avLst/>
          </a:prstGeom>
          <a:solidFill>
            <a:schemeClr val="accent1">
              <a:alpha val="60000"/>
            </a:schemeClr>
          </a:solidFill>
        </p:spPr>
        <p:txBody>
          <a:bodyPr wrap="square" rtlCol="0">
            <a:spAutoFit/>
          </a:bodyPr>
          <a:lstStyle/>
          <a:p>
            <a:pPr algn="ctr"/>
            <a:endParaRPr lang="ru-RU" sz="800" dirty="0" smtClean="0"/>
          </a:p>
          <a:p>
            <a:pPr algn="ctr"/>
            <a:r>
              <a:rPr lang="ru-RU" sz="2400" dirty="0" smtClean="0"/>
              <a:t>Рефлексивные</a:t>
            </a:r>
          </a:p>
          <a:p>
            <a:pPr algn="ctr"/>
            <a:endParaRPr lang="ru-RU" sz="1600" b="1" dirty="0">
              <a:solidFill>
                <a:schemeClr val="bg1"/>
              </a:solidFill>
            </a:endParaRPr>
          </a:p>
        </p:txBody>
      </p:sp>
      <p:sp>
        <p:nvSpPr>
          <p:cNvPr id="22" name="TextBox 21"/>
          <p:cNvSpPr txBox="1"/>
          <p:nvPr/>
        </p:nvSpPr>
        <p:spPr>
          <a:xfrm>
            <a:off x="9127133" y="2523291"/>
            <a:ext cx="2702278" cy="830997"/>
          </a:xfrm>
          <a:prstGeom prst="rect">
            <a:avLst/>
          </a:prstGeom>
          <a:solidFill>
            <a:schemeClr val="accent1">
              <a:lumMod val="20000"/>
              <a:lumOff val="80000"/>
              <a:alpha val="60000"/>
            </a:schemeClr>
          </a:solidFill>
        </p:spPr>
        <p:txBody>
          <a:bodyPr wrap="square" rtlCol="0">
            <a:spAutoFit/>
          </a:bodyPr>
          <a:lstStyle/>
          <a:p>
            <a:pPr algn="ctr"/>
            <a:endParaRPr lang="ru-RU" sz="800" dirty="0" smtClean="0"/>
          </a:p>
          <a:p>
            <a:pPr algn="ctr"/>
            <a:r>
              <a:rPr lang="ru-RU" sz="2400" dirty="0" smtClean="0"/>
              <a:t>Прочие</a:t>
            </a:r>
          </a:p>
          <a:p>
            <a:pPr algn="ctr"/>
            <a:endParaRPr lang="ru-RU" sz="1600" b="1" dirty="0">
              <a:solidFill>
                <a:schemeClr val="bg1"/>
              </a:solidFill>
            </a:endParaRPr>
          </a:p>
        </p:txBody>
      </p:sp>
      <p:sp>
        <p:nvSpPr>
          <p:cNvPr id="7" name="TextBox 6"/>
          <p:cNvSpPr txBox="1"/>
          <p:nvPr/>
        </p:nvSpPr>
        <p:spPr>
          <a:xfrm>
            <a:off x="567524" y="3891673"/>
            <a:ext cx="11261887" cy="369332"/>
          </a:xfrm>
          <a:prstGeom prst="rect">
            <a:avLst/>
          </a:prstGeom>
          <a:solidFill>
            <a:schemeClr val="bg1">
              <a:lumMod val="85000"/>
            </a:schemeClr>
          </a:solidFill>
        </p:spPr>
        <p:txBody>
          <a:bodyPr wrap="square" rtlCol="0">
            <a:spAutoFit/>
          </a:bodyPr>
          <a:lstStyle/>
          <a:p>
            <a:pPr algn="ctr"/>
            <a:r>
              <a:rPr lang="ru-RU" b="1" i="1" cap="all" dirty="0" smtClean="0"/>
              <a:t>индивидуальная, парная, групповая, коллективная работа в классе </a:t>
            </a:r>
            <a:endParaRPr lang="ru-RU" b="1" i="1" cap="all" dirty="0"/>
          </a:p>
        </p:txBody>
      </p:sp>
      <p:sp>
        <p:nvSpPr>
          <p:cNvPr id="9" name="Левая фигурная скобка 8"/>
          <p:cNvSpPr/>
          <p:nvPr/>
        </p:nvSpPr>
        <p:spPr>
          <a:xfrm rot="16200000">
            <a:off x="5737623" y="-2443210"/>
            <a:ext cx="888744" cy="11652741"/>
          </a:xfrm>
          <a:prstGeom prst="leftBrace">
            <a:avLst>
              <a:gd name="adj1" fmla="val 8333"/>
              <a:gd name="adj2" fmla="val 501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Стрелка вниз 22"/>
          <p:cNvSpPr/>
          <p:nvPr/>
        </p:nvSpPr>
        <p:spPr>
          <a:xfrm>
            <a:off x="5343795" y="4335647"/>
            <a:ext cx="1676400" cy="277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456261" y="4770258"/>
            <a:ext cx="2702277" cy="830997"/>
          </a:xfrm>
          <a:prstGeom prst="rect">
            <a:avLst/>
          </a:prstGeom>
          <a:solidFill>
            <a:srgbClr val="92D050">
              <a:alpha val="60000"/>
            </a:srgbClr>
          </a:solidFill>
        </p:spPr>
        <p:txBody>
          <a:bodyPr wrap="square" rtlCol="0">
            <a:spAutoFit/>
          </a:bodyPr>
          <a:lstStyle/>
          <a:p>
            <a:pPr algn="ctr"/>
            <a:endParaRPr lang="ru-RU" sz="800" dirty="0" smtClean="0"/>
          </a:p>
          <a:p>
            <a:pPr algn="ctr"/>
            <a:r>
              <a:rPr lang="ru-RU" sz="2400" dirty="0" smtClean="0"/>
              <a:t>Вопросы</a:t>
            </a:r>
          </a:p>
          <a:p>
            <a:pPr algn="ctr"/>
            <a:endParaRPr lang="ru-RU" sz="1600" b="1" dirty="0">
              <a:solidFill>
                <a:schemeClr val="bg1"/>
              </a:solidFill>
            </a:endParaRPr>
          </a:p>
        </p:txBody>
      </p:sp>
      <p:sp>
        <p:nvSpPr>
          <p:cNvPr id="25" name="TextBox 24"/>
          <p:cNvSpPr txBox="1"/>
          <p:nvPr/>
        </p:nvSpPr>
        <p:spPr>
          <a:xfrm>
            <a:off x="3286555" y="4770256"/>
            <a:ext cx="2702278" cy="830997"/>
          </a:xfrm>
          <a:prstGeom prst="rect">
            <a:avLst/>
          </a:prstGeom>
          <a:solidFill>
            <a:srgbClr val="92D050">
              <a:alpha val="60000"/>
            </a:srgbClr>
          </a:solidFill>
        </p:spPr>
        <p:txBody>
          <a:bodyPr wrap="square" rtlCol="0">
            <a:spAutoFit/>
          </a:bodyPr>
          <a:lstStyle/>
          <a:p>
            <a:pPr algn="ctr"/>
            <a:endParaRPr lang="ru-RU" sz="800" dirty="0" smtClean="0"/>
          </a:p>
          <a:p>
            <a:pPr algn="ctr"/>
            <a:r>
              <a:rPr lang="ru-RU" sz="2400" dirty="0" smtClean="0"/>
              <a:t>Тесты</a:t>
            </a:r>
          </a:p>
          <a:p>
            <a:pPr algn="ctr"/>
            <a:endParaRPr lang="ru-RU" sz="1600" b="1" dirty="0">
              <a:solidFill>
                <a:schemeClr val="bg1"/>
              </a:solidFill>
            </a:endParaRPr>
          </a:p>
        </p:txBody>
      </p:sp>
      <p:sp>
        <p:nvSpPr>
          <p:cNvPr id="26" name="TextBox 25"/>
          <p:cNvSpPr txBox="1"/>
          <p:nvPr/>
        </p:nvSpPr>
        <p:spPr>
          <a:xfrm>
            <a:off x="6198467" y="4766405"/>
            <a:ext cx="2702278" cy="830997"/>
          </a:xfrm>
          <a:prstGeom prst="rect">
            <a:avLst/>
          </a:prstGeom>
          <a:solidFill>
            <a:srgbClr val="92D050">
              <a:alpha val="60000"/>
            </a:srgbClr>
          </a:solidFill>
        </p:spPr>
        <p:txBody>
          <a:bodyPr wrap="square" rtlCol="0">
            <a:spAutoFit/>
          </a:bodyPr>
          <a:lstStyle/>
          <a:p>
            <a:pPr algn="ctr"/>
            <a:endParaRPr lang="ru-RU" sz="800" dirty="0" smtClean="0"/>
          </a:p>
          <a:p>
            <a:pPr algn="ctr"/>
            <a:r>
              <a:rPr lang="ru-RU" sz="2400" dirty="0" smtClean="0"/>
              <a:t>Игры</a:t>
            </a:r>
          </a:p>
          <a:p>
            <a:pPr algn="ctr"/>
            <a:endParaRPr lang="ru-RU" sz="1600" b="1" dirty="0">
              <a:solidFill>
                <a:schemeClr val="bg1"/>
              </a:solidFill>
            </a:endParaRPr>
          </a:p>
        </p:txBody>
      </p:sp>
      <p:sp>
        <p:nvSpPr>
          <p:cNvPr id="27" name="TextBox 26"/>
          <p:cNvSpPr txBox="1"/>
          <p:nvPr/>
        </p:nvSpPr>
        <p:spPr>
          <a:xfrm>
            <a:off x="9015871" y="4770258"/>
            <a:ext cx="2702278" cy="830997"/>
          </a:xfrm>
          <a:prstGeom prst="rect">
            <a:avLst/>
          </a:prstGeom>
          <a:solidFill>
            <a:srgbClr val="92D050">
              <a:alpha val="60000"/>
            </a:srgbClr>
          </a:solidFill>
        </p:spPr>
        <p:txBody>
          <a:bodyPr wrap="square" rtlCol="0">
            <a:spAutoFit/>
          </a:bodyPr>
          <a:lstStyle/>
          <a:p>
            <a:pPr algn="ctr"/>
            <a:endParaRPr lang="ru-RU" sz="800" dirty="0" smtClean="0"/>
          </a:p>
          <a:p>
            <a:pPr algn="ctr"/>
            <a:r>
              <a:rPr lang="ru-RU" sz="2400" dirty="0" smtClean="0"/>
              <a:t>Эссе</a:t>
            </a:r>
          </a:p>
          <a:p>
            <a:pPr algn="ctr"/>
            <a:endParaRPr lang="ru-RU" sz="1600" b="1" dirty="0">
              <a:solidFill>
                <a:schemeClr val="bg1"/>
              </a:solidFill>
            </a:endParaRPr>
          </a:p>
        </p:txBody>
      </p:sp>
      <p:sp>
        <p:nvSpPr>
          <p:cNvPr id="28" name="TextBox 27"/>
          <p:cNvSpPr txBox="1"/>
          <p:nvPr/>
        </p:nvSpPr>
        <p:spPr>
          <a:xfrm>
            <a:off x="456260" y="5717306"/>
            <a:ext cx="2702278" cy="830997"/>
          </a:xfrm>
          <a:prstGeom prst="rect">
            <a:avLst/>
          </a:prstGeom>
          <a:solidFill>
            <a:srgbClr val="92D050">
              <a:alpha val="60000"/>
            </a:srgbClr>
          </a:solidFill>
        </p:spPr>
        <p:txBody>
          <a:bodyPr wrap="square" rtlCol="0">
            <a:spAutoFit/>
          </a:bodyPr>
          <a:lstStyle/>
          <a:p>
            <a:pPr algn="ctr"/>
            <a:r>
              <a:rPr lang="ru-RU" sz="2400" dirty="0" smtClean="0"/>
              <a:t>Практические задания</a:t>
            </a:r>
            <a:endParaRPr lang="ru-RU" sz="2400" b="1" dirty="0">
              <a:solidFill>
                <a:schemeClr val="bg1"/>
              </a:solidFill>
            </a:endParaRPr>
          </a:p>
        </p:txBody>
      </p:sp>
      <p:sp>
        <p:nvSpPr>
          <p:cNvPr id="29" name="TextBox 28"/>
          <p:cNvSpPr txBox="1"/>
          <p:nvPr/>
        </p:nvSpPr>
        <p:spPr>
          <a:xfrm>
            <a:off x="3269800" y="5729174"/>
            <a:ext cx="2702278" cy="830997"/>
          </a:xfrm>
          <a:prstGeom prst="rect">
            <a:avLst/>
          </a:prstGeom>
          <a:solidFill>
            <a:srgbClr val="92D050">
              <a:alpha val="60000"/>
            </a:srgbClr>
          </a:solidFill>
        </p:spPr>
        <p:txBody>
          <a:bodyPr wrap="square" rtlCol="0">
            <a:spAutoFit/>
          </a:bodyPr>
          <a:lstStyle/>
          <a:p>
            <a:pPr algn="ctr"/>
            <a:r>
              <a:rPr lang="ru-RU" sz="2400" dirty="0" smtClean="0"/>
              <a:t>Проблемные ситуации</a:t>
            </a:r>
            <a:endParaRPr lang="ru-RU" sz="1600" b="1" dirty="0">
              <a:solidFill>
                <a:schemeClr val="bg1"/>
              </a:solidFill>
            </a:endParaRPr>
          </a:p>
        </p:txBody>
      </p:sp>
      <p:sp>
        <p:nvSpPr>
          <p:cNvPr id="30" name="TextBox 29"/>
          <p:cNvSpPr txBox="1"/>
          <p:nvPr/>
        </p:nvSpPr>
        <p:spPr>
          <a:xfrm>
            <a:off x="6181995" y="5717305"/>
            <a:ext cx="2702278" cy="830997"/>
          </a:xfrm>
          <a:prstGeom prst="rect">
            <a:avLst/>
          </a:prstGeom>
          <a:solidFill>
            <a:srgbClr val="92D050">
              <a:alpha val="60000"/>
            </a:srgbClr>
          </a:solidFill>
        </p:spPr>
        <p:txBody>
          <a:bodyPr wrap="square" rtlCol="0">
            <a:spAutoFit/>
          </a:bodyPr>
          <a:lstStyle/>
          <a:p>
            <a:pPr algn="ctr"/>
            <a:endParaRPr lang="ru-RU" sz="800" dirty="0" smtClean="0"/>
          </a:p>
          <a:p>
            <a:pPr algn="ctr"/>
            <a:r>
              <a:rPr lang="ru-RU" sz="2400" dirty="0" smtClean="0"/>
              <a:t>Кейсы</a:t>
            </a:r>
          </a:p>
          <a:p>
            <a:pPr algn="ctr"/>
            <a:endParaRPr lang="ru-RU" sz="1600" b="1" dirty="0">
              <a:solidFill>
                <a:schemeClr val="bg1"/>
              </a:solidFill>
            </a:endParaRPr>
          </a:p>
        </p:txBody>
      </p:sp>
      <p:sp>
        <p:nvSpPr>
          <p:cNvPr id="31" name="TextBox 30"/>
          <p:cNvSpPr txBox="1"/>
          <p:nvPr/>
        </p:nvSpPr>
        <p:spPr>
          <a:xfrm>
            <a:off x="9015871" y="5753655"/>
            <a:ext cx="2702278" cy="830997"/>
          </a:xfrm>
          <a:prstGeom prst="rect">
            <a:avLst/>
          </a:prstGeom>
          <a:solidFill>
            <a:srgbClr val="92D050">
              <a:alpha val="60000"/>
            </a:srgbClr>
          </a:solidFill>
        </p:spPr>
        <p:txBody>
          <a:bodyPr wrap="square" rtlCol="0">
            <a:spAutoFit/>
          </a:bodyPr>
          <a:lstStyle/>
          <a:p>
            <a:pPr algn="ctr"/>
            <a:endParaRPr lang="ru-RU" sz="800" dirty="0" smtClean="0"/>
          </a:p>
          <a:p>
            <a:pPr algn="ctr"/>
            <a:r>
              <a:rPr lang="ru-RU" sz="2400" dirty="0" smtClean="0"/>
              <a:t>Проекты</a:t>
            </a:r>
          </a:p>
          <a:p>
            <a:pPr algn="ctr"/>
            <a:endParaRPr lang="ru-RU" sz="1600" b="1" dirty="0">
              <a:solidFill>
                <a:schemeClr val="bg1"/>
              </a:solidFill>
            </a:endParaRPr>
          </a:p>
        </p:txBody>
      </p:sp>
    </p:spTree>
    <p:extLst>
      <p:ext uri="{BB962C8B-B14F-4D97-AF65-F5344CB8AC3E}">
        <p14:creationId xmlns:p14="http://schemas.microsoft.com/office/powerpoint/2010/main" val="3870763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954" y="118941"/>
            <a:ext cx="11793415" cy="1325563"/>
          </a:xfrm>
        </p:spPr>
        <p:txBody>
          <a:bodyPr>
            <a:noAutofit/>
          </a:bodyPr>
          <a:lstStyle/>
          <a:p>
            <a:pPr algn="ctr"/>
            <a:r>
              <a:rPr lang="ru-RU" sz="2400" b="1" cap="all" dirty="0">
                <a:latin typeface="+mn-lt"/>
                <a:cs typeface="Aharoni" pitchFamily="2" charset="-79"/>
              </a:rPr>
              <a:t>формы </a:t>
            </a:r>
            <a:r>
              <a:rPr lang="ru-RU" sz="2400" b="1" cap="all" dirty="0">
                <a:latin typeface="+mn-lt"/>
                <a:cs typeface="Aharoni" pitchFamily="2" charset="-79"/>
              </a:rPr>
              <a:t>обучения - ситуации </a:t>
            </a:r>
            <a:r>
              <a:rPr lang="ru-RU" sz="2400" b="1" cap="all" dirty="0">
                <a:latin typeface="+mn-lt"/>
                <a:cs typeface="Aharoni" pitchFamily="2" charset="-79"/>
              </a:rPr>
              <a:t>реальной жизни </a:t>
            </a:r>
            <a:r>
              <a:rPr lang="ru-RU" sz="2400" b="1" cap="all" dirty="0">
                <a:latin typeface="+mn-lt"/>
                <a:cs typeface="Aharoni" pitchFamily="2" charset="-79"/>
              </a:rPr>
              <a:t>с высокой </a:t>
            </a:r>
            <a:r>
              <a:rPr lang="ru-RU" sz="2400" b="1" cap="all" dirty="0">
                <a:latin typeface="+mn-lt"/>
                <a:cs typeface="Aharoni" pitchFamily="2" charset="-79"/>
              </a:rPr>
              <a:t>коммуникативной направленностью и активным включением учащихся в учебную </a:t>
            </a:r>
            <a:r>
              <a:rPr lang="ru-RU" sz="2400" b="1" cap="all" dirty="0">
                <a:latin typeface="+mn-lt"/>
                <a:cs typeface="Aharoni" pitchFamily="2" charset="-79"/>
              </a:rPr>
              <a:t>деятельность</a:t>
            </a:r>
            <a:endParaRPr lang="ru-RU" sz="2400" b="1" cap="all" dirty="0">
              <a:latin typeface="+mn-lt"/>
              <a:cs typeface="Aharoni" pitchFamily="2" charset="-79"/>
            </a:endParaRPr>
          </a:p>
        </p:txBody>
      </p:sp>
      <p:sp>
        <p:nvSpPr>
          <p:cNvPr id="3" name="Объект 2"/>
          <p:cNvSpPr>
            <a:spLocks noGrp="1"/>
          </p:cNvSpPr>
          <p:nvPr>
            <p:ph idx="1"/>
          </p:nvPr>
        </p:nvSpPr>
        <p:spPr>
          <a:xfrm>
            <a:off x="87924" y="1591163"/>
            <a:ext cx="7063154" cy="4351338"/>
          </a:xfrm>
        </p:spPr>
        <p:txBody>
          <a:bodyPr>
            <a:normAutofit lnSpcReduction="10000"/>
          </a:bodyPr>
          <a:lstStyle/>
          <a:p>
            <a:r>
              <a:rPr lang="ru-RU" sz="2400" dirty="0"/>
              <a:t>для выработки умений </a:t>
            </a:r>
            <a:r>
              <a:rPr lang="ru-RU" sz="2400" dirty="0"/>
              <a:t>и </a:t>
            </a:r>
            <a:r>
              <a:rPr lang="ru-RU" sz="2400" dirty="0"/>
              <a:t>навыков работы </a:t>
            </a:r>
            <a:r>
              <a:rPr lang="ru-RU" sz="2400" dirty="0"/>
              <a:t>с текстами, таблицами, схемами, </a:t>
            </a:r>
            <a:r>
              <a:rPr lang="ru-RU" sz="2400" dirty="0"/>
              <a:t>диаграммами</a:t>
            </a:r>
          </a:p>
          <a:p>
            <a:r>
              <a:rPr lang="ru-RU" sz="2400" dirty="0"/>
              <a:t>для развития навыков </a:t>
            </a:r>
            <a:r>
              <a:rPr lang="ru-RU" sz="2400" dirty="0"/>
              <a:t>поиска, анализа и представления важной/необходимой </a:t>
            </a:r>
            <a:r>
              <a:rPr lang="ru-RU" sz="2400" dirty="0"/>
              <a:t>информации, умений </a:t>
            </a:r>
            <a:r>
              <a:rPr lang="ru-RU" sz="2400" dirty="0"/>
              <a:t>вести дискуссию и </a:t>
            </a:r>
            <a:r>
              <a:rPr lang="ru-RU" sz="2400" dirty="0"/>
              <a:t>делать публичные выступления</a:t>
            </a:r>
          </a:p>
          <a:p>
            <a:r>
              <a:rPr lang="ru-RU" sz="2400" dirty="0"/>
              <a:t>для </a:t>
            </a:r>
            <a:r>
              <a:rPr lang="ru-RU" sz="2400" dirty="0"/>
              <a:t>развития критического </a:t>
            </a:r>
            <a:r>
              <a:rPr lang="ru-RU" sz="2400" dirty="0"/>
              <a:t>мышления</a:t>
            </a:r>
            <a:endParaRPr lang="ru-RU" sz="2400" dirty="0"/>
          </a:p>
          <a:p>
            <a:r>
              <a:rPr lang="ru-RU" sz="2400" dirty="0"/>
              <a:t>д</a:t>
            </a:r>
            <a:r>
              <a:rPr lang="ru-RU" sz="2400" dirty="0"/>
              <a:t>ля закрепления умений высказать свою </a:t>
            </a:r>
            <a:r>
              <a:rPr lang="ru-RU" sz="2400" dirty="0"/>
              <a:t>точку зрения </a:t>
            </a:r>
            <a:r>
              <a:rPr lang="ru-RU" sz="2400" dirty="0" smtClean="0"/>
              <a:t>и/или выработать </a:t>
            </a:r>
            <a:r>
              <a:rPr lang="ru-RU" sz="2400" dirty="0"/>
              <a:t>совместное решение (например, в семье или в коллективе) по финансовому вопросу (планированию бюджета, взятии кредита или ипотеки, </a:t>
            </a:r>
            <a:r>
              <a:rPr lang="ru-RU" sz="2400" dirty="0" smtClean="0"/>
              <a:t>инвестированию). </a:t>
            </a:r>
            <a:endParaRPr lang="ru-RU" sz="2400" dirty="0"/>
          </a:p>
        </p:txBody>
      </p:sp>
      <p:pic>
        <p:nvPicPr>
          <p:cNvPr id="3076" name="Picture 4" descr="https://www.blogsaays.com/wp-content/uploads/2016/03/1-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476" y="1559169"/>
            <a:ext cx="4888523" cy="388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743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1607</Words>
  <Application>Microsoft Office PowerPoint</Application>
  <PresentationFormat>Произвольный</PresentationFormat>
  <Paragraphs>193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    Финансовая грамотность в английском языке в общеобразовательной организации</vt:lpstr>
      <vt:lpstr>СОДЕРЖАНИЕ</vt:lpstr>
      <vt:lpstr>Презентация PowerPoint</vt:lpstr>
      <vt:lpstr>Цели и задачи формирования финансовой грамотности в курсе английского языка 5-9 классов в общеобразовательной организации</vt:lpstr>
      <vt:lpstr>ОБЩИЕ ТЕМЫ ПО ФИНАНСОВОЙ ГРАМОТНОСТИ  ДЛЯ 5-11 КЛАССОВ</vt:lpstr>
      <vt:lpstr>Возможная тематика для обсуждения вопросов по финансовой грамотности в курсе английского языка на занятиях в 5-9 классах в общеобразовательной организации</vt:lpstr>
      <vt:lpstr>методологические подходы</vt:lpstr>
      <vt:lpstr>Формы обучения финансовой грамотности учащихся  5-9 классов в курсе английского языка общеобразовательной организации</vt:lpstr>
      <vt:lpstr>формы обучения - ситуации реальной жизни с высокой коммуникативной направленностью и активным включением учащихся в учебную деятельность</vt:lpstr>
      <vt:lpstr>Рекомендованные упражнения для формирования финансовой грамотности учащихся 5-9 классов в курсе английского языка в общеобразовательной организации</vt:lpstr>
      <vt:lpstr>Основные модули по финансовой грамотности в программе по английскому языку для 5-9 классов</vt:lpstr>
      <vt:lpstr>Основные модули по финансовой грамотности в программе по английскому языку для 5-9 классов</vt:lpstr>
      <vt:lpstr>Описание ожидаемых результатов освоения учебного модуля по финансовой грамотности в курсе английского языка</vt:lpstr>
      <vt:lpstr>Описание ожидаемых результатов освоения учебного модуля по финансовой грамотности в курсе английского языка</vt:lpstr>
      <vt:lpstr>Пример плана урока по финансовой грамотности в курсе английского языка</vt:lpstr>
      <vt:lpstr>Пример плана урока по финансовой грамотности в курсе английского языка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Финансовая грамотность в английском языке</dc:title>
  <dc:creator>Sony</dc:creator>
  <cp:lastModifiedBy>User</cp:lastModifiedBy>
  <cp:revision>49</cp:revision>
  <dcterms:created xsi:type="dcterms:W3CDTF">2018-08-10T17:18:53Z</dcterms:created>
  <dcterms:modified xsi:type="dcterms:W3CDTF">2019-08-16T12:33:12Z</dcterms:modified>
</cp:coreProperties>
</file>