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47366-B8B4-4E8C-A44D-D5EDE291F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04B9FE-FD03-427E-87ED-8D9F04489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46BDB0-C6B9-4C9F-B19F-A34718A5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8814B4-44F5-432E-A6E9-62963589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B758DD-82AD-4C99-9075-61732A75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5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C1248C-5E17-4194-8AF0-C4B9703C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28818B-4EEC-4D0A-B738-019F9B12C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733068-03E4-44EF-8ABB-645F1C05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6D67BE-130C-4CC1-9BBC-8205F082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D953F7-1092-4A34-BACB-79793590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6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E0E304-4D77-41F4-8436-2EA709B28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91B651-DB15-44C8-BA33-1E2CB818D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CEC536-4FF9-42E5-ABB5-732D321C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A300BA-DA7F-442F-BA1A-A70F517C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53C0BC-EFDD-43B7-8900-233F54F2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7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AC3F69-3D73-48BF-8482-77F1A330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C785A0-991F-4BA0-A132-E8EC4842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5E9174-1038-4FD8-B723-8BAA2364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F33DB0-284B-4166-8454-981ACC12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7F641E-7752-4195-9F7B-8EF7B263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3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E807FE-316F-4F07-A0D8-370CCD51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BCC37B-A23B-44C0-BC07-73A45C7C5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61F712-019E-4EA0-A07E-C87D85C5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6BE393-DE4B-46A8-A64B-53DC3DBC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0E297E-9EB9-4C48-982C-2549D28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0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AA9F26-3324-499B-B374-36D1ADE4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2740F3-1838-4222-91A3-42A44EAFC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1C378A-0022-4E9B-87EB-9947DB98D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501815-25C3-44CB-8E3E-F0400128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D39121-04F2-4857-A469-2F44A85F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CDE807-4197-4CD2-AD18-E9117BD5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5AB9FC-1A19-4A15-9E75-72B267DA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A38F95-2165-4AB7-B135-2581DAA2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9A649F8-D8CF-4279-B2D6-6708A8DC9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9905A3-C196-418F-A82E-6EBB74E2F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DB88958-343B-4B4F-9A6F-6FB1C457E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09E41F7-7F49-4A72-86A5-DF95B56E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0604640-03F9-41FD-A4E0-B796F89A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B8F7BFC-A3BC-43DE-A858-FA0EB040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3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C10BC2-1274-4C94-B571-CC4A390D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501F946-4BB3-4D79-B3C4-CD3C65AF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3BDC88E-F1ED-4F83-9077-1920A4DA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CD8C4B-37AD-4119-9D6A-75F096AD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073CA0A-D002-4C1A-8711-C9C2460C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29572A9-AF88-46B3-A1E9-EE628A95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139733-747D-4B59-8514-65565A83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0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929B2E-FDFB-4C7A-93FF-A60462CB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22E199-2D2C-4743-81A0-62C8544AD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65993C-DF07-49AD-8852-9AB6979B6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F9CCF5-3548-440B-9719-0CB208F0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54606B-6EC5-490E-B537-8A479F64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C21D93-BB4D-46ED-A9AD-3A369D68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6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1D16B8-0601-460A-BA08-847605F6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8BFF6F6-4C5B-44AE-9535-C91A63159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2B09616-85ED-47E4-BF57-A2CA7C0AC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18DCC3-ABAB-48F8-82E5-256C885C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078E10-5C88-4C7D-B3C4-B54A65DA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FA3F67-5C73-42EF-87DB-4D0D7D90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2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207C8-C4AC-411B-B295-96DCF198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61A493-008A-4348-910D-6164B7ADF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50BA32-5DFD-4ADE-8339-1A79992C8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82B1C-E806-4D78-8572-225BC2409F38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0B3770-6B17-4533-8FDB-5769F63BF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11AF42-3937-432B-AEC9-30760BC0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9CB81-3732-409F-901D-77C11230B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2.wdp"/><Relationship Id="rId7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microsoft.com/office/2007/relationships/hdphoto" Target="../media/hdphoto1.wdp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s://www.art-oboi.com.ua/img/gallery/3/thumbs/thumb_l_8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66"/>
            <a:ext cx="11909502" cy="71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2276872"/>
            <a:ext cx="5399935" cy="405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04" y="4506590"/>
            <a:ext cx="1981200" cy="182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70371B0-F3C6-4BDC-BF7E-7DB9DDFDBACC}"/>
              </a:ext>
            </a:extLst>
          </p:cNvPr>
          <p:cNvSpPr txBox="1">
            <a:spLocks/>
          </p:cNvSpPr>
          <p:nvPr/>
        </p:nvSpPr>
        <p:spPr>
          <a:xfrm>
            <a:off x="783084" y="32430"/>
            <a:ext cx="10872439" cy="1272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Georgia" panose="02040502050405020303" pitchFamily="18" charset="0"/>
              </a:rPr>
              <a:t> </a:t>
            </a:r>
            <a:endParaRPr lang="ru-RU" dirty="0" smtClean="0"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Неделя </a:t>
            </a:r>
            <a:r>
              <a:rPr lang="ru-RU" dirty="0" smtClean="0">
                <a:latin typeface="Georgia" panose="02040502050405020303" pitchFamily="18" charset="0"/>
              </a:rPr>
              <a:t>финансовой грамотности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«Мир </a:t>
            </a:r>
            <a:r>
              <a:rPr lang="ru-RU" dirty="0" smtClean="0">
                <a:latin typeface="Georgia" panose="02040502050405020303" pitchFamily="18" charset="0"/>
              </a:rPr>
              <a:t>финансов»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1" b="98042" l="226" r="95937">
                        <a14:backgroundMark x1="54063" y1="62651" x2="54063" y2="62651"/>
                        <a14:backgroundMark x1="49549" y1="64759" x2="49549" y2="64759"/>
                        <a14:backgroundMark x1="52822" y1="53163" x2="52822" y2="53163"/>
                        <a14:backgroundMark x1="56998" y1="62349" x2="56998" y2="62349"/>
                        <a14:backgroundMark x1="45372" y1="54217" x2="45372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6" y="1372322"/>
            <a:ext cx="5908824" cy="442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70371B0-F3C6-4BDC-BF7E-7DB9DDFDBACC}"/>
              </a:ext>
            </a:extLst>
          </p:cNvPr>
          <p:cNvSpPr txBox="1">
            <a:spLocks/>
          </p:cNvSpPr>
          <p:nvPr/>
        </p:nvSpPr>
        <p:spPr>
          <a:xfrm>
            <a:off x="3152078" y="356059"/>
            <a:ext cx="8411737" cy="1272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Georgia" panose="02040502050405020303" pitchFamily="18" charset="0"/>
              </a:rPr>
              <a:t>Составители проекта: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787B4AE4-08A3-402B-845B-45B97B0AD8EF}"/>
              </a:ext>
            </a:extLst>
          </p:cNvPr>
          <p:cNvSpPr txBox="1">
            <a:spLocks/>
          </p:cNvSpPr>
          <p:nvPr/>
        </p:nvSpPr>
        <p:spPr>
          <a:xfrm>
            <a:off x="4806176" y="1948289"/>
            <a:ext cx="661453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- Обулахова Наталья Петровна, заместитель директора по учебной работе, учитель русского языка МБОУ «</a:t>
            </a:r>
            <a:r>
              <a:rPr lang="ru-RU" sz="2000" dirty="0" err="1" smtClean="0">
                <a:latin typeface="Georgia" panose="02040502050405020303" pitchFamily="18" charset="0"/>
              </a:rPr>
              <a:t>Кюндядинская</a:t>
            </a:r>
            <a:r>
              <a:rPr lang="ru-RU" sz="2000" dirty="0" smtClean="0">
                <a:latin typeface="Georgia" panose="02040502050405020303" pitchFamily="18" charset="0"/>
              </a:rPr>
              <a:t> СОШ» МР «</a:t>
            </a:r>
            <a:r>
              <a:rPr lang="ru-RU" sz="2000" dirty="0" err="1" smtClean="0">
                <a:latin typeface="Georgia" panose="02040502050405020303" pitchFamily="18" charset="0"/>
              </a:rPr>
              <a:t>Нюрбинский</a:t>
            </a:r>
            <a:r>
              <a:rPr lang="ru-RU" sz="2000" dirty="0" smtClean="0">
                <a:latin typeface="Georgia" panose="02040502050405020303" pitchFamily="18" charset="0"/>
              </a:rPr>
              <a:t> район»</a:t>
            </a:r>
          </a:p>
          <a:p>
            <a:pPr marL="0" indent="0" algn="just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- Нутчина Алена Афанасьевна, педагог-психолог МБОУ «</a:t>
            </a:r>
            <a:r>
              <a:rPr lang="ru-RU" sz="2000" dirty="0" err="1" smtClean="0">
                <a:latin typeface="Georgia" panose="02040502050405020303" pitchFamily="18" charset="0"/>
              </a:rPr>
              <a:t>Кюндядинская</a:t>
            </a:r>
            <a:r>
              <a:rPr lang="ru-RU" sz="2000" dirty="0" smtClean="0">
                <a:latin typeface="Georgia" panose="02040502050405020303" pitchFamily="18" charset="0"/>
              </a:rPr>
              <a:t> СОШ» МР «</a:t>
            </a:r>
            <a:r>
              <a:rPr lang="ru-RU" sz="2000" dirty="0" err="1" smtClean="0">
                <a:latin typeface="Georgia" panose="02040502050405020303" pitchFamily="18" charset="0"/>
              </a:rPr>
              <a:t>Нюрбинский</a:t>
            </a:r>
            <a:r>
              <a:rPr lang="ru-RU" sz="2000" dirty="0" smtClean="0">
                <a:latin typeface="Georgia" panose="02040502050405020303" pitchFamily="18" charset="0"/>
              </a:rPr>
              <a:t> район»</a:t>
            </a:r>
          </a:p>
          <a:p>
            <a:pPr marL="0" indent="0" algn="just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- Ордахова Лариса Семеновна, мастер производственного обучения МБОУ «</a:t>
            </a:r>
            <a:r>
              <a:rPr lang="ru-RU" sz="2000" dirty="0" err="1" smtClean="0">
                <a:latin typeface="Georgia" panose="02040502050405020303" pitchFamily="18" charset="0"/>
              </a:rPr>
              <a:t>Соттинская</a:t>
            </a:r>
            <a:r>
              <a:rPr lang="ru-RU" sz="2000" dirty="0" smtClean="0">
                <a:latin typeface="Georgia" panose="02040502050405020303" pitchFamily="18" charset="0"/>
              </a:rPr>
              <a:t> СОШ» МР «</a:t>
            </a:r>
            <a:r>
              <a:rPr lang="ru-RU" sz="2000" dirty="0" err="1" smtClean="0">
                <a:latin typeface="Georgia" panose="02040502050405020303" pitchFamily="18" charset="0"/>
              </a:rPr>
              <a:t>Усть-Алданский</a:t>
            </a:r>
            <a:r>
              <a:rPr lang="ru-RU" sz="2000" dirty="0" smtClean="0">
                <a:latin typeface="Georgia" panose="02040502050405020303" pitchFamily="18" charset="0"/>
              </a:rPr>
              <a:t> район»</a:t>
            </a:r>
          </a:p>
          <a:p>
            <a:pPr marL="0" indent="0" algn="just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- Ноговицина Элеонора Ивановна, воспитатель «Вилюйский детский дом» МР «Вилюйский район»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38" y="4360127"/>
            <a:ext cx="1073634" cy="987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5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Georgia" panose="02040502050405020303" pitchFamily="18" charset="0"/>
              </a:rPr>
              <a:t>Цель:</a:t>
            </a:r>
            <a:r>
              <a:rPr lang="ru-RU" sz="2400" dirty="0">
                <a:latin typeface="Georgia" panose="02040502050405020303" pitchFamily="18" charset="0"/>
              </a:rPr>
              <a:t> Формирование </a:t>
            </a:r>
            <a:r>
              <a:rPr lang="ru-RU" sz="2400" b="1" dirty="0">
                <a:latin typeface="Georgia" panose="02040502050405020303" pitchFamily="18" charset="0"/>
              </a:rPr>
              <a:t>финансовой грамотности</a:t>
            </a:r>
            <a:r>
              <a:rPr lang="ru-RU" sz="2400" dirty="0">
                <a:latin typeface="Georgia" panose="02040502050405020303" pitchFamily="18" charset="0"/>
              </a:rPr>
              <a:t> у учащихся начальных классов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1" b="98042" l="226" r="95937">
                        <a14:backgroundMark x1="54063" y1="62651" x2="54063" y2="62651"/>
                        <a14:backgroundMark x1="49549" y1="64759" x2="49549" y2="64759"/>
                        <a14:backgroundMark x1="52822" y1="53163" x2="52822" y2="53163"/>
                        <a14:backgroundMark x1="56998" y1="62349" x2="56998" y2="62349"/>
                        <a14:backgroundMark x1="45372" y1="54217" x2="45372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5" y="1440180"/>
            <a:ext cx="5908824" cy="442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4737099" y="2241394"/>
            <a:ext cx="6146491" cy="3423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latin typeface="Georgia" panose="02040502050405020303" pitchFamily="18" charset="0"/>
            </a:endParaRPr>
          </a:p>
          <a:p>
            <a:r>
              <a:rPr lang="ru-RU" sz="1600" b="1" dirty="0" smtClean="0">
                <a:latin typeface="Georgia" panose="02040502050405020303" pitchFamily="18" charset="0"/>
              </a:rPr>
              <a:t>Задачи</a:t>
            </a:r>
            <a:r>
              <a:rPr lang="ru-RU" sz="1600" b="1" dirty="0">
                <a:latin typeface="Georgia" panose="02040502050405020303" pitchFamily="18" charset="0"/>
              </a:rPr>
              <a:t>: </a:t>
            </a:r>
            <a:endParaRPr lang="ru-RU" sz="1600" b="1" dirty="0" smtClean="0">
              <a:latin typeface="Georgia" panose="02040502050405020303" pitchFamily="18" charset="0"/>
            </a:endParaRPr>
          </a:p>
          <a:p>
            <a:endParaRPr lang="ru-RU" b="1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- Способствовать </a:t>
            </a:r>
            <a:r>
              <a:rPr lang="ru-RU" sz="1600" dirty="0">
                <a:latin typeface="Georgia" panose="02040502050405020303" pitchFamily="18" charset="0"/>
              </a:rPr>
              <a:t>развитию мышления, фантазии, кругозора ребенка, развитию речи; 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- Формировать </a:t>
            </a:r>
            <a:r>
              <a:rPr lang="ru-RU" sz="1600" dirty="0">
                <a:latin typeface="Georgia" panose="02040502050405020303" pitchFamily="18" charset="0"/>
              </a:rPr>
              <a:t>творческое мышление;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- Развивать </a:t>
            </a:r>
            <a:r>
              <a:rPr lang="ru-RU" sz="1600" dirty="0">
                <a:latin typeface="Georgia" panose="02040502050405020303" pitchFamily="18" charset="0"/>
              </a:rPr>
              <a:t>интеллектуальные способности;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- Развивать </a:t>
            </a:r>
            <a:r>
              <a:rPr lang="ru-RU" sz="1600" dirty="0">
                <a:latin typeface="Georgia" panose="02040502050405020303" pitchFamily="18" charset="0"/>
              </a:rPr>
              <a:t>навыки грамотного финансового поведения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4171" y="6049265"/>
            <a:ext cx="466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Возрастная категория: дети от 7 до 10 лет</a:t>
            </a:r>
          </a:p>
        </p:txBody>
      </p:sp>
    </p:spTree>
    <p:extLst>
      <p:ext uri="{BB962C8B-B14F-4D97-AF65-F5344CB8AC3E}">
        <p14:creationId xmlns:p14="http://schemas.microsoft.com/office/powerpoint/2010/main" val="28682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Понедельник. Открытие недели «Мир финансов»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953388" y="1785925"/>
            <a:ext cx="2500330" cy="13141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Книжная выставка «Сказки о финансах»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52595" y="1785926"/>
            <a:ext cx="2428891" cy="14144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Показ мини-спектакля о деньгах  по мотивам сказок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1" b="98042" l="226" r="95937">
                        <a14:backgroundMark x1="54063" y1="62651" x2="54063" y2="62651"/>
                        <a14:backgroundMark x1="49549" y1="64759" x2="49549" y2="64759"/>
                        <a14:backgroundMark x1="52822" y1="53163" x2="52822" y2="53163"/>
                        <a14:backgroundMark x1="56998" y1="62349" x2="56998" y2="62349"/>
                        <a14:backgroundMark x1="45372" y1="54217" x2="45372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08" y="2225431"/>
            <a:ext cx="2936173" cy="220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28" y="3489827"/>
            <a:ext cx="895174" cy="823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Наталья Владимировна\Desktop\Дим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78" y="4858903"/>
            <a:ext cx="120924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78" y="4960647"/>
            <a:ext cx="1850074" cy="1717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90" y="4858903"/>
            <a:ext cx="1574163" cy="18192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47" y="4627787"/>
            <a:ext cx="1329308" cy="1962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6" y="4802640"/>
            <a:ext cx="1225028" cy="16128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864" y="4802640"/>
            <a:ext cx="1218893" cy="17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Вторник «Математическая ярмарка»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558219">
            <a:off x="7953388" y="1785925"/>
            <a:ext cx="2500330" cy="13141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 класс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Ролевая игра «Мы идем в магазин…»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20962392">
            <a:off x="995960" y="1784859"/>
            <a:ext cx="2428891" cy="14144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 класс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Игра «Состав чисел»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1" b="98042" l="226" r="95937">
                        <a14:backgroundMark x1="54063" y1="62651" x2="54063" y2="62651"/>
                        <a14:backgroundMark x1="49549" y1="64759" x2="49549" y2="64759"/>
                        <a14:backgroundMark x1="52822" y1="53163" x2="52822" y2="53163"/>
                        <a14:backgroundMark x1="56998" y1="62349" x2="56998" y2="62349"/>
                        <a14:backgroundMark x1="45372" y1="54217" x2="45372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1" y="1683405"/>
            <a:ext cx="3294788" cy="246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74" y="3152314"/>
            <a:ext cx="1087458" cy="1000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 rot="21202711">
            <a:off x="1008943" y="4390277"/>
            <a:ext cx="2428891" cy="18161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класс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Игра по станциям «В поисках сокровищ в стране финансов»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 rot="459718">
            <a:off x="7953388" y="4425904"/>
            <a:ext cx="2638907" cy="14144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 класс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Математический </a:t>
            </a:r>
            <a:r>
              <a:rPr lang="en-US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BATTLE</a:t>
            </a:r>
            <a:endParaRPr lang="ru-RU" sz="1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2" descr="https://thumbs.dreamstime.com/z/pot-gold-coins-vector-illustration-30829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" r="100000">
                        <a14:backgroundMark x1="21846" y1="96409" x2="21846" y2="96409"/>
                        <a14:backgroundMark x1="16000" y1="96180" x2="16000" y2="96180"/>
                        <a14:backgroundMark x1="9231" y1="96180" x2="9231" y2="96180"/>
                        <a14:backgroundMark x1="13154" y1="96409" x2="13154" y2="96409"/>
                        <a14:backgroundMark x1="16231" y1="96715" x2="16231" y2="96715"/>
                        <a14:backgroundMark x1="25692" y1="96409" x2="25692" y2="96409"/>
                        <a14:backgroundMark x1="33923" y1="96180" x2="33923" y2="96180"/>
                        <a14:backgroundMark x1="38000" y1="96180" x2="38000" y2="96180"/>
                        <a14:backgroundMark x1="42077" y1="96180" x2="44769" y2="96180"/>
                        <a14:backgroundMark x1="56385" y1="95951" x2="56385" y2="95951"/>
                        <a14:backgroundMark x1="61231" y1="95493" x2="61923" y2="95493"/>
                        <a14:backgroundMark x1="71846" y1="95722" x2="71846" y2="95722"/>
                        <a14:backgroundMark x1="77615" y1="95722" x2="79538" y2="95722"/>
                        <a14:backgroundMark x1="86308" y1="95493" x2="86308" y2="95493"/>
                        <a14:backgroundMark x1="86846" y1="95493" x2="86846" y2="95493"/>
                        <a14:backgroundMark x1="87769" y1="95493" x2="89462" y2="95722"/>
                        <a14:backgroundMark x1="92385" y1="95722" x2="92385" y2="95722"/>
                        <a14:backgroundMark x1="93077" y1="95722" x2="94077" y2="95722"/>
                        <a14:backgroundMark x1="96692" y1="95264" x2="97923" y2="95034"/>
                        <a14:backgroundMark x1="98154" y1="94729" x2="99154" y2="94729"/>
                        <a14:backgroundMark x1="99385" y1="94500" x2="99385" y2="94500"/>
                        <a14:backgroundMark x1="99615" y1="94500" x2="99615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89" y="4595244"/>
            <a:ext cx="2247199" cy="22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675351" y="5133141"/>
            <a:ext cx="234468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</a:t>
            </a:r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каждые правильные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ответы выдаются 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золотые монеты.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К концу ярмарки 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их можно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обменять на 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сладкие призы </a:t>
            </a:r>
            <a:endParaRPr lang="ru-RU" sz="1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2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8453454" y="2643182"/>
            <a:ext cx="2214546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667736" y="3786190"/>
            <a:ext cx="2000264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ko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32" t="4360" r="7257" b="6762"/>
          <a:stretch>
            <a:fillRect/>
          </a:stretch>
        </p:blipFill>
        <p:spPr>
          <a:xfrm>
            <a:off x="4667240" y="1571612"/>
            <a:ext cx="2857520" cy="2357454"/>
          </a:xfrm>
        </p:spPr>
      </p:pic>
      <p:sp>
        <p:nvSpPr>
          <p:cNvPr id="11" name="TextBox 10"/>
          <p:cNvSpPr txBox="1"/>
          <p:nvPr/>
        </p:nvSpPr>
        <p:spPr>
          <a:xfrm>
            <a:off x="8524892" y="2857497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конфеты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10644" y="4000505"/>
            <a:ext cx="185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солнце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8096264" y="1428736"/>
            <a:ext cx="2286016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382016" y="1571613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дождь</a:t>
            </a:r>
          </a:p>
        </p:txBody>
      </p:sp>
      <p:sp>
        <p:nvSpPr>
          <p:cNvPr id="15" name="Овал 14"/>
          <p:cNvSpPr/>
          <p:nvPr/>
        </p:nvSpPr>
        <p:spPr>
          <a:xfrm>
            <a:off x="1952596" y="1500174"/>
            <a:ext cx="2214578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24000" y="2643182"/>
            <a:ext cx="207167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кукла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5167306" y="5072074"/>
            <a:ext cx="2000264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молоко</a:t>
            </a:r>
          </a:p>
        </p:txBody>
      </p:sp>
      <p:sp>
        <p:nvSpPr>
          <p:cNvPr id="21" name="Овал 20"/>
          <p:cNvSpPr/>
          <p:nvPr/>
        </p:nvSpPr>
        <p:spPr>
          <a:xfrm>
            <a:off x="1738282" y="3714752"/>
            <a:ext cx="2071702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16861" y="3828477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радуга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3358" y="1686365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ветер</a:t>
            </a:r>
          </a:p>
        </p:txBody>
      </p:sp>
      <p:cxnSp>
        <p:nvCxnSpPr>
          <p:cNvPr id="23" name="Прямая со стрелкой 22"/>
          <p:cNvCxnSpPr>
            <a:stCxn id="19" idx="6"/>
          </p:cNvCxnSpPr>
          <p:nvPr/>
        </p:nvCxnSpPr>
        <p:spPr>
          <a:xfrm flipV="1">
            <a:off x="3595670" y="3000372"/>
            <a:ext cx="1071570" cy="10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5561009" y="446405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7524760" y="2786058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7524760" y="5000636"/>
            <a:ext cx="214314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обувь</a:t>
            </a:r>
          </a:p>
        </p:txBody>
      </p:sp>
      <p:sp>
        <p:nvSpPr>
          <p:cNvPr id="22" name="Овал 21"/>
          <p:cNvSpPr/>
          <p:nvPr/>
        </p:nvSpPr>
        <p:spPr>
          <a:xfrm>
            <a:off x="2809852" y="4857760"/>
            <a:ext cx="198597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одежда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 flipH="1" flipV="1">
            <a:off x="4238612" y="4143380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7346165" y="4179099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Среда «Что можно купить за деньги?»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76" y="4714884"/>
            <a:ext cx="1607249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anose="02040502050405020303" pitchFamily="18" charset="0"/>
              </a:rPr>
              <a:t>Викторина «Что ты знаешь о деньгах?» 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7451" y="484574"/>
            <a:ext cx="160724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anose="02040502050405020303" pitchFamily="18" charset="0"/>
              </a:rPr>
              <a:t>Конкурс рисунков</a:t>
            </a:r>
          </a:p>
          <a:p>
            <a:pPr algn="ctr"/>
            <a:r>
              <a:rPr lang="ru-RU" sz="1600" dirty="0" smtClean="0">
                <a:latin typeface="Georgia" panose="02040502050405020303" pitchFamily="18" charset="0"/>
              </a:rPr>
              <a:t>«Моя купюра»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39404" y="5376427"/>
            <a:ext cx="1607249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anose="02040502050405020303" pitchFamily="18" charset="0"/>
              </a:rPr>
              <a:t>Экскурсия в музей – показ купюр, монет разных стран </a:t>
            </a: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_3efd3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43444" y="2177049"/>
            <a:ext cx="2910356" cy="2645778"/>
          </a:xfrm>
        </p:spPr>
      </p:pic>
      <p:sp>
        <p:nvSpPr>
          <p:cNvPr id="9" name="Блок-схема: память с посл. доступом 8"/>
          <p:cNvSpPr/>
          <p:nvPr/>
        </p:nvSpPr>
        <p:spPr>
          <a:xfrm>
            <a:off x="4121461" y="1845214"/>
            <a:ext cx="4714908" cy="1500198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</a:rPr>
              <a:t>Ваши предложения?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Четверг конкурс ораторов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«Семейные расходы»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1" b="98042" l="226" r="95937">
                        <a14:backgroundMark x1="54063" y1="62651" x2="54063" y2="62651"/>
                        <a14:backgroundMark x1="49549" y1="64759" x2="49549" y2="64759"/>
                        <a14:backgroundMark x1="52822" y1="53163" x2="52822" y2="53163"/>
                        <a14:backgroundMark x1="56998" y1="62349" x2="56998" y2="62349"/>
                        <a14:backgroundMark x1="45372" y1="54217" x2="45372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8920"/>
            <a:ext cx="3914885" cy="2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2424986" y="4121696"/>
            <a:ext cx="5148064" cy="27363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Помни!</a:t>
            </a:r>
          </a:p>
          <a:p>
            <a:pPr algn="ctr"/>
            <a:r>
              <a:rPr lang="ru-RU" sz="4400" dirty="0" smtClean="0"/>
              <a:t>Копейка рубль бережёт!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21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s://www.art-oboi.com.ua/img/gallery/3/thumbs/thumb_l_8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76410" cy="71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2276872"/>
            <a:ext cx="5399935" cy="405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04" y="4506590"/>
            <a:ext cx="1981200" cy="182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Пятница – торжественное закрытие Недели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781504" y="1848494"/>
            <a:ext cx="4094545" cy="174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Подведение итогов Недели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Награждение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Рефлексия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73377" y="4294199"/>
            <a:ext cx="4094545" cy="174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Мини-спектакль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«Жила-была монетка…» 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s://www.art-oboi.com.ua/img/gallery/3/thumbs/thumb_l_8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0" y="-323851"/>
            <a:ext cx="11976410" cy="71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2276872"/>
            <a:ext cx="5399935" cy="405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9666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04" y="4506590"/>
            <a:ext cx="1981200" cy="182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45995" y="-349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Ожидаемые результаты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73377" y="1044683"/>
            <a:ext cx="4094545" cy="174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Дети узнают как появились деньги, как ими можно </a:t>
            </a:r>
            <a:r>
              <a:rPr lang="ru-RU" sz="1600" dirty="0" smtClean="0">
                <a:latin typeface="Georgia" panose="02040502050405020303" pitchFamily="18" charset="0"/>
              </a:rPr>
              <a:t>пользоваться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809194" y="768431"/>
            <a:ext cx="4094545" cy="174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Дети научатся использовать деньги по </a:t>
            </a:r>
            <a:r>
              <a:rPr lang="ru-RU" sz="1600" dirty="0" smtClean="0">
                <a:latin typeface="Georgia" panose="02040502050405020303" pitchFamily="18" charset="0"/>
              </a:rPr>
              <a:t>назначению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097455" y="4851089"/>
            <a:ext cx="4094545" cy="174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конце Недели </a:t>
            </a:r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</a:rPr>
              <a:t>дети научатся составлять семейный бюджет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52335" y="4851089"/>
            <a:ext cx="4094545" cy="174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Georgia" panose="02040502050405020303" pitchFamily="18" charset="0"/>
              </a:rPr>
              <a:t>У детей появится интерес к экономическим знаниям</a:t>
            </a: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300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Цель: Формирование финансовой грамотности у учащихся начальных классов</vt:lpstr>
      <vt:lpstr>Понедельник. Открытие недели «Мир финансов»</vt:lpstr>
      <vt:lpstr>Вторник «Математическая ярмарка»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финансовой грамотности</dc:title>
  <dc:creator>Алеся</dc:creator>
  <cp:lastModifiedBy>ProkopyevaM</cp:lastModifiedBy>
  <cp:revision>18</cp:revision>
  <dcterms:created xsi:type="dcterms:W3CDTF">2020-09-22T11:09:40Z</dcterms:created>
  <dcterms:modified xsi:type="dcterms:W3CDTF">2020-09-25T08:34:49Z</dcterms:modified>
</cp:coreProperties>
</file>