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268" r:id="rId4"/>
    <p:sldId id="269" r:id="rId5"/>
    <p:sldId id="275" r:id="rId6"/>
    <p:sldId id="270" r:id="rId7"/>
    <p:sldId id="277" r:id="rId8"/>
    <p:sldId id="278" r:id="rId9"/>
    <p:sldId id="279" r:id="rId10"/>
    <p:sldId id="283" r:id="rId11"/>
    <p:sldId id="284" r:id="rId12"/>
    <p:sldId id="272" r:id="rId13"/>
    <p:sldId id="257" r:id="rId14"/>
    <p:sldId id="266" r:id="rId15"/>
    <p:sldId id="258" r:id="rId16"/>
    <p:sldId id="259" r:id="rId17"/>
    <p:sldId id="261" r:id="rId18"/>
    <p:sldId id="263" r:id="rId19"/>
    <p:sldId id="282" r:id="rId20"/>
    <p:sldId id="273" r:id="rId21"/>
    <p:sldId id="281" r:id="rId22"/>
    <p:sldId id="274" r:id="rId23"/>
    <p:sldId id="280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9C370-8502-4FB4-A33E-3C0138E1B168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6B128-F7B8-4E14-8E09-A90F5AE27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48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6B128-F7B8-4E14-8E09-A90F5AE2753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720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6B128-F7B8-4E14-8E09-A90F5AE2753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6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sun9-73.userapi.com/c851416/v851416177/77d85/QTmQyCfQNk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r="59563"/>
          <a:stretch/>
        </p:blipFill>
        <p:spPr bwMode="auto">
          <a:xfrm>
            <a:off x="107504" y="-1"/>
            <a:ext cx="4680520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653136"/>
            <a:ext cx="4032448" cy="194421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algn="r"/>
            <a:r>
              <a:rPr lang="ru-RU" sz="2000" dirty="0" smtClean="0">
                <a:solidFill>
                  <a:srgbClr val="00B050"/>
                </a:solidFill>
              </a:rPr>
              <a:t>Выполнила группа №5</a:t>
            </a:r>
            <a:endParaRPr lang="ru-RU" sz="2000" dirty="0">
              <a:solidFill>
                <a:srgbClr val="00B050"/>
              </a:solidFill>
            </a:endParaRPr>
          </a:p>
          <a:p>
            <a:pPr algn="r"/>
            <a:r>
              <a:rPr lang="ru-RU" sz="2000" dirty="0" smtClean="0">
                <a:solidFill>
                  <a:srgbClr val="00B050"/>
                </a:solidFill>
              </a:rPr>
              <a:t>Иудина М.С</a:t>
            </a:r>
          </a:p>
          <a:p>
            <a:pPr algn="r"/>
            <a:r>
              <a:rPr lang="ru-RU" sz="2000" dirty="0" smtClean="0">
                <a:solidFill>
                  <a:srgbClr val="00B050"/>
                </a:solidFill>
              </a:rPr>
              <a:t>Колосова Д.С</a:t>
            </a:r>
            <a:endParaRPr lang="ru-RU" sz="2000" dirty="0">
              <a:solidFill>
                <a:srgbClr val="00B050"/>
              </a:solidFill>
            </a:endParaRPr>
          </a:p>
          <a:p>
            <a:pPr algn="r"/>
            <a:r>
              <a:rPr lang="ru-RU" sz="2000" dirty="0" smtClean="0">
                <a:solidFill>
                  <a:srgbClr val="00B050"/>
                </a:solidFill>
              </a:rPr>
              <a:t>Константинова А.Е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02182" y="1844824"/>
            <a:ext cx="56503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  КВЕСТ 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38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7092"/>
            <a:ext cx="8229600" cy="584907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s://fs00.infourok.ru/images/doc/248/253068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0"/>
          <a:stretch/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3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968643"/>
              </p:ext>
            </p:extLst>
          </p:nvPr>
        </p:nvGraphicFramePr>
        <p:xfrm>
          <a:off x="457200" y="665016"/>
          <a:ext cx="8229600" cy="3160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/>
                <a:gridCol w="4320480"/>
                <a:gridCol w="3178696"/>
              </a:tblGrid>
              <a:tr h="5267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Моя</a:t>
                      </a:r>
                      <a:r>
                        <a:rPr lang="ru-RU" baseline="0" dirty="0" smtClean="0"/>
                        <a:t> покупка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Сколько</a:t>
                      </a:r>
                      <a:r>
                        <a:rPr lang="ru-RU" baseline="0" dirty="0" smtClean="0"/>
                        <a:t> я заплатил</a:t>
                      </a:r>
                      <a:endParaRPr lang="ru-RU" dirty="0"/>
                    </a:p>
                  </a:txBody>
                  <a:tcPr/>
                </a:tc>
              </a:tr>
              <a:tr h="5267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Хлеб</a:t>
                      </a:r>
                      <a:r>
                        <a:rPr lang="ru-RU" b="1" baseline="0" dirty="0" smtClean="0">
                          <a:solidFill>
                            <a:srgbClr val="00B050"/>
                          </a:solidFill>
                        </a:rPr>
                        <a:t>  2шт по 54 </a:t>
                      </a:r>
                      <a:r>
                        <a:rPr lang="ru-RU" b="1" baseline="0" dirty="0" err="1" smtClean="0">
                          <a:solidFill>
                            <a:srgbClr val="00B050"/>
                          </a:solidFill>
                        </a:rPr>
                        <a:t>руб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108</a:t>
                      </a:r>
                      <a:endParaRPr lang="ru-RU" dirty="0"/>
                    </a:p>
                  </a:txBody>
                  <a:tcPr/>
                </a:tc>
              </a:tr>
              <a:tr h="5267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Ручка 5 </a:t>
                      </a:r>
                      <a:r>
                        <a:rPr lang="ru-RU" b="1" dirty="0" err="1" smtClean="0">
                          <a:solidFill>
                            <a:srgbClr val="00B050"/>
                          </a:solidFill>
                        </a:rPr>
                        <a:t>шт</a:t>
                      </a:r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 по 6 </a:t>
                      </a:r>
                      <a:r>
                        <a:rPr lang="ru-RU" b="1" dirty="0" err="1" smtClean="0">
                          <a:solidFill>
                            <a:srgbClr val="00B050"/>
                          </a:solidFill>
                        </a:rPr>
                        <a:t>руб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  <a:tr h="5267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Клей</a:t>
                      </a:r>
                      <a:r>
                        <a:rPr lang="ru-RU" b="1" baseline="0" dirty="0" smtClean="0">
                          <a:solidFill>
                            <a:srgbClr val="00B050"/>
                          </a:solidFill>
                        </a:rPr>
                        <a:t> карандаш по 50 </a:t>
                      </a:r>
                      <a:r>
                        <a:rPr lang="ru-RU" b="1" baseline="0" dirty="0" err="1" smtClean="0">
                          <a:solidFill>
                            <a:srgbClr val="00B050"/>
                          </a:solidFill>
                        </a:rPr>
                        <a:t>руб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5267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Альбом 3шт по 23руб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69</a:t>
                      </a:r>
                      <a:endParaRPr lang="ru-RU" dirty="0"/>
                    </a:p>
                  </a:txBody>
                  <a:tcPr/>
                </a:tc>
              </a:tr>
              <a:tr h="526704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Итого 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257руб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0" name="Picture 4" descr="https://www.maam.ru/upload/blogs/ffd80a68fef67cbb82f1919cc3bbc63f.p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6" t="38354"/>
          <a:stretch/>
        </p:blipFill>
        <p:spPr bwMode="auto">
          <a:xfrm>
            <a:off x="3635896" y="4142507"/>
            <a:ext cx="3020219" cy="207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8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f53/0010ff42-8e50b2b7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" y="0"/>
            <a:ext cx="8908472" cy="663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Станция «Ребусы»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1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764" y="6038234"/>
            <a:ext cx="8229600" cy="75294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Стоимость</a:t>
            </a:r>
            <a:endParaRPr lang="ru-RU" dirty="0"/>
          </a:p>
        </p:txBody>
      </p:sp>
      <p:pic>
        <p:nvPicPr>
          <p:cNvPr id="2050" name="Picture 2" descr="https://ds05.infourok.ru/uploads/ex/0a10/00044fcf-2ae2e425/hello_html_4e8eb5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16632"/>
            <a:ext cx="913014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6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112d/0005685c-f6094a36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3931"/>
            <a:ext cx="8736905" cy="61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9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fsd.multiurok.ru/html/2017/09/29/s_59ce46c365683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127"/>
            <a:ext cx="8784976" cy="658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3.infourok.ru/uploads/ex/112d/0005685c-f6094a36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60" y="13811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4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4.infourok.ru/uploads/ex/01eb/00062ff2-6a9e6c30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" y="1875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4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dn.pixabay.com/photo/2015/10/30/12/19/money-1013992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t="-280" r="10358" b="16019"/>
          <a:stretch/>
        </p:blipFill>
        <p:spPr bwMode="auto">
          <a:xfrm>
            <a:off x="3585028" y="130629"/>
            <a:ext cx="5588000" cy="64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Станция «Деньга деньгу родит»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Слова, начинающиеся на букву «Н»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1.Имеющийся налицо (наличные)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2. Частично взимается  с месячных и текущих доходов (налог)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3.Отсутствие средств для жизни (недостаток)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4. То, что осталось от предшествующего владельца (наследство)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5. Что такое надобность, потребность (необходимость)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6. Испытывать потребность в чем-то (нуждаться)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54" y="191510"/>
            <a:ext cx="8229600" cy="850106"/>
          </a:xfrm>
        </p:spPr>
        <p:txBody>
          <a:bodyPr/>
          <a:lstStyle/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fs.znanio.ru/methodology/images/2d/54/2d54398da71ac9376456de2da776615a8c133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10081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«Папа, мама, я </a:t>
            </a:r>
            <a:r>
              <a:rPr lang="ru-RU" b="1" dirty="0" smtClean="0">
                <a:solidFill>
                  <a:srgbClr val="00B050"/>
                </a:solidFill>
              </a:rPr>
              <a:t>– финансово </a:t>
            </a:r>
            <a:endParaRPr lang="ru-RU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грамотная семья»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https://daycareconsultingservices.ca/wp-content/uploads/2019/03/services-for-famil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4" y="0"/>
            <a:ext cx="9152023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36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pdb/1598687/fbcf3df3-f8ca-4717-88be-880ea01b13b9/s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73" t="42797" r="9273" b="4764"/>
          <a:stretch/>
        </p:blipFill>
        <p:spPr bwMode="auto">
          <a:xfrm>
            <a:off x="-41564" y="0"/>
            <a:ext cx="918556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37627" cy="5488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Докончи пословицы </a:t>
            </a:r>
          </a:p>
          <a:p>
            <a:pPr marL="0" indent="0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1. Копейка рубль … (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бережет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2. Нелегко деньги нажить, а …(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легко прожить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3. Деньги любят… (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счет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4. Скупой платит… (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дважды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5.  Не имей сто рублей, а… (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имей сто друзей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457200" indent="-457200">
              <a:buAutoNum type="arabicPeriod"/>
            </a:pP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3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Станция «Банк»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ds04.infourok.ru/uploads/ex/07ff/000c3cfe-e4b48d1f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" t="10707" r="10338" b="9091"/>
          <a:stretch/>
        </p:blipFill>
        <p:spPr bwMode="auto">
          <a:xfrm>
            <a:off x="69273" y="1124744"/>
            <a:ext cx="9102435" cy="577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7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.9111s.ru/uploads/201803/26/421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10"/>
            <a:ext cx="9144000" cy="68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accent2"/>
                </a:solidFill>
              </a:rPr>
              <a:t>Что такое банк?  Банк – это организация, которая работает с деньгами. Банк принимает деньги на хранение, выдает деньги вкладчикам, предоставляет деньги в долг. В банк мы приносим деньги, оплачиваем разные услуги. В банке есть отделы как: операционный, кредитный, отдел ценных бумаг, валютный.  Сейчас мы находимся в валютном отделе.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Валюта- денежная единица государства. </a:t>
            </a:r>
          </a:p>
          <a:p>
            <a:pPr marL="400050" lvl="1" indent="0" algn="ctr"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Задание: Какие виды валюты вы знаете? 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902683"/>
              </p:ext>
            </p:extLst>
          </p:nvPr>
        </p:nvGraphicFramePr>
        <p:xfrm>
          <a:off x="395536" y="1052736"/>
          <a:ext cx="8229600" cy="452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3909120"/>
              </a:tblGrid>
              <a:tr h="5768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Валюта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</a:tr>
              <a:tr h="5112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Доллар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Польша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112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Евро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Япония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112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Злотый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Страны</a:t>
                      </a:r>
                      <a:r>
                        <a:rPr lang="ru-RU" b="1" baseline="0" dirty="0" smtClean="0">
                          <a:solidFill>
                            <a:srgbClr val="00B050"/>
                          </a:solidFill>
                        </a:rPr>
                        <a:t> Европы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112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Иена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США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112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Юань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Великобритания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112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Фунт</a:t>
                      </a:r>
                      <a:r>
                        <a:rPr lang="ru-RU" b="1" baseline="0" dirty="0" smtClean="0">
                          <a:solidFill>
                            <a:srgbClr val="00B050"/>
                          </a:solidFill>
                        </a:rPr>
                        <a:t> стерлингов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Турция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112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Тугрик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Китай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3322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Лира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Монголия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8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683557"/>
              </p:ext>
            </p:extLst>
          </p:nvPr>
        </p:nvGraphicFramePr>
        <p:xfrm>
          <a:off x="395536" y="1052736"/>
          <a:ext cx="8229600" cy="452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3909120"/>
              </a:tblGrid>
              <a:tr h="5768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Валюта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</a:tr>
              <a:tr h="5112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Доллар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США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112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Евро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Страны Европы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112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Злотый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Польша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112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Иена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Япония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112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Юань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Китай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112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Фунт</a:t>
                      </a:r>
                      <a:r>
                        <a:rPr lang="ru-RU" b="1" baseline="0" dirty="0" smtClean="0">
                          <a:solidFill>
                            <a:srgbClr val="00B050"/>
                          </a:solidFill>
                        </a:rPr>
                        <a:t> стерлингов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Великобритания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112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Тугрик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Монголия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3322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Лира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Турция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45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3126" y="1196752"/>
            <a:ext cx="4793673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Цель: 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marL="0" indent="0" algn="ctr">
              <a:buNone/>
            </a:pPr>
            <a:r>
              <a:rPr lang="ru-RU" sz="2400" dirty="0" smtClean="0"/>
              <a:t>формирование основ финансовой грамотности как необходимого условия повышения уровня  и качества жизни граждан</a:t>
            </a:r>
            <a:endParaRPr lang="ru-RU" sz="2400" dirty="0" smtClean="0">
              <a:solidFill>
                <a:srgbClr val="00B050"/>
              </a:solidFill>
            </a:endParaRPr>
          </a:p>
        </p:txBody>
      </p:sp>
      <p:pic>
        <p:nvPicPr>
          <p:cNvPr id="7170" name="Picture 2" descr="https://a-e.info/wp-content/uploads/fingram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41"/>
          <a:stretch/>
        </p:blipFill>
        <p:spPr bwMode="auto">
          <a:xfrm>
            <a:off x="55418" y="0"/>
            <a:ext cx="3713017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eskil14.ru/wp-content/uploads/2020/01/1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629525" cy="59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620689"/>
            <a:ext cx="8967223" cy="57662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Актуальность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b="1" dirty="0" smtClean="0">
                <a:solidFill>
                  <a:srgbClr val="7030A0"/>
                </a:solidFill>
              </a:rPr>
              <a:t>Финансово грамотная  семья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dirty="0" smtClean="0"/>
              <a:t>-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осознанно планирует свои доходы и расходы;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- рационально выбирает финансовые продукты и услуги;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- способно следить за состоянием личных финансов;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- разбирается в финансовых вопросах;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- способно отстаивает свои права как потребители финансовых услуг;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- способно к личному стратегическому финансовому  планированию.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Краткое описание игры </a:t>
            </a:r>
            <a:r>
              <a:rPr lang="ru-RU" sz="2400" dirty="0" err="1" smtClean="0">
                <a:solidFill>
                  <a:srgbClr val="00B050"/>
                </a:solidFill>
              </a:rPr>
              <a:t>квест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accent4"/>
                </a:solidFill>
              </a:rPr>
              <a:t>   Игра проводится как внеурочное образовательное событие, являясь групповым соревновательным </a:t>
            </a:r>
            <a:r>
              <a:rPr lang="ru-RU" sz="2000" dirty="0" err="1" smtClean="0">
                <a:solidFill>
                  <a:schemeClr val="accent4"/>
                </a:solidFill>
              </a:rPr>
              <a:t>квестом</a:t>
            </a:r>
            <a:r>
              <a:rPr lang="ru-RU" sz="2000" dirty="0" smtClean="0">
                <a:solidFill>
                  <a:schemeClr val="accent4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4"/>
                </a:solidFill>
              </a:rPr>
              <a:t>Примерная продолжительность – 40минут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4"/>
                </a:solidFill>
              </a:rPr>
              <a:t>Для проведения игры необходимо создать  4 команды по 3 человека. Подготовить отдельные кабинеты, на которых будут размещены  станции. Разработать маршрутные листы, где будут указаны станции в определенном порядке для каждой команды. Подготовить монеты, задания по каждой станции и наградной материал по итогам игры.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4"/>
                </a:solidFill>
              </a:rPr>
              <a:t>Назначить ведущих ; по 1 ведущему на каждую станцию. </a:t>
            </a:r>
            <a:endParaRPr lang="ru-RU" sz="2000" dirty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4"/>
                </a:solidFill>
              </a:rPr>
              <a:t>За каждый правильный ответ к заданиям игроки получают монетки. В конце игры  выигрывает та команда, у которой окажется больше всего монеток.</a:t>
            </a:r>
            <a:endParaRPr lang="ru-RU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Маршрутный лист 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194255"/>
              </p:ext>
            </p:extLst>
          </p:nvPr>
        </p:nvGraphicFramePr>
        <p:xfrm>
          <a:off x="457200" y="1600200"/>
          <a:ext cx="7931225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994"/>
                <a:gridCol w="3297891"/>
                <a:gridCol w="1271671"/>
                <a:gridCol w="25466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станции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кабинет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Отметка</a:t>
                      </a:r>
                      <a:r>
                        <a:rPr lang="ru-RU" baseline="0" dirty="0" smtClean="0"/>
                        <a:t> о прохождении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«Деньги</a:t>
                      </a:r>
                      <a:r>
                        <a:rPr lang="ru-RU" baseline="0" dirty="0" smtClean="0"/>
                        <a:t> любят счет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«Отгадай</a:t>
                      </a:r>
                      <a:r>
                        <a:rPr lang="ru-RU" baseline="0" dirty="0" smtClean="0"/>
                        <a:t> ребусы»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«Деньга деньгу родит»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«Пословицы»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«Банк»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3" y="145473"/>
            <a:ext cx="8229600" cy="6307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Уважаемые участники! Приветствуем вас на игре-</a:t>
            </a:r>
            <a:r>
              <a:rPr lang="ru-RU" sz="2400" dirty="0" err="1" smtClean="0"/>
              <a:t>квесте</a:t>
            </a:r>
            <a:r>
              <a:rPr lang="ru-RU" sz="2400" dirty="0"/>
              <a:t> </a:t>
            </a:r>
            <a:r>
              <a:rPr lang="ru-RU" sz="2400" dirty="0" smtClean="0"/>
              <a:t>«Папа, мама, я –финансово грамотная семья». В ходе игры вы должны правильно и как можно быстрее выполнить задания и получить монетки.  Для того, чтобы вам было куда собирать монетки сделаем кошелек.</a:t>
            </a:r>
            <a:endParaRPr lang="ru-RU" sz="2400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2856"/>
            <a:ext cx="8282880" cy="437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6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Станция «Деньги любят счет»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avatars.mds.yandex.net/get-zen_doc/1637352/pub_5df0f00343863f00ad703b75_5df1047798930900b16a80dc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3999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1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200" b="1" dirty="0" smtClean="0">
                <a:solidFill>
                  <a:srgbClr val="00B050"/>
                </a:solidFill>
              </a:rPr>
              <a:t>Мама дала Оле 5 монет по 10рублей. Хватит ли этих денег Оле, чтобы купить шоколадку за 48 рублей?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https://ds03.infourok.ru/uploads/ex/0502/000066a9-68e5d9e1/img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1" t="53122" b="2751"/>
          <a:stretch/>
        </p:blipFill>
        <p:spPr bwMode="auto">
          <a:xfrm>
            <a:off x="395536" y="3907970"/>
            <a:ext cx="6415290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22" b="17615"/>
          <a:stretch/>
        </p:blipFill>
        <p:spPr bwMode="auto">
          <a:xfrm>
            <a:off x="1907704" y="1556792"/>
            <a:ext cx="4629150" cy="249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428"/>
          <a:stretch/>
        </p:blipFill>
        <p:spPr bwMode="auto">
          <a:xfrm>
            <a:off x="6299176" y="2467429"/>
            <a:ext cx="2313781" cy="22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6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536</Words>
  <Application>Microsoft Office PowerPoint</Application>
  <PresentationFormat>Экран (4:3)</PresentationFormat>
  <Paragraphs>111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Актуальность Финансово грамотная  семья - осознанно планирует свои доходы и расходы; - рационально выбирает финансовые продукты и услуги; - способно следить за состоянием личных финансов; - разбирается в финансовых вопросах; - способно отстаивает свои права как потребители финансовых услуг; - способно к личному стратегическому финансовому  планированию.  </vt:lpstr>
      <vt:lpstr>Краткое описание игры квест</vt:lpstr>
      <vt:lpstr>Маршрутный лист  </vt:lpstr>
      <vt:lpstr>Презентация PowerPoint</vt:lpstr>
      <vt:lpstr>Станция «Деньги любят счет»</vt:lpstr>
      <vt:lpstr>Мама дала Оле 5 монет по 10рублей. Хватит ли этих денег Оле, чтобы купить шоколадку за 48 рублей?</vt:lpstr>
      <vt:lpstr>Презентация PowerPoint</vt:lpstr>
      <vt:lpstr>Презентация PowerPoint</vt:lpstr>
      <vt:lpstr>Станция «Ребусы»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Станция «Деньга деньгу родит»</vt:lpstr>
      <vt:lpstr>Презентация PowerPoint</vt:lpstr>
      <vt:lpstr>Презентация PowerPoint</vt:lpstr>
      <vt:lpstr>Станция «Банк»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ProkopyevaM</cp:lastModifiedBy>
  <cp:revision>28</cp:revision>
  <dcterms:created xsi:type="dcterms:W3CDTF">2020-09-22T09:32:23Z</dcterms:created>
  <dcterms:modified xsi:type="dcterms:W3CDTF">2020-09-24T03:45:32Z</dcterms:modified>
</cp:coreProperties>
</file>