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0" r:id="rId2"/>
    <p:sldId id="271" r:id="rId3"/>
    <p:sldId id="315" r:id="rId4"/>
    <p:sldId id="344" r:id="rId5"/>
    <p:sldId id="275" r:id="rId6"/>
    <p:sldId id="276" r:id="rId7"/>
    <p:sldId id="345" r:id="rId8"/>
    <p:sldId id="357" r:id="rId9"/>
    <p:sldId id="277" r:id="rId10"/>
    <p:sldId id="322" r:id="rId11"/>
    <p:sldId id="310" r:id="rId12"/>
    <p:sldId id="318" r:id="rId13"/>
    <p:sldId id="347" r:id="rId14"/>
    <p:sldId id="35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299" r:id="rId24"/>
    <p:sldId id="348" r:id="rId25"/>
    <p:sldId id="341" r:id="rId26"/>
    <p:sldId id="324" r:id="rId27"/>
    <p:sldId id="342" r:id="rId28"/>
    <p:sldId id="338" r:id="rId29"/>
    <p:sldId id="339" r:id="rId30"/>
    <p:sldId id="337" r:id="rId31"/>
    <p:sldId id="334" r:id="rId32"/>
    <p:sldId id="336" r:id="rId33"/>
    <p:sldId id="343" r:id="rId34"/>
    <p:sldId id="340" r:id="rId35"/>
    <p:sldId id="346" r:id="rId36"/>
    <p:sldId id="262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59" autoAdjust="0"/>
  </p:normalViewPr>
  <p:slideViewPr>
    <p:cSldViewPr>
      <p:cViewPr varScale="1">
        <p:scale>
          <a:sx n="106" d="100"/>
          <a:sy n="106" d="100"/>
        </p:scale>
        <p:origin x="167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r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unart.pro/uploads/posts/2020-05/1588493524_24-p-foni-na-temu-ekonomiki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428652"/>
            <a:ext cx="8186766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7247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 </a:t>
            </a:r>
            <a:r>
              <a:rPr lang="sah-RU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ВНЕУРОЧНОЙ ДЕЯТЕЛЬНОСТИ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на тему: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«Основы финансовой грамотности для 5- 7 классов 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4221088"/>
            <a:ext cx="4935568" cy="20717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Выполнила:  Сергеева Л.Г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sah-RU" sz="20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МБОУ “Нижне – Бестяхская СОШ№2”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ah-RU" sz="20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п. Нижний – Бестях</a:t>
            </a:r>
          </a:p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ah-RU" sz="20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Мегино – Кангаласский улус  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sah-RU" sz="2000" b="1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sah-RU" sz="20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yakutia.info/sites/default/files/inline/18/02/xV26gU9t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5688632" cy="4266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ah-RU" dirty="0" smtClean="0"/>
              <a:t>Бизнес инкубатор п. Нижний- Бестях 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481328"/>
            <a:ext cx="3312368" cy="4755984"/>
          </a:xfrm>
        </p:spPr>
        <p:txBody>
          <a:bodyPr>
            <a:normAutofit/>
          </a:bodyPr>
          <a:lstStyle/>
          <a:p>
            <a:r>
              <a:rPr lang="ru-RU" dirty="0" smtClean="0"/>
              <a:t>На все вопросы, связанные с бизнесом можно получить консультацию и реальную помощь </a:t>
            </a:r>
            <a:r>
              <a:rPr lang="ru-RU" dirty="0" err="1" smtClean="0"/>
              <a:t>Бизнес-инкубаторе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Пример темы занятия: – «С</a:t>
            </a:r>
            <a:r>
              <a:rPr lang="sah-RU" sz="2400" dirty="0" smtClean="0">
                <a:solidFill>
                  <a:srgbClr val="00B050"/>
                </a:solidFill>
                <a:latin typeface="Calibri" pitchFamily="34" charset="0"/>
              </a:rPr>
              <a:t>оздание 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</a:rPr>
              <a:t>собственного бизнес»</a:t>
            </a:r>
            <a:endParaRPr lang="ru-RU" sz="2400" b="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4876" y="5072074"/>
            <a:ext cx="3929090" cy="11001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Если хочешь быть богатым, нужно читать и понимать цифры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596" y="5072074"/>
            <a:ext cx="4143403" cy="11001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Неграмотность- непонимание как слов, так и цифр- главная причина финансовых трудностей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Содержимое 8" descr="435af2866f5f6ca67003cb3b992f2a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40188" cy="3072892"/>
          </a:xfrm>
        </p:spPr>
      </p:pic>
      <p:pic>
        <p:nvPicPr>
          <p:cNvPr id="10" name="Содержимое 9" descr="depositphotos_123977264-stock-photo-successful-man-with-financial-statisti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43050"/>
            <a:ext cx="4041775" cy="3119715"/>
          </a:xfrm>
        </p:spPr>
      </p:pic>
      <p:pic>
        <p:nvPicPr>
          <p:cNvPr id="8" name="Содержимое 9" descr="depositphotos_123977264-stock-photo-successful-man-with-financial-statis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41775" cy="3119715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0932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Для лучшего усвоения 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материала  необходим игровой метод обучения 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занятия: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 и задачи занятия: </a:t>
            </a:r>
            <a:r>
              <a:rPr lang="ru-RU" dirty="0" smtClean="0"/>
              <a:t>формирование познавательных и профессиональных мотивов и интересов у подростков</a:t>
            </a:r>
            <a:r>
              <a:rPr lang="en-US" dirty="0" smtClean="0"/>
              <a:t> </a:t>
            </a:r>
            <a:r>
              <a:rPr lang="sah-RU" dirty="0" smtClean="0"/>
              <a:t>создание собственного бизнеса.</a:t>
            </a:r>
            <a:endParaRPr lang="ru-RU" dirty="0" smtClean="0"/>
          </a:p>
          <a:p>
            <a:r>
              <a:rPr lang="ru-RU" dirty="0" smtClean="0"/>
              <a:t>— знакомство с новыми профессиями на рынке труда;</a:t>
            </a:r>
          </a:p>
          <a:p>
            <a:r>
              <a:rPr lang="ru-RU" dirty="0" smtClean="0"/>
              <a:t>— развитие навыков </a:t>
            </a:r>
            <a:r>
              <a:rPr lang="ru-RU" dirty="0" err="1" smtClean="0"/>
              <a:t>целеполагания</a:t>
            </a:r>
            <a:r>
              <a:rPr lang="ru-RU" dirty="0" smtClean="0"/>
              <a:t> и планирования;</a:t>
            </a:r>
          </a:p>
          <a:p>
            <a:r>
              <a:rPr lang="ru-RU" dirty="0" smtClean="0"/>
              <a:t>— формирование информационного пространства;</a:t>
            </a:r>
          </a:p>
          <a:p>
            <a:r>
              <a:rPr lang="ru-RU" dirty="0" smtClean="0"/>
              <a:t>— формирование умения работать в команде.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Методическое обеспечение:</a:t>
            </a:r>
            <a:endParaRPr lang="ru-RU" dirty="0" smtClean="0"/>
          </a:p>
          <a:p>
            <a:r>
              <a:rPr lang="ru-RU" dirty="0" smtClean="0"/>
              <a:t>карточки с заданиями, электронная презентация.</a:t>
            </a:r>
          </a:p>
          <a:p>
            <a:r>
              <a:rPr lang="ru-RU" dirty="0" smtClean="0"/>
              <a:t>цветные маркеры, альбомные листы (для оформление реклам).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5112568" cy="7920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1. </a:t>
            </a:r>
            <a:r>
              <a:rPr lang="ru-RU" dirty="0" smtClean="0"/>
              <a:t>На товаре быть должна </a:t>
            </a:r>
            <a:br>
              <a:rPr lang="ru-RU" dirty="0" smtClean="0"/>
            </a:br>
            <a:r>
              <a:rPr lang="ru-RU" dirty="0" smtClean="0"/>
              <a:t>Обязательно... (</a:t>
            </a:r>
            <a:r>
              <a:rPr lang="ru-RU" b="1" dirty="0" smtClean="0"/>
              <a:t>цена)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Ход занятия.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Экономические </a:t>
            </a:r>
            <a:r>
              <a:rPr lang="ru-RU" sz="2400" dirty="0" err="1" smtClean="0">
                <a:solidFill>
                  <a:srgbClr val="FF0000"/>
                </a:solidFill>
              </a:rPr>
              <a:t>загадки-добавлялки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2. </a:t>
            </a:r>
            <a:r>
              <a:rPr lang="ru-RU" dirty="0" smtClean="0"/>
              <a:t>Коль трудился круглый год, </a:t>
            </a:r>
            <a:br>
              <a:rPr lang="ru-RU" dirty="0" smtClean="0"/>
            </a:br>
            <a:r>
              <a:rPr lang="ru-RU" dirty="0" smtClean="0"/>
              <a:t>Будет кругленьким... (</a:t>
            </a:r>
            <a:r>
              <a:rPr lang="ru-RU" b="1" dirty="0" smtClean="0"/>
              <a:t>доход</a:t>
            </a:r>
            <a:r>
              <a:rPr lang="ru-RU" dirty="0" smtClean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3. </a:t>
            </a:r>
            <a:r>
              <a:rPr lang="ru-RU" dirty="0" smtClean="0"/>
              <a:t>Журчат ручьи, промокли ноги -</a:t>
            </a:r>
            <a:br>
              <a:rPr lang="ru-RU" dirty="0" smtClean="0"/>
            </a:br>
            <a:r>
              <a:rPr lang="ru-RU" dirty="0" smtClean="0"/>
              <a:t>Весной пора платить... (</a:t>
            </a:r>
            <a:r>
              <a:rPr lang="ru-RU" b="1" dirty="0" smtClean="0"/>
              <a:t>налоги</a:t>
            </a:r>
            <a:r>
              <a:rPr lang="ru-RU" dirty="0" smtClean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4. </a:t>
            </a:r>
            <a:r>
              <a:rPr lang="ru-RU" dirty="0" smtClean="0"/>
              <a:t>Как ребенка нет без мамы, </a:t>
            </a:r>
            <a:br>
              <a:rPr lang="ru-RU" dirty="0" smtClean="0"/>
            </a:br>
            <a:r>
              <a:rPr lang="ru-RU" dirty="0" smtClean="0"/>
              <a:t>Сбыта нету без... (</a:t>
            </a:r>
            <a:r>
              <a:rPr lang="ru-RU" b="1" dirty="0" smtClean="0"/>
              <a:t>рекламы</a:t>
            </a:r>
            <a:r>
              <a:rPr lang="ru-RU" dirty="0" smtClean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5. </a:t>
            </a:r>
            <a:r>
              <a:rPr lang="ru-RU" dirty="0" smtClean="0"/>
              <a:t>В море коварном товаров и цен </a:t>
            </a:r>
            <a:br>
              <a:rPr lang="ru-RU" dirty="0" smtClean="0"/>
            </a:br>
            <a:r>
              <a:rPr lang="ru-RU" dirty="0" smtClean="0"/>
              <a:t>Бизнес-корабль ведет... (</a:t>
            </a:r>
            <a:r>
              <a:rPr lang="ru-RU" b="1" dirty="0" smtClean="0"/>
              <a:t>бизнесмен</a:t>
            </a:r>
            <a:r>
              <a:rPr lang="ru-RU" dirty="0" smtClean="0"/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6. </a:t>
            </a:r>
            <a:r>
              <a:rPr lang="ru-RU" dirty="0" smtClean="0"/>
              <a:t>И врачу, и акробату</a:t>
            </a:r>
            <a:br>
              <a:rPr lang="ru-RU" dirty="0" smtClean="0"/>
            </a:br>
            <a:r>
              <a:rPr lang="ru-RU" dirty="0" smtClean="0"/>
              <a:t>Выдают за труд... (</a:t>
            </a:r>
            <a:r>
              <a:rPr lang="ru-RU" b="1" dirty="0" smtClean="0"/>
              <a:t>зарплату</a:t>
            </a:r>
            <a:r>
              <a:rPr lang="ru-RU" dirty="0" smtClean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7. </a:t>
            </a:r>
            <a:r>
              <a:rPr lang="ru-RU" dirty="0" smtClean="0"/>
              <a:t>Чтобы партнеров не мучили споры,</a:t>
            </a:r>
            <a:br>
              <a:rPr lang="ru-RU" dirty="0" smtClean="0"/>
            </a:br>
            <a:r>
              <a:rPr lang="ru-RU" dirty="0" smtClean="0"/>
              <a:t>Пишут юристы для них... (</a:t>
            </a:r>
            <a:r>
              <a:rPr lang="ru-RU" b="1" dirty="0" smtClean="0"/>
              <a:t>договоры</a:t>
            </a:r>
            <a:r>
              <a:rPr lang="ru-RU" dirty="0" smtClean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8. </a:t>
            </a:r>
            <a:r>
              <a:rPr lang="ru-RU" dirty="0" smtClean="0"/>
              <a:t>Чуть оплошаешь - так в тот же момент</a:t>
            </a:r>
            <a:br>
              <a:rPr lang="ru-RU" dirty="0" smtClean="0"/>
            </a:br>
            <a:r>
              <a:rPr lang="ru-RU" dirty="0" smtClean="0"/>
              <a:t>Весь рынок захватит твой... (</a:t>
            </a:r>
            <a:r>
              <a:rPr lang="ru-RU" b="1" dirty="0" smtClean="0"/>
              <a:t>конкурент)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https://yandex.ru/video/preview?text=</a:t>
            </a:r>
            <a:r>
              <a:rPr lang="ru-RU" b="1" dirty="0" smtClean="0"/>
              <a:t>мультик%20смешарики%20райский%20остров&amp;</a:t>
            </a:r>
            <a:r>
              <a:rPr lang="en-US" b="1" dirty="0" smtClean="0"/>
              <a:t>path=</a:t>
            </a:r>
            <a:r>
              <a:rPr lang="en-US" b="1" dirty="0" err="1" smtClean="0"/>
              <a:t>wizard&amp;parent-reqid</a:t>
            </a:r>
            <a:r>
              <a:rPr lang="en-US" b="1" dirty="0" smtClean="0"/>
              <a:t>=1600859805370890-561705617872071331200278-production-app-host-sas-web-yp-112&amp;wiz_type=</a:t>
            </a:r>
            <a:r>
              <a:rPr lang="en-US" b="1" dirty="0" err="1" smtClean="0"/>
              <a:t>vital&amp;filmId</a:t>
            </a:r>
            <a:r>
              <a:rPr lang="en-US" b="1" dirty="0" smtClean="0"/>
              <a:t>=4942900029648251995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dirty="0" smtClean="0"/>
              <a:t>Просмотр мультфильма </a:t>
            </a:r>
            <a:r>
              <a:rPr lang="ru-RU" sz="2800" dirty="0" err="1" smtClean="0"/>
              <a:t>Смешарики</a:t>
            </a:r>
            <a:r>
              <a:rPr lang="ru-RU" sz="2800" dirty="0" smtClean="0"/>
              <a:t> «Райский остров».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User\Desktop\проект фин гр\Screenshot_20200924_082401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6" r="9751"/>
          <a:stretch>
            <a:fillRect/>
          </a:stretch>
        </p:blipFill>
        <p:spPr bwMode="auto">
          <a:xfrm>
            <a:off x="0" y="1196752"/>
            <a:ext cx="9144000" cy="518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оект фин гр\Screenshot_20200924_082409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6" r="8876"/>
          <a:stretch>
            <a:fillRect/>
          </a:stretch>
        </p:blipFill>
        <p:spPr bwMode="auto">
          <a:xfrm>
            <a:off x="323528" y="1772816"/>
            <a:ext cx="8469005" cy="475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оект фин гр\Screenshot_20200924_082438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6" r="8876"/>
          <a:stretch>
            <a:fillRect/>
          </a:stretch>
        </p:blipFill>
        <p:spPr bwMode="auto">
          <a:xfrm>
            <a:off x="-36512" y="1196752"/>
            <a:ext cx="923921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проект фин гр\Screenshot_20200924_082443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r="8876"/>
          <a:stretch>
            <a:fillRect/>
          </a:stretch>
        </p:blipFill>
        <p:spPr bwMode="auto">
          <a:xfrm>
            <a:off x="395535" y="692696"/>
            <a:ext cx="8633099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оект фин гр\Screenshot_20200924_082458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r="8876"/>
          <a:stretch>
            <a:fillRect/>
          </a:stretch>
        </p:blipFill>
        <p:spPr bwMode="auto">
          <a:xfrm>
            <a:off x="251520" y="908720"/>
            <a:ext cx="888701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Финансовая грамотность - необходимое условие жизни в современном мире, поскольку финансовый рынок предоставляет значительно больше возможностей по управлению собственными средствами, чем 5—10 лет назад, и такие понятия как потребительский кредит, ипотека, банковские депозиты плотно вошли в нашу повседневную жизнь.</a:t>
            </a:r>
          </a:p>
          <a:p>
            <a:pPr algn="ctr"/>
            <a:r>
              <a:rPr lang="ru-RU" dirty="0" smtClean="0"/>
              <a:t> Однако в настоящий момент времени ни нам, ни нашим детям явно недостаточно тех финансовых знаний, которыми мы располагаем. При этом нужно учитывать, что сегодняшние учащиеся — это завтрашние активные участники финансового рынка. Поэтому, если мы сегодня воспитаем наших детей финансово грамотными, значит, завтра мы получим добросовестных налогоплательщиков, ответственных заемщиков, грамотных вкладчиков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оект фин гр\Screenshot_20200924_082505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r="8876"/>
          <a:stretch>
            <a:fillRect/>
          </a:stretch>
        </p:blipFill>
        <p:spPr bwMode="auto">
          <a:xfrm>
            <a:off x="35496" y="1268760"/>
            <a:ext cx="901397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оект фин гр\Screenshot_20200924_082506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6" r="8876"/>
          <a:stretch>
            <a:fillRect/>
          </a:stretch>
        </p:blipFill>
        <p:spPr bwMode="auto">
          <a:xfrm>
            <a:off x="323527" y="1340768"/>
            <a:ext cx="885425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оект фин гр\Screenshot_20200924_082526_com.google.android.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r="9751"/>
          <a:stretch>
            <a:fillRect/>
          </a:stretch>
        </p:blipFill>
        <p:spPr bwMode="auto">
          <a:xfrm>
            <a:off x="-36512" y="908720"/>
            <a:ext cx="916823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Темы занятия: – «Собственный бизнес»</a:t>
            </a: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124" name="AutoShape 4" descr="Mortgage and credit concept. Young man planning his future Фото со стока - 27775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Mortgage and credit concept. Young man planning his future Фото со стока - 27775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Пользователь\Desktop\27775263-mortgage-and-credit-concept-young-man-planning-his-fu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14842" cy="3552836"/>
          </a:xfrm>
          <a:prstGeom prst="rect">
            <a:avLst/>
          </a:prstGeom>
          <a:noFill/>
        </p:spPr>
      </p:pic>
      <p:pic>
        <p:nvPicPr>
          <p:cNvPr id="5129" name="Picture 9" descr="https://www.onduline.ru/blog/sites/default/files/blog/2017/03/foto-krasivyh-domov-i-kottedzhej-v-rossi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92" y="1785926"/>
            <a:ext cx="5000608" cy="3571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0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делятся на группы-фирмы по 5-7 человек.</a:t>
            </a:r>
          </a:p>
          <a:p>
            <a:r>
              <a:rPr lang="ru-RU" b="1" dirty="0" smtClean="0"/>
              <a:t>Первый раздел — резюме.</a:t>
            </a:r>
            <a:r>
              <a:rPr lang="ru-RU" dirty="0" smtClean="0"/>
              <a:t> В резюме должно входить самое полное описание сути твоего бизнеса. </a:t>
            </a:r>
            <a:r>
              <a:rPr lang="en-US" dirty="0" smtClean="0"/>
              <a:t>C</a:t>
            </a:r>
            <a:r>
              <a:rPr lang="ru-RU" dirty="0" err="1" smtClean="0"/>
              <a:t>колько</a:t>
            </a:r>
            <a:r>
              <a:rPr lang="ru-RU" dirty="0" smtClean="0"/>
              <a:t> средств необходимо на реализацию бизнеса, указаны прогнозируемые результаты деятельности, сроки окупаемости и риски.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этап.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ru-RU" dirty="0" smtClean="0"/>
              <a:t>В этом разделе даются полное и сокращённое наименование предприятия, дата регистрации, описание основных видов деятельности предприятия (коды ОКВЭД), его организационно-правовая форма (ООО, ОАО и т.д.). Описываются цели деятельности созданной компании и стратегии её развития. Цели должны быть чёткими и однозначными, выглядеть реалистично и достижимо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Второй раздел — описание предприятия</a:t>
            </a:r>
            <a:endParaRPr lang="ru-RU" sz="3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Третий раздел — описание продукции (услуг).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 В данном разделе подробно описывается производимая предприятием продукция или осуществляемые услуги. Обязательно нужно указать наименование продукции, её индивидуальные особенности, область применения и </a:t>
            </a:r>
            <a:r>
              <a:rPr lang="ru-RU" dirty="0" err="1" smtClean="0"/>
              <a:t>экологичность</a:t>
            </a:r>
            <a:r>
              <a:rPr lang="ru-RU" dirty="0" smtClean="0"/>
              <a:t>, конкурентные преимущества, степень готовности к производству.</a:t>
            </a:r>
          </a:p>
          <a:p>
            <a:pPr marL="274320" indent="-274320"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Организационный план — это часть бизнес-плана организации, в котором указывается состав участников проекта (предприятия) и описывается структура, с помощью которой участники проекта, сотрудничая друг с другом, будут добиваться поставленных целей.</a:t>
            </a:r>
            <a:br>
              <a:rPr lang="ru-RU" dirty="0" smtClean="0"/>
            </a:br>
            <a:r>
              <a:rPr lang="ru-RU" dirty="0" smtClean="0"/>
              <a:t>В данном разделе должна быть указаны структурные подразделения компании, проведена оценка имеющихся кадров (численный состав), а также определена потребность в привлечении специалистов.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Четвёртый раздел — организационный план.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ah-RU" dirty="0" smtClean="0"/>
              <a:t>1._______________________</a:t>
            </a:r>
          </a:p>
          <a:p>
            <a:r>
              <a:rPr lang="sah-RU" dirty="0" smtClean="0"/>
              <a:t>2.___________________________</a:t>
            </a:r>
          </a:p>
          <a:p>
            <a:r>
              <a:rPr lang="sah-RU" dirty="0" smtClean="0"/>
              <a:t>3.____________________________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sah-RU" dirty="0" smtClean="0"/>
              <a:t>овизна товара</a:t>
            </a:r>
          </a:p>
          <a:p>
            <a:pPr>
              <a:buNone/>
            </a:pPr>
            <a:r>
              <a:rPr lang="sah-RU" dirty="0" smtClean="0"/>
              <a:t>______________________________________________</a:t>
            </a:r>
          </a:p>
          <a:p>
            <a:pPr>
              <a:buNone/>
            </a:pPr>
            <a:r>
              <a:rPr lang="sah-RU" dirty="0" smtClean="0"/>
              <a:t>Примерная цена продукта</a:t>
            </a:r>
          </a:p>
          <a:p>
            <a:pPr>
              <a:buNone/>
            </a:pPr>
            <a:r>
              <a:rPr lang="sah-RU" dirty="0" smtClean="0"/>
              <a:t>______________________________________________</a:t>
            </a:r>
          </a:p>
          <a:p>
            <a:pPr>
              <a:buNone/>
            </a:pPr>
            <a:r>
              <a:rPr lang="ru-RU" dirty="0" smtClean="0"/>
              <a:t>И</a:t>
            </a:r>
            <a:r>
              <a:rPr lang="sah-RU" dirty="0" smtClean="0"/>
              <a:t>мя компании </a:t>
            </a:r>
          </a:p>
          <a:p>
            <a:pPr>
              <a:buNone/>
            </a:pPr>
            <a:r>
              <a:rPr lang="sah-RU" dirty="0" smtClean="0"/>
              <a:t>______________________________________________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sah-RU" dirty="0" smtClean="0"/>
              <a:t>арианты бизнес – идеи :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489408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sah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r>
                        <a:rPr lang="sah-RU" dirty="0" smtClean="0"/>
                        <a:t>аименование материала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sah-RU" dirty="0" smtClean="0"/>
                        <a:t>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sah-RU" dirty="0" smtClean="0"/>
                        <a:t>тоимость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</a:t>
            </a:r>
            <a:r>
              <a:rPr lang="sah-RU" dirty="0" smtClean="0"/>
              <a:t>асчет затрат на производство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Целями изучения курса «Финансовая грамотность» выступают формирование активной жизненной позиции, развитие экономического образа мышления, воспитание ответственности и нравственного поведения в области экономических отношений в семье и обществе, приобретение опыта применения полученных знаний и умений для решения элементарных вопросов в области экономики семьи.</a:t>
            </a:r>
          </a:p>
          <a:p>
            <a:endParaRPr lang="ru-RU" dirty="0" smtClean="0"/>
          </a:p>
          <a:p>
            <a:r>
              <a:rPr lang="ru-RU" dirty="0" smtClean="0"/>
              <a:t>Основные содержательные линии курса: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Деньги, их история, виды, функции;</a:t>
            </a:r>
          </a:p>
          <a:p>
            <a:r>
              <a:rPr lang="ru-RU" dirty="0" smtClean="0"/>
              <a:t>Семейный бюджет;</a:t>
            </a:r>
          </a:p>
          <a:p>
            <a:r>
              <a:rPr lang="ru-RU" dirty="0" smtClean="0"/>
              <a:t>Экономические отношения семьи и государства;</a:t>
            </a:r>
          </a:p>
          <a:p>
            <a:r>
              <a:rPr lang="ru-RU" dirty="0" smtClean="0"/>
              <a:t>Семья и финансовый бизнес;</a:t>
            </a:r>
          </a:p>
          <a:p>
            <a:r>
              <a:rPr lang="ru-RU" dirty="0" smtClean="0"/>
              <a:t>Собственный бизнес.</a:t>
            </a:r>
          </a:p>
          <a:p>
            <a:r>
              <a:rPr lang="ru-RU" dirty="0" smtClean="0"/>
              <a:t>Освоение содержания опирается на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с курсами математики, истории, географии, обществознания и литературы.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r>
              <a:rPr lang="sah-RU" dirty="0" smtClean="0"/>
              <a:t>ель: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7859216" cy="223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5544616"/>
              </a:tblGrid>
              <a:tr h="866839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r>
                        <a:rPr lang="sah-RU" dirty="0" smtClean="0"/>
                        <a:t>азвание</a:t>
                      </a:r>
                      <a:r>
                        <a:rPr lang="sah-RU" baseline="0" dirty="0" smtClean="0"/>
                        <a:t> фирмы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839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r>
                        <a:rPr lang="sah-RU" dirty="0" smtClean="0"/>
                        <a:t>иректор фирмы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216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sah-RU" dirty="0" smtClean="0"/>
                        <a:t>отрудники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sah-RU" dirty="0" smtClean="0"/>
              <a:t>аспорт фирмы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Маркетинг — это процесс, обеспечивающий продвижение и реализацию товара или услуг на рынке. План-маркетинг представляет собой </a:t>
            </a:r>
            <a:r>
              <a:rPr lang="ru-RU" dirty="0" err="1" smtClean="0"/>
              <a:t>важнейщую</a:t>
            </a:r>
            <a:r>
              <a:rPr lang="ru-RU" dirty="0" smtClean="0"/>
              <a:t> составную часть бизнес-плана компании, где устанавливаются рыночные цели предприятия и предлагаются конкретные методы их достижения.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Пятый раздел — план-маркетинг. 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 В производственном плане должны быть приведены все производственные или прочие рабочие процессы фирмы. </a:t>
            </a:r>
            <a:br>
              <a:rPr lang="ru-RU" dirty="0" smtClean="0"/>
            </a:br>
            <a:r>
              <a:rPr lang="ru-RU" dirty="0" smtClean="0"/>
              <a:t>Этот раздел бизнес-плана очень подробно описывает процессы производства и реализации продукции. Здесь же нужно отразить все производственные затраты и привести календарный план производства.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 этап.</a:t>
            </a:r>
            <a:br>
              <a:rPr lang="ru-RU" sz="3200" dirty="0" smtClean="0"/>
            </a:br>
            <a:r>
              <a:rPr lang="ru-RU" sz="3200" dirty="0" smtClean="0"/>
              <a:t>Шестой раздел — производственный план.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В финансовый плане приводится анализ денежного положения предприятия на текущий период и описываются будущие денежные перспективы.</a:t>
            </a:r>
            <a:br>
              <a:rPr lang="ru-RU" dirty="0" smtClean="0"/>
            </a:br>
            <a:r>
              <a:rPr lang="ru-RU" dirty="0" smtClean="0"/>
              <a:t>Здесь указаны основные финансовые показатели проекта: затраты подготовительного и основных периодов, расчёты финансовых поступлений, расчёты налоговых платежей, финансовые прогнозы.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Седьмой раздел — финансовый план.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h-RU" dirty="0" smtClean="0"/>
              <a:t>1. стратовый товар____________________</a:t>
            </a:r>
          </a:p>
          <a:p>
            <a:r>
              <a:rPr lang="sah-RU" dirty="0" smtClean="0"/>
              <a:t>2 целевые группы ______________________</a:t>
            </a:r>
          </a:p>
          <a:p>
            <a:r>
              <a:rPr lang="sah-RU" dirty="0" smtClean="0"/>
              <a:t>3. Себестоимость продукта ___________</a:t>
            </a:r>
          </a:p>
          <a:p>
            <a:r>
              <a:rPr lang="sah-RU" dirty="0" smtClean="0"/>
              <a:t>4. потенцильная цена __________________</a:t>
            </a:r>
          </a:p>
          <a:p>
            <a:r>
              <a:rPr lang="sah-RU" dirty="0" smtClean="0"/>
              <a:t>5. плановый объем производства __________</a:t>
            </a:r>
          </a:p>
          <a:p>
            <a:r>
              <a:rPr lang="sah-RU" dirty="0" smtClean="0"/>
              <a:t>6. плановая прибыль_____________________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sah-RU" dirty="0" smtClean="0"/>
              <a:t>изнес -план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Анализ состояния рынка и отбор лучшей </a:t>
            </a:r>
            <a:r>
              <a:rPr lang="ru-RU" dirty="0" err="1" smtClean="0"/>
              <a:t>бизнес-идеи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Разработка бизнес-плана и поиск источников финансирования;</a:t>
            </a:r>
          </a:p>
          <a:p>
            <a:pPr lvl="0"/>
            <a:r>
              <a:rPr lang="ru-RU" dirty="0" smtClean="0"/>
              <a:t>Выбор организационно-правовой формы ведения бизнеса;</a:t>
            </a:r>
          </a:p>
          <a:p>
            <a:pPr lvl="0"/>
            <a:r>
              <a:rPr lang="ru-RU" dirty="0" smtClean="0"/>
              <a:t>З</a:t>
            </a:r>
            <a:r>
              <a:rPr lang="sah-RU" dirty="0" smtClean="0"/>
              <a:t>ащита собственного бизнеса  </a:t>
            </a:r>
            <a:endParaRPr lang="ru-RU" dirty="0" smtClean="0"/>
          </a:p>
          <a:p>
            <a:pPr lvl="0"/>
            <a:r>
              <a:rPr lang="ru-RU" dirty="0" smtClean="0"/>
              <a:t>В</a:t>
            </a:r>
            <a:r>
              <a:rPr lang="sah-RU" dirty="0" smtClean="0"/>
              <a:t>ыступление в НПК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3 этап.</a:t>
            </a:r>
            <a:br>
              <a:rPr lang="ru-RU" dirty="0" smtClean="0"/>
            </a:br>
            <a:r>
              <a:rPr lang="ru-RU" dirty="0" smtClean="0"/>
              <a:t>Выдвижение </a:t>
            </a:r>
            <a:r>
              <a:rPr lang="ru-RU" dirty="0" err="1" smtClean="0"/>
              <a:t>бизнес-идей</a:t>
            </a:r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1187624" y="5229200"/>
            <a:ext cx="7162800" cy="64823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1. </a:t>
            </a:r>
            <a:r>
              <a:rPr lang="ru-RU" sz="2000" dirty="0" smtClean="0">
                <a:latin typeface="Calibri" pitchFamily="34" charset="0"/>
              </a:rPr>
              <a:t>Умение управлять деньгами</a:t>
            </a:r>
          </a:p>
          <a:p>
            <a:pPr algn="just"/>
            <a:r>
              <a:rPr lang="ru-RU" sz="1800" dirty="0" smtClean="0"/>
              <a:t>2. </a:t>
            </a:r>
            <a:r>
              <a:rPr lang="ru-RU" sz="2000" dirty="0" smtClean="0">
                <a:latin typeface="Calibri" pitchFamily="34" charset="0"/>
              </a:rPr>
              <a:t>Умение управлять системами (навыки коммуникации, такие как умение писать, выступать перед аудиторией и вести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3. Умение управлять людьми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" name="Рисунок 8" descr="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07" b="8407"/>
          <a:stretch>
            <a:fillRect/>
          </a:stretch>
        </p:blipFill>
        <p:spPr/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075432" cy="562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Главные навыки управления, необходимые для успеха: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rcRect t="8407" b="8407"/>
          <a:stretch>
            <a:fillRect/>
          </a:stretch>
        </p:blipFill>
        <p:spPr>
          <a:xfrm>
            <a:off x="331912" y="413048"/>
            <a:ext cx="8964488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Учебно-методическое  обеспечение.</a:t>
            </a:r>
            <a:b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08912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Центр «Федеральный методический центр по финансовой грамотности системы общего и среднего профессионального образования»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</a:t>
            </a:r>
            <a:r>
              <a:rPr lang="sah-RU" dirty="0" smtClean="0"/>
              <a:t>чебная программа БЛОК 5-7 класс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</a:t>
            </a:r>
            <a:r>
              <a:rPr lang="sah-RU" dirty="0" smtClean="0"/>
              <a:t>абочая тетрадь БЛОК 5-7 класс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</a:t>
            </a:r>
            <a:r>
              <a:rPr lang="sah-RU" dirty="0" smtClean="0"/>
              <a:t>атериала для учащихся БЛОК 5-7 класс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www.youtube.ru</a:t>
            </a:r>
            <a:r>
              <a:rPr lang="en-US" dirty="0" smtClean="0"/>
              <a:t> </a:t>
            </a:r>
            <a:r>
              <a:rPr lang="sah-RU" dirty="0" smtClean="0"/>
              <a:t> смешарики . Райский остров </a:t>
            </a:r>
            <a:endParaRPr lang="ru-RU" dirty="0" smtClean="0"/>
          </a:p>
          <a:p>
            <a:r>
              <a:rPr lang="ru-RU" b="1" dirty="0" smtClean="0"/>
              <a:t> </a:t>
            </a:r>
            <a:endParaRPr lang="en-US" b="1" dirty="0" smtClean="0"/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8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• курс может быть включён в вариативную часть основной общеобразовательной программы как курс внеурочной деятельности по научно-познавательному направлению; </a:t>
            </a:r>
            <a:endParaRPr lang="en-US" dirty="0" smtClean="0"/>
          </a:p>
          <a:p>
            <a:r>
              <a:rPr lang="ru-RU" dirty="0" smtClean="0"/>
              <a:t>• курс может быть использован как программа дополнительного образования подростков в общеобразовательной организации;</a:t>
            </a:r>
            <a:endParaRPr lang="en-US" dirty="0" smtClean="0"/>
          </a:p>
          <a:p>
            <a:r>
              <a:rPr lang="ru-RU" dirty="0" smtClean="0"/>
              <a:t>• курс может быть использован как программа дополнительного образования в образовательных организациях дополнительного образования детей, где она является основной (Порядок организации и осуществления образовательной деятельности по дополнительным общеобразовательным программам, утверждённый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29.08.2013 № 1008),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Место курса в образовательной системе: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B050"/>
                </a:solidFill>
                <a:effectLst/>
              </a:rPr>
              <a:t>Методы и формы </a:t>
            </a:r>
            <a:r>
              <a:rPr lang="ru-RU" sz="2700" dirty="0" smtClean="0">
                <a:solidFill>
                  <a:srgbClr val="00B050"/>
                </a:solidFill>
                <a:effectLst/>
              </a:rPr>
              <a:t>организации </a:t>
            </a:r>
            <a:r>
              <a:rPr lang="ru-RU" sz="2700" dirty="0" err="1" smtClean="0">
                <a:solidFill>
                  <a:srgbClr val="00B050"/>
                </a:solidFill>
                <a:effectLst/>
              </a:rPr>
              <a:t>учебно</a:t>
            </a:r>
            <a:r>
              <a:rPr lang="ru-RU" sz="2700" dirty="0" smtClean="0">
                <a:solidFill>
                  <a:srgbClr val="00B050"/>
                </a:solidFill>
                <a:effectLst/>
              </a:rPr>
              <a:t>- познавательной деятельности </a:t>
            </a:r>
            <a:r>
              <a:rPr lang="ru-RU" dirty="0">
                <a:solidFill>
                  <a:srgbClr val="00B050"/>
                </a:solidFill>
                <a:effectLst/>
              </a:rPr>
              <a:t/>
            </a:r>
            <a:br>
              <a:rPr lang="ru-RU" dirty="0">
                <a:solidFill>
                  <a:srgbClr val="00B050"/>
                </a:solidFill>
                <a:effectLst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8892480" cy="500904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Практикум </a:t>
            </a:r>
            <a:r>
              <a:rPr lang="ru-RU" sz="1800" dirty="0" smtClean="0"/>
              <a:t>— это форма организации учебного занятия, направленная на практическое усвоение какого-либо вопроса курса; используется для формирования определённых умений и компетенций.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Мини-исследование </a:t>
            </a:r>
            <a:r>
              <a:rPr lang="ru-RU" sz="1800" dirty="0" smtClean="0"/>
              <a:t>— это форма организации учебного занятия, реализуемая на основе технологии исследовательской деятельности. Проводится как индивидуально, так и с подгруппой учеников.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Занятие-игра —</a:t>
            </a:r>
            <a:r>
              <a:rPr lang="ru-RU" sz="1800" dirty="0" smtClean="0"/>
              <a:t> это форма организации учебной деятельности, направленной на освоение школьниками практического опыта взаимодействия в области семейных (личных) финансов в имитационной игровой ситуации.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Учебная экскурсия </a:t>
            </a:r>
            <a:r>
              <a:rPr lang="ru-RU" sz="1800" dirty="0" smtClean="0"/>
              <a:t>— цель её заключается в обеспечении условий для непосредственного ознакомления с финансовыми организациями, пенсионным фондом, страховыми компаниями и банками.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Учебное проектирование </a:t>
            </a:r>
            <a:r>
              <a:rPr lang="ru-RU" sz="1800" dirty="0" smtClean="0"/>
              <a:t>— одна из личностно ориентированных технологий, интегрирующая в себе проблемный подход, групповые методы, рефлексивные, исследовательские и поисковые методы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7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обучения</a:t>
            </a:r>
            <a:br>
              <a:rPr lang="ru-RU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3528" y="1444294"/>
            <a:ext cx="8352928" cy="54137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Личностные результаты </a:t>
            </a:r>
            <a:r>
              <a:rPr lang="ru-RU" sz="2000" dirty="0" smtClean="0"/>
              <a:t>(личностные характеристики и установки) изучения курса «Финансовая грамотность»: </a:t>
            </a:r>
          </a:p>
          <a:p>
            <a:r>
              <a:rPr lang="ru-RU" sz="2000" dirty="0" smtClean="0"/>
              <a:t>• осознание себя как члена семьи, общества и государства, понимание экономических проблем семьи и участие в их обсуждении, понимание финансовых связей семьи и государства; </a:t>
            </a:r>
          </a:p>
          <a:p>
            <a:r>
              <a:rPr lang="ru-RU" sz="2000" dirty="0" smtClean="0"/>
              <a:t>• овладение начальными навыками адаптации в мире финансовых отношений.</a:t>
            </a:r>
          </a:p>
          <a:p>
            <a:r>
              <a:rPr lang="ru-RU" sz="2000" dirty="0" smtClean="0"/>
              <a:t>• умение сотрудничать со взрослыми и сверстниками в игровых и реальных экономических ситуациях, участвовать в решении вопроса, каким должен быть семейный бюджет, вести диалог об особых жизненных ситуациях и их влиянии на благосостояние семьи и достигать обоюдного взаимопонимания;</a:t>
            </a:r>
            <a:endParaRPr lang="en-US" sz="2000" dirty="0" smtClean="0"/>
          </a:p>
          <a:p>
            <a:r>
              <a:rPr lang="ru-RU" sz="2000" dirty="0" smtClean="0"/>
              <a:t> • понимание необходимости собственной финансовой грамотности и мотивации к её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249112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rgbClr val="FF0000"/>
                </a:solidFill>
              </a:rPr>
              <a:t>Регулятивные</a:t>
            </a:r>
          </a:p>
          <a:p>
            <a:r>
              <a:rPr lang="ru-RU" sz="2900" dirty="0" smtClean="0"/>
              <a:t> • анализ достигнутых и планирование будущих образовательных результатов по финансовой грамотности, постановка цели деятельности на основе определённой проблемы экономики семьи, экономических отношений в семье и обществе и существующих возможностей; • самостоятельное планирование действий по изучению экономики семьи, экономических отношений в семье и обществе; • проявление познавательной и творческой инициативы в применении полученных знаний и умений для решения элементарных вопросов в области экономики семьи. </a:t>
            </a:r>
          </a:p>
          <a:p>
            <a:r>
              <a:rPr lang="ru-RU" sz="2900" dirty="0" smtClean="0">
                <a:solidFill>
                  <a:srgbClr val="FF0000"/>
                </a:solidFill>
              </a:rPr>
              <a:t>Коммуникативные </a:t>
            </a:r>
          </a:p>
          <a:p>
            <a:r>
              <a:rPr lang="ru-RU" sz="2900" dirty="0" smtClean="0"/>
              <a:t>• умение осуществлять учебное сотрудничество и совместную деятельность с учителем и сверстниками при подготовке учебных проектов, решении кейсов по элементарным вопросам экономики 8 семьи, проведении исследований экономических отношений в семье и обществе; • работая индивидуально и в группе, договариваться о распределении функций и позиций в совместной деятельности, находить общее решение и разрешать конфликты на основе согласования позиций и учёта интересов сторон; • умение формулировать, аргументировать и отстаивать своё мнение;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• владение базовыми предметными понятиями: потребность, обмен, блага, деньги, товар, услуга, семейный бюджет, особая жизненная ситуация, страхование, налоги, социальное пособие, банк, виды вкладов, инвестиционный фонд, доходность, сбережения, бизнес, валюта, валютный курс; </a:t>
            </a:r>
            <a:endParaRPr lang="en-US" sz="2800" dirty="0" smtClean="0"/>
          </a:p>
          <a:p>
            <a:r>
              <a:rPr lang="ru-RU" sz="2800" dirty="0" smtClean="0"/>
              <a:t>• понимание основных принципов экономической жизни общества: представление о роли денег в семье и обществе, о причинах и последствиях изменения доходов и расходов семьи, о роли государства в экономике семьи; </a:t>
            </a:r>
            <a:endParaRPr lang="en-US" sz="2800" dirty="0" smtClean="0"/>
          </a:p>
          <a:p>
            <a:r>
              <a:rPr lang="ru-RU" sz="2800" dirty="0" smtClean="0"/>
              <a:t>• использование приёмов работы с простой финансовой и статистической информацией, её осмысление, проведение простых финансовых расчётов;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Предметные результаты изучения курса «Финансовая грамотность»: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Содержание программы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Основы финансовой грамотности»</a:t>
            </a:r>
            <a:br>
              <a:rPr lang="ru-R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80729"/>
            <a:ext cx="8579296" cy="7200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«Курс рассчитан на 68 часов: 34 часа в 5–6 классах, 34 часа — в 7 классе. </a:t>
            </a:r>
            <a:endParaRPr lang="en-US" dirty="0" smtClean="0"/>
          </a:p>
          <a:p>
            <a:pPr lvl="0"/>
            <a:r>
              <a:rPr lang="ru-RU" alt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Календарно-тематическое </a:t>
            </a: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683568" y="2395957"/>
            <a:ext cx="8074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844824"/>
          <a:ext cx="8064896" cy="492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79"/>
                <a:gridCol w="5697749"/>
                <a:gridCol w="1512168"/>
              </a:tblGrid>
              <a:tr h="772261">
                <a:tc>
                  <a:txBody>
                    <a:bodyPr/>
                    <a:lstStyle/>
                    <a:p>
                      <a:r>
                        <a:rPr lang="sah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r>
                        <a:rPr lang="sah-RU" dirty="0" smtClean="0"/>
                        <a:t>одуль</a:t>
                      </a:r>
                      <a:r>
                        <a:rPr lang="sah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sah-RU" dirty="0" smtClean="0"/>
                        <a:t>оличество</a:t>
                      </a:r>
                      <a:r>
                        <a:rPr lang="sah-RU" baseline="0" dirty="0" smtClean="0"/>
                        <a:t> часов 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5 – 6  классы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sah-RU" dirty="0" smtClean="0"/>
                        <a:t>ведение в курс “Финансовая</a:t>
                      </a:r>
                      <a:r>
                        <a:rPr lang="sah-RU" baseline="0" dirty="0" smtClean="0"/>
                        <a:t> грамотность</a:t>
                      </a:r>
                      <a:r>
                        <a:rPr lang="sah-RU" dirty="0" smtClean="0"/>
                        <a:t>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r>
                        <a:rPr lang="sah-RU" dirty="0" smtClean="0"/>
                        <a:t>оходы и расходы семьи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15 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r>
                        <a:rPr lang="sah-RU" dirty="0" smtClean="0"/>
                        <a:t>иски потери</a:t>
                      </a:r>
                      <a:r>
                        <a:rPr lang="sah-RU" baseline="0" dirty="0" smtClean="0"/>
                        <a:t> денег и имущества и как человек может от этого защититься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7 класс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r>
                        <a:rPr lang="sah-RU" dirty="0" smtClean="0"/>
                        <a:t>еловек и государство: как они взаимодействуют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r>
                        <a:rPr lang="sah-RU" dirty="0" smtClean="0"/>
                        <a:t>слуги финансовых</a:t>
                      </a:r>
                      <a:r>
                        <a:rPr lang="sah-RU" baseline="0" dirty="0" smtClean="0"/>
                        <a:t> организаций и собствннный бизнес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4474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r>
                        <a:rPr lang="sah-RU" dirty="0" smtClean="0"/>
                        <a:t>аключение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15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1154</TotalTime>
  <Words>1236</Words>
  <Application>Microsoft Office PowerPoint</Application>
  <PresentationFormat>Экран (4:3)</PresentationFormat>
  <Paragraphs>165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Актуальность проекта</vt:lpstr>
      <vt:lpstr>Цель:</vt:lpstr>
      <vt:lpstr>Место курса в образовательной системе: </vt:lpstr>
      <vt:lpstr>Методы и формы организации учебно- познавательной деятельности  </vt:lpstr>
      <vt:lpstr>Планируемые результаты обучения </vt:lpstr>
      <vt:lpstr>Презентация PowerPoint</vt:lpstr>
      <vt:lpstr>Предметные результаты изучения курса «Финансовая грамотность»: </vt:lpstr>
      <vt:lpstr>Содержание программы  «Основы финансовой грамотности» </vt:lpstr>
      <vt:lpstr>Бизнес инкубатор п. Нижний- Бестях </vt:lpstr>
      <vt:lpstr>Пример темы занятия: – «Создание собственного бизнес»</vt:lpstr>
      <vt:lpstr>Цели занятия:</vt:lpstr>
      <vt:lpstr>Ход занятия.  Экономические загадки-добавлялки </vt:lpstr>
      <vt:lpstr>Просмотр мультфильма Смешарики «Райский остров».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этап. </vt:lpstr>
      <vt:lpstr> Второй раздел — описание предприятия</vt:lpstr>
      <vt:lpstr> Третий раздел — описание продукции (услуг).</vt:lpstr>
      <vt:lpstr>Четвёртый раздел — организационный план.</vt:lpstr>
      <vt:lpstr>Варианты бизнес – идеи :</vt:lpstr>
      <vt:lpstr>Расчет затрат на производство </vt:lpstr>
      <vt:lpstr>Паспорт фирмы</vt:lpstr>
      <vt:lpstr>Пятый раздел — план-маркетинг. </vt:lpstr>
      <vt:lpstr>2 этап. Шестой раздел — производственный план. </vt:lpstr>
      <vt:lpstr>Седьмой раздел — финансовый план.</vt:lpstr>
      <vt:lpstr>Бизнес -план</vt:lpstr>
      <vt:lpstr>3 этап. Выдвижение бизнес-идей; </vt:lpstr>
      <vt:lpstr>Главные навыки управления, необходимые для успеха:</vt:lpstr>
      <vt:lpstr>Учебно-методическое  обеспечение.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ОСНОВА УСПЕХА СОВРЕМЕННОГО ЧЕЛОВЕКА</dc:title>
  <dc:creator>Леонид</dc:creator>
  <cp:lastModifiedBy>ProkopyevaM</cp:lastModifiedBy>
  <cp:revision>125</cp:revision>
  <dcterms:created xsi:type="dcterms:W3CDTF">2019-04-17T12:42:12Z</dcterms:created>
  <dcterms:modified xsi:type="dcterms:W3CDTF">2020-09-24T03:08:04Z</dcterms:modified>
</cp:coreProperties>
</file>