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E6815-62C9-4A2D-9D45-845B79740468}" type="datetimeFigureOut">
              <a:rPr lang="ru-RU" smtClean="0"/>
              <a:t>24.09.2020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039E0-1740-4C9A-92C3-A117A7A467C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0949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E6815-62C9-4A2D-9D45-845B79740468}" type="datetimeFigureOut">
              <a:rPr lang="ru-RU" smtClean="0"/>
              <a:t>24.09.2020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039E0-1740-4C9A-92C3-A117A7A467C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1993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E6815-62C9-4A2D-9D45-845B79740468}" type="datetimeFigureOut">
              <a:rPr lang="ru-RU" smtClean="0"/>
              <a:t>24.09.2020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039E0-1740-4C9A-92C3-A117A7A467C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8821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E6815-62C9-4A2D-9D45-845B79740468}" type="datetimeFigureOut">
              <a:rPr lang="ru-RU" smtClean="0"/>
              <a:t>24.09.2020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039E0-1740-4C9A-92C3-A117A7A467C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2844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E6815-62C9-4A2D-9D45-845B79740468}" type="datetimeFigureOut">
              <a:rPr lang="ru-RU" smtClean="0"/>
              <a:t>24.09.2020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039E0-1740-4C9A-92C3-A117A7A467C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3219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E6815-62C9-4A2D-9D45-845B79740468}" type="datetimeFigureOut">
              <a:rPr lang="ru-RU" smtClean="0"/>
              <a:t>24.09.2020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039E0-1740-4C9A-92C3-A117A7A467C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7709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E6815-62C9-4A2D-9D45-845B79740468}" type="datetimeFigureOut">
              <a:rPr lang="ru-RU" smtClean="0"/>
              <a:t>24.09.2020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039E0-1740-4C9A-92C3-A117A7A467C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6790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E6815-62C9-4A2D-9D45-845B79740468}" type="datetimeFigureOut">
              <a:rPr lang="ru-RU" smtClean="0"/>
              <a:t>24.09.2020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039E0-1740-4C9A-92C3-A117A7A467C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5259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E6815-62C9-4A2D-9D45-845B79740468}" type="datetimeFigureOut">
              <a:rPr lang="ru-RU" smtClean="0"/>
              <a:t>24.09.2020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039E0-1740-4C9A-92C3-A117A7A467C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8685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E6815-62C9-4A2D-9D45-845B79740468}" type="datetimeFigureOut">
              <a:rPr lang="ru-RU" smtClean="0"/>
              <a:t>24.09.2020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039E0-1740-4C9A-92C3-A117A7A467C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408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E6815-62C9-4A2D-9D45-845B79740468}" type="datetimeFigureOut">
              <a:rPr lang="ru-RU" smtClean="0"/>
              <a:t>24.09.2020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039E0-1740-4C9A-92C3-A117A7A467C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8155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E6815-62C9-4A2D-9D45-845B79740468}" type="datetimeFigureOut">
              <a:rPr lang="ru-RU" smtClean="0"/>
              <a:t>24.09.2020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039E0-1740-4C9A-92C3-A117A7A467C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3332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"/>
          <p:cNvPicPr>
            <a:picLocks noGrp="1" noChangeAspect="1"/>
          </p:cNvPicPr>
          <p:nvPr isPhoto="1"/>
        </p:nvPicPr>
        <p:blipFill rotWithShape="1">
          <a:blip r:embed="rId2">
            <a:lum bright="-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77"/>
          <a:stretch/>
        </p:blipFill>
        <p:spPr>
          <a:xfrm>
            <a:off x="32467" y="0"/>
            <a:ext cx="5691661" cy="674136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364088" y="908720"/>
            <a:ext cx="3779912" cy="2304256"/>
          </a:xfrm>
        </p:spPr>
        <p:txBody>
          <a:bodyPr>
            <a:normAutofit/>
          </a:bodyPr>
          <a:lstStyle/>
          <a:p>
            <a:r>
              <a:rPr lang="ru-RU" b="1" i="1" spc="-150" dirty="0" smtClean="0">
                <a:solidFill>
                  <a:schemeClr val="tx2"/>
                </a:solidFill>
                <a:latin typeface="Bahnschrift" pitchFamily="34" charset="0"/>
              </a:rPr>
              <a:t>День</a:t>
            </a:r>
            <a:br>
              <a:rPr lang="ru-RU" b="1" i="1" spc="-150" dirty="0" smtClean="0">
                <a:solidFill>
                  <a:schemeClr val="tx2"/>
                </a:solidFill>
                <a:latin typeface="Bahnschrift" pitchFamily="34" charset="0"/>
              </a:rPr>
            </a:br>
            <a:r>
              <a:rPr lang="ru-RU" b="1" i="1" spc="-150" dirty="0" smtClean="0">
                <a:solidFill>
                  <a:schemeClr val="tx2"/>
                </a:solidFill>
                <a:latin typeface="Bahnschrift" pitchFamily="34" charset="0"/>
              </a:rPr>
              <a:t> Кулинарного</a:t>
            </a:r>
            <a:br>
              <a:rPr lang="ru-RU" b="1" i="1" spc="-150" dirty="0" smtClean="0">
                <a:solidFill>
                  <a:schemeClr val="tx2"/>
                </a:solidFill>
                <a:latin typeface="Bahnschrift" pitchFamily="34" charset="0"/>
              </a:rPr>
            </a:br>
            <a:r>
              <a:rPr lang="ru-RU" b="1" i="1" spc="-150" dirty="0" smtClean="0">
                <a:solidFill>
                  <a:schemeClr val="tx2"/>
                </a:solidFill>
                <a:latin typeface="Bahnschrift" pitchFamily="34" charset="0"/>
              </a:rPr>
              <a:t>поединка</a:t>
            </a:r>
            <a:endParaRPr lang="ru-RU" b="1" i="1" spc="-150" dirty="0">
              <a:solidFill>
                <a:schemeClr val="tx2"/>
              </a:solidFill>
              <a:latin typeface="Bahnschrift" pitchFamily="34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228184" y="5073321"/>
            <a:ext cx="2768352" cy="175260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b="1" dirty="0" smtClean="0">
                <a:solidFill>
                  <a:schemeClr val="tx1"/>
                </a:solidFill>
              </a:rPr>
              <a:t>Выполнили:</a:t>
            </a:r>
          </a:p>
          <a:p>
            <a:pPr algn="l"/>
            <a:r>
              <a:rPr lang="ru-RU" b="1" dirty="0" err="1" smtClean="0">
                <a:solidFill>
                  <a:schemeClr val="tx1"/>
                </a:solidFill>
              </a:rPr>
              <a:t>Тырылгина</a:t>
            </a:r>
            <a:r>
              <a:rPr lang="ru-RU" b="1" dirty="0" smtClean="0">
                <a:solidFill>
                  <a:schemeClr val="tx1"/>
                </a:solidFill>
              </a:rPr>
              <a:t> А.А.</a:t>
            </a:r>
          </a:p>
          <a:p>
            <a:pPr algn="l"/>
            <a:r>
              <a:rPr lang="ru-RU" b="1" dirty="0" err="1" smtClean="0">
                <a:solidFill>
                  <a:schemeClr val="tx1"/>
                </a:solidFill>
              </a:rPr>
              <a:t>Ушницкая</a:t>
            </a:r>
            <a:r>
              <a:rPr lang="ru-RU" b="1" dirty="0" smtClean="0">
                <a:solidFill>
                  <a:schemeClr val="tx1"/>
                </a:solidFill>
              </a:rPr>
              <a:t> В.П.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Ноговицына Э.И.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Корнилова Е.И.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0942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prstClr val="black"/>
                </a:solidFill>
                <a:latin typeface="Georgia" pitchFamily="18" charset="0"/>
              </a:rPr>
              <a:t>Бюджет проекта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8426648"/>
              </p:ext>
            </p:extLst>
          </p:nvPr>
        </p:nvGraphicFramePr>
        <p:xfrm>
          <a:off x="467544" y="1268760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400"/>
                <a:gridCol w="4968552"/>
                <a:gridCol w="274664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Покупки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Продукты питания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4120 р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Канцтовары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500 р.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Призы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1000 р.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Итого: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5620 р.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5921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377" y="1556792"/>
            <a:ext cx="8229600" cy="1143000"/>
          </a:xfrm>
        </p:spPr>
        <p:txBody>
          <a:bodyPr/>
          <a:lstStyle/>
          <a:p>
            <a:r>
              <a:rPr lang="ru-RU" i="1" dirty="0" smtClean="0">
                <a:solidFill>
                  <a:prstClr val="black"/>
                </a:solidFill>
                <a:latin typeface="Georgia" pitchFamily="18" charset="0"/>
              </a:rPr>
              <a:t>Спасибо за внимание!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708920"/>
            <a:ext cx="3547382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467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0648"/>
            <a:ext cx="7992888" cy="6420164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Актуальность проекта</a:t>
            </a:r>
            <a:endParaRPr lang="ru-RU" b="1" i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24796" y="1207748"/>
            <a:ext cx="8229600" cy="4525963"/>
          </a:xfrm>
        </p:spPr>
        <p:txBody>
          <a:bodyPr>
            <a:no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400" b="1" dirty="0" smtClean="0">
                <a:effectLst/>
                <a:latin typeface="Times New Roman"/>
                <a:ea typeface="Calibri"/>
              </a:rPr>
              <a:t>Общеизвестны трудности адаптации выпускника детского дома к самостоятельной жизни. </a:t>
            </a:r>
            <a:r>
              <a:rPr lang="ru-RU" sz="1400" b="1" dirty="0" smtClean="0">
                <a:effectLst/>
                <a:latin typeface="Times New Roman"/>
                <a:ea typeface="Calibri"/>
                <a:cs typeface="Times New Roman"/>
              </a:rPr>
              <a:t>Перед педагогами стоит задача – выпустить в самостоятельную жизнь человека, у которого сформированы:</a:t>
            </a:r>
            <a:endParaRPr lang="ru-RU" sz="1400" b="1" dirty="0">
              <a:ea typeface="Calibri"/>
              <a:cs typeface="Times New Roman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1400" b="1" dirty="0" smtClean="0">
                <a:effectLst/>
                <a:latin typeface="Times New Roman"/>
                <a:ea typeface="Calibri"/>
                <a:cs typeface="Times New Roman"/>
              </a:rPr>
              <a:t>- позитивное отношение к людям;</a:t>
            </a:r>
            <a:endParaRPr lang="ru-RU" sz="1400" b="1" dirty="0">
              <a:ea typeface="Calibri"/>
              <a:cs typeface="Times New Roman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1400" b="1" dirty="0" smtClean="0">
                <a:effectLst/>
                <a:latin typeface="Times New Roman"/>
                <a:ea typeface="Calibri"/>
                <a:cs typeface="Times New Roman"/>
              </a:rPr>
              <a:t>- способность делать выбор, принимать решения и нести за это ответственность;</a:t>
            </a:r>
            <a:endParaRPr lang="ru-RU" sz="1400" b="1" dirty="0">
              <a:ea typeface="Calibri"/>
              <a:cs typeface="Times New Roman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1400" b="1" dirty="0" smtClean="0">
                <a:effectLst/>
                <a:latin typeface="Times New Roman"/>
                <a:ea typeface="Calibri"/>
                <a:cs typeface="Times New Roman"/>
              </a:rPr>
              <a:t>- потребность в труде как образе жизни;</a:t>
            </a:r>
            <a:endParaRPr lang="ru-RU" sz="1400" b="1" dirty="0">
              <a:ea typeface="Calibri"/>
              <a:cs typeface="Times New Roman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1400" b="1" dirty="0" smtClean="0">
                <a:effectLst/>
                <a:latin typeface="Times New Roman"/>
                <a:ea typeface="Calibri"/>
                <a:cs typeface="Times New Roman"/>
              </a:rPr>
              <a:t>- способность жить в социальном пространстве прав и обязанностей. </a:t>
            </a:r>
          </a:p>
          <a:p>
            <a:pPr marL="628650" indent="-285750" algn="just">
              <a:lnSpc>
                <a:spcPct val="150000"/>
              </a:lnSpc>
            </a:pPr>
            <a:r>
              <a:rPr lang="ru-RU" sz="1400" b="1" dirty="0" smtClean="0">
                <a:effectLst/>
                <a:latin typeface="Times New Roman"/>
                <a:ea typeface="Calibri"/>
                <a:cs typeface="Times New Roman"/>
              </a:rPr>
              <a:t>Совершенно очевидно, что именно дети-сироты должны проходить более глубокую подготовку к самостоятельной жизни.</a:t>
            </a:r>
          </a:p>
          <a:p>
            <a:pPr marL="628650" indent="-285750" algn="just">
              <a:lnSpc>
                <a:spcPct val="150000"/>
              </a:lnSpc>
            </a:pPr>
            <a:r>
              <a:rPr lang="ru-RU" sz="1400" b="1" dirty="0" smtClean="0">
                <a:effectLst/>
                <a:latin typeface="Times New Roman"/>
                <a:ea typeface="Calibri"/>
              </a:rPr>
              <a:t>Для адекватного вхождения воспитанника детского дома в систему социальных отношений должна проводиться специальная педагогическая работа, обеспечивающая овладение ребенком комплексом социальных ролей, в том числе – работа по семейному воспитанию, нравственно- эстетическому, правовому, трудовому развитию воспитанников.</a:t>
            </a:r>
          </a:p>
          <a:p>
            <a:pPr marL="628650" indent="-285750" algn="just">
              <a:lnSpc>
                <a:spcPct val="150000"/>
              </a:lnSpc>
            </a:pPr>
            <a:r>
              <a:rPr lang="ru-RU" sz="1400" b="1" dirty="0" smtClean="0">
                <a:latin typeface="Times New Roman"/>
                <a:ea typeface="Calibri"/>
                <a:cs typeface="Times New Roman"/>
              </a:rPr>
              <a:t>Кулинария является одним из приоритетных направлений в области семейного и трудового воспитания детей.</a:t>
            </a:r>
            <a:endParaRPr lang="ru-RU" sz="1400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72505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356992"/>
            <a:ext cx="4752528" cy="335491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latin typeface="Georgia" pitchFamily="18" charset="0"/>
              </a:rPr>
              <a:t>Цель мероприятия</a:t>
            </a:r>
            <a:endParaRPr lang="ru-RU" i="1" dirty="0"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3240361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effectLst/>
                <a:latin typeface="Times New Roman"/>
                <a:ea typeface="Calibri"/>
              </a:rPr>
              <a:t>закрепить знания и умения воспитанников по приготовлению пищи через выполнение конкурсных заданий и способствовать развитию финансовой грамотности путем составления меню и закупки ингредиентов.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96869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prstClr val="black"/>
                </a:solidFill>
                <a:latin typeface="Georgia" pitchFamily="18" charset="0"/>
              </a:rPr>
              <a:t>Задачи мероприятия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>
                <a:effectLst/>
                <a:latin typeface="Times New Roman"/>
                <a:ea typeface="Times New Roman"/>
              </a:rPr>
              <a:t>формирование интереса и практического применения знаний и умений в области кулинарии;</a:t>
            </a:r>
            <a:endParaRPr lang="ru-RU" dirty="0">
              <a:latin typeface="Times New Roman"/>
              <a:ea typeface="Times New Roman"/>
            </a:endParaRPr>
          </a:p>
          <a:p>
            <a:pPr algn="just"/>
            <a:r>
              <a:rPr lang="ru-RU" dirty="0" smtClean="0">
                <a:effectLst/>
                <a:latin typeface="Times New Roman"/>
                <a:ea typeface="Times New Roman"/>
              </a:rPr>
              <a:t>ознакомление с технологией изготовления блюд;</a:t>
            </a:r>
          </a:p>
          <a:p>
            <a:pPr algn="just"/>
            <a:r>
              <a:rPr lang="ru-RU" dirty="0" smtClean="0">
                <a:effectLst/>
                <a:latin typeface="Times New Roman"/>
                <a:ea typeface="Times New Roman"/>
              </a:rPr>
              <a:t>способствовать приобретению опыта работы на кухне;</a:t>
            </a:r>
            <a:endParaRPr lang="ru-RU" dirty="0">
              <a:latin typeface="Times New Roman"/>
              <a:ea typeface="Times New Roman"/>
            </a:endParaRPr>
          </a:p>
          <a:p>
            <a:pPr algn="just"/>
            <a:r>
              <a:rPr lang="ru-RU" dirty="0" smtClean="0">
                <a:effectLst/>
                <a:latin typeface="Times New Roman"/>
                <a:ea typeface="Times New Roman"/>
              </a:rPr>
              <a:t>способствовать воспитанию интереса к кулинарии и уважению к мастерам этого дела;.</a:t>
            </a:r>
          </a:p>
          <a:p>
            <a:pPr algn="just"/>
            <a:r>
              <a:rPr lang="ru-RU" dirty="0" smtClean="0">
                <a:effectLst/>
                <a:latin typeface="Times New Roman"/>
                <a:ea typeface="Times New Roman"/>
              </a:rPr>
              <a:t>ознакомить с профессиями повара, кулинара, официанта, ресторатора и их специализацией и     возможностями подготовки к этим профессиям.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98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 smtClean="0">
                <a:solidFill>
                  <a:prstClr val="black"/>
                </a:solidFill>
                <a:latin typeface="Georgia" pitchFamily="18" charset="0"/>
              </a:rPr>
              <a:t>Ход реализации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9246" y="1340768"/>
            <a:ext cx="8229600" cy="2260848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Данный проект  реализуется воспитанниками МКУ «Вилюйского центра помощи детям сиротам и детям оставшимся без попечения родителей» в возрасте от 12-18 лет. Воспитанники делятся на три группы. В рамках реализации проекта планируются следующие мероприятия:</a:t>
            </a:r>
            <a:endParaRPr lang="ru-RU" sz="2800" dirty="0">
              <a:ea typeface="Times New Roman"/>
              <a:cs typeface="Times New Roman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63"/>
          <a:stretch/>
        </p:blipFill>
        <p:spPr>
          <a:xfrm>
            <a:off x="1475656" y="3297382"/>
            <a:ext cx="6056780" cy="337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40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chemeClr val="tx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2645187"/>
              </p:ext>
            </p:extLst>
          </p:nvPr>
        </p:nvGraphicFramePr>
        <p:xfrm>
          <a:off x="467544" y="692696"/>
          <a:ext cx="8229601" cy="549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392"/>
                <a:gridCol w="2160240"/>
                <a:gridCol w="936104"/>
                <a:gridCol w="469086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Этапы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Время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Мероприятие</a:t>
                      </a:r>
                      <a:endParaRPr lang="ru-RU" dirty="0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 rowSpan="8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Подготовительный</a:t>
                      </a:r>
                      <a:r>
                        <a:rPr lang="ru-RU" baseline="0" dirty="0" smtClean="0"/>
                        <a:t> этап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10:00-10:45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Знакомство с представителями «Кулинарии» и кафе «Самурай»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10:45-10:55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Перерыв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10:55-11:40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Составление меню, обсуждение бюджета</a:t>
                      </a:r>
                      <a:endParaRPr lang="ru-RU" dirty="0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11:40-11:50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Перерыв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11:50-12:50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Изучение цен, закупка продуктов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12:50-13:00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Перерыв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13:00-14:00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Обед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14:00-14:30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Перерыв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113684"/>
            <a:ext cx="2761470" cy="256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623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2272023"/>
              </p:ext>
            </p:extLst>
          </p:nvPr>
        </p:nvGraphicFramePr>
        <p:xfrm>
          <a:off x="467544" y="217800"/>
          <a:ext cx="8229600" cy="357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400"/>
                <a:gridCol w="2448272"/>
                <a:gridCol w="1008112"/>
                <a:gridCol w="425881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Этапы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Время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Мероприятие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Основной этап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14:30-15:15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Конкурс «Сервировка стола»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15:15-15:25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Перерыв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15:25-16:25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Полдник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16:25-17:25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Конкурс «Кулинарный поединок»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17:25-17:35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Перерыв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005064"/>
            <a:ext cx="4651857" cy="261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192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36912"/>
            <a:ext cx="1645753" cy="20608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927" y="4869160"/>
            <a:ext cx="2784134" cy="1854277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5653739"/>
              </p:ext>
            </p:extLst>
          </p:nvPr>
        </p:nvGraphicFramePr>
        <p:xfrm>
          <a:off x="457200" y="332656"/>
          <a:ext cx="8229600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400"/>
                <a:gridCol w="2664296"/>
                <a:gridCol w="1008112"/>
                <a:gridCol w="404279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Этапы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Время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Мероприятие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ru-RU" dirty="0" smtClean="0"/>
                        <a:t>Заключительный этап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17:25-17:35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Перерыв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17:35-17:40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Заключение, награждение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17:40-20:00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Дискотека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403648" y="2829941"/>
            <a:ext cx="73448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	Итоги  подводятся по номинациям: «Лучшая защита стола», "За лучший кулинарный шедевр», «Лучшая сервировка стола», «Самая дружная команда», «Самая лучшая группа поддержки». Каждая команда награждается грамотой в соответствующей номинации. Команды, занявшие призовые места </a:t>
            </a:r>
            <a:r>
              <a:rPr lang="en-US" dirty="0" smtClean="0">
                <a:effectLst/>
                <a:latin typeface="Times New Roman"/>
                <a:ea typeface="Times New Roman"/>
                <a:cs typeface="Times New Roman"/>
              </a:rPr>
              <a:t>I</a:t>
            </a: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dirty="0" smtClean="0">
                <a:effectLst/>
                <a:latin typeface="Times New Roman"/>
                <a:ea typeface="Times New Roman"/>
                <a:cs typeface="Times New Roman"/>
              </a:rPr>
              <a:t>II</a:t>
            </a: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dirty="0" smtClean="0">
                <a:effectLst/>
                <a:latin typeface="Times New Roman"/>
                <a:ea typeface="Times New Roman"/>
                <a:cs typeface="Times New Roman"/>
              </a:rPr>
              <a:t>III</a:t>
            </a: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 – дипломом и сладким призом от спонсоров.</a:t>
            </a:r>
            <a:endParaRPr lang="ru-RU" sz="1600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33977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03D4A8"/>
            </a:gs>
            <a:gs pos="44000">
              <a:srgbClr val="21D6E0"/>
            </a:gs>
            <a:gs pos="65000">
              <a:srgbClr val="0087E6"/>
            </a:gs>
            <a:gs pos="54000">
              <a:srgbClr val="005CBF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prstClr val="black"/>
                </a:solidFill>
                <a:latin typeface="Georgia" pitchFamily="18" charset="0"/>
              </a:rPr>
              <a:t>Ожидаемые результаты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834880" cy="499715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познакомиться с историей кулинарного ремесла;</a:t>
            </a:r>
            <a:endParaRPr lang="ru-RU" sz="2800" dirty="0" smtClean="0"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приобрести навыки  и умения приготовления блюд, сервировки стола, правила этикета;</a:t>
            </a:r>
            <a:endParaRPr lang="ru-RU" sz="2800" dirty="0" smtClean="0"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узнать о профессионально важных качествах кулинара, повара, официанта </a:t>
            </a:r>
            <a:r>
              <a:rPr lang="ru-RU" dirty="0" err="1" smtClean="0">
                <a:effectLst/>
                <a:latin typeface="Times New Roman"/>
                <a:ea typeface="Times New Roman"/>
                <a:cs typeface="Times New Roman"/>
              </a:rPr>
              <a:t>итд</a:t>
            </a: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.</a:t>
            </a:r>
            <a:endParaRPr lang="ru-RU" sz="2800" dirty="0" smtClean="0"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получить навыки по составлению меню.</a:t>
            </a:r>
            <a:endParaRPr lang="ru-RU" sz="2800" dirty="0">
              <a:ea typeface="Times New Roman"/>
              <a:cs typeface="Times New Roma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628800"/>
            <a:ext cx="3507749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0053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175</TotalTime>
  <Words>437</Words>
  <Application>Microsoft Office PowerPoint</Application>
  <PresentationFormat>Экран (4:3)</PresentationFormat>
  <Paragraphs>110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Bahnschrift</vt:lpstr>
      <vt:lpstr>Calibri</vt:lpstr>
      <vt:lpstr>Georgia</vt:lpstr>
      <vt:lpstr>Times New Roman</vt:lpstr>
      <vt:lpstr>Тема Office</vt:lpstr>
      <vt:lpstr>День  Кулинарного поединка</vt:lpstr>
      <vt:lpstr>Актуальность проекта</vt:lpstr>
      <vt:lpstr>Цель мероприятия</vt:lpstr>
      <vt:lpstr>Задачи мероприятия</vt:lpstr>
      <vt:lpstr>Ход реализации проекта</vt:lpstr>
      <vt:lpstr>Презентация PowerPoint</vt:lpstr>
      <vt:lpstr>Презентация PowerPoint</vt:lpstr>
      <vt:lpstr>Презентация PowerPoint</vt:lpstr>
      <vt:lpstr>Ожидаемые результаты</vt:lpstr>
      <vt:lpstr>Бюджет проекта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Кулинарного поединка</dc:title>
  <dc:creator>ACER</dc:creator>
  <cp:lastModifiedBy>Студент</cp:lastModifiedBy>
  <cp:revision>14</cp:revision>
  <dcterms:created xsi:type="dcterms:W3CDTF">2020-09-23T14:06:21Z</dcterms:created>
  <dcterms:modified xsi:type="dcterms:W3CDTF">2020-09-24T04:58:07Z</dcterms:modified>
</cp:coreProperties>
</file>