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21"/>
  </p:notesMasterIdLst>
  <p:sldIdLst>
    <p:sldId id="289" r:id="rId2"/>
    <p:sldId id="290" r:id="rId3"/>
    <p:sldId id="291" r:id="rId4"/>
    <p:sldId id="260" r:id="rId5"/>
    <p:sldId id="292" r:id="rId6"/>
    <p:sldId id="293" r:id="rId7"/>
    <p:sldId id="294" r:id="rId8"/>
    <p:sldId id="300" r:id="rId9"/>
    <p:sldId id="273" r:id="rId10"/>
    <p:sldId id="278" r:id="rId11"/>
    <p:sldId id="279" r:id="rId12"/>
    <p:sldId id="296" r:id="rId13"/>
    <p:sldId id="270" r:id="rId14"/>
    <p:sldId id="297" r:id="rId15"/>
    <p:sldId id="284" r:id="rId16"/>
    <p:sldId id="298" r:id="rId17"/>
    <p:sldId id="286" r:id="rId18"/>
    <p:sldId id="299" r:id="rId19"/>
    <p:sldId id="30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BD"/>
    <a:srgbClr val="FFDD99"/>
    <a:srgbClr val="F6E4D3"/>
    <a:srgbClr val="3A6D89"/>
    <a:srgbClr val="EE6C68"/>
    <a:srgbClr val="C6ECFD"/>
    <a:srgbClr val="FFFCE7"/>
    <a:srgbClr val="F7E4D3"/>
    <a:srgbClr val="FBE4D1"/>
    <a:srgbClr val="F1C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7"/>
    <p:restoredTop sz="94674"/>
  </p:normalViewPr>
  <p:slideViewPr>
    <p:cSldViewPr snapToGrid="0" snapToObjects="1" showGuides="1">
      <p:cViewPr varScale="1">
        <p:scale>
          <a:sx n="63" d="100"/>
          <a:sy n="63" d="100"/>
        </p:scale>
        <p:origin x="84" y="31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BCF85-89F0-44D0-976A-175F14543B9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57AC8-BFB4-4EED-A017-C7D096379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6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57AC8-BFB4-4EED-A017-C7D09637965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0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73ED-44FF-426B-9D89-6F8B4DB1C997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73ED-44FF-426B-9D89-6F8B4DB1C997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73ED-44FF-426B-9D89-6F8B4DB1C997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73ED-44FF-426B-9D89-6F8B4DB1C997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73ED-44FF-426B-9D89-6F8B4DB1C997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73ED-44FF-426B-9D89-6F8B4DB1C997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73ED-44FF-426B-9D89-6F8B4DB1C997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73ED-44FF-426B-9D89-6F8B4DB1C997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73ED-44FF-426B-9D89-6F8B4DB1C997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73ED-44FF-426B-9D89-6F8B4DB1C997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73ED-44FF-426B-9D89-6F8B4DB1C997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6673ED-44FF-426B-9D89-6F8B4DB1C997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6KFgVKQcx_s&amp;feature=emb_titl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youtu.be/4O_Mjn7pba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cbr.ru/Bank-notes_coins/?PrtId=gam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otW3ephspR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Д/</a:t>
            </a:r>
            <a:r>
              <a:rPr lang="ru-RU" dirty="0" err="1" smtClean="0"/>
              <a:t>з</a:t>
            </a:r>
            <a:r>
              <a:rPr lang="ru-RU" dirty="0" smtClean="0"/>
              <a:t>:</a:t>
            </a:r>
          </a:p>
          <a:p>
            <a:r>
              <a:rPr lang="ru-RU" dirty="0" smtClean="0"/>
              <a:t>Напишите эссе на тему «Почему невыгодно быть финансово неграмотным человеком» . Приведите примеры финансово неграмотного поведения и выразите своё отношение к проблеме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91133676-F337-B74E-AE32-2B924D751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a typeface="Roboto" panose="02000000000000000000" pitchFamily="2" charset="0"/>
              </a:rPr>
              <a:t>КАКИМИ КУПЮРАМИ И МОНЕТАМИ ПЛАТИТЬ</a:t>
            </a:r>
            <a:endParaRPr lang="ru-RU" sz="3600" dirty="0">
              <a:ea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6371915-9A2E-884E-A5CD-60731B59ACB8}"/>
              </a:ext>
            </a:extLst>
          </p:cNvPr>
          <p:cNvSpPr/>
          <p:nvPr/>
        </p:nvSpPr>
        <p:spPr>
          <a:xfrm>
            <a:off x="920179" y="1541126"/>
            <a:ext cx="7600824" cy="200594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Стоимость </a:t>
            </a:r>
            <a:r>
              <a:rPr lang="ru-RU" sz="24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покупки составляет 394 рубля. </a:t>
            </a:r>
            <a:endParaRPr lang="ru-RU" sz="2400" dirty="0" smtClean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кошелке у Миши одна купюра 500 рублей, две купюры по 100 рублей, 4 купюры по 50 рублей, а также 1 монета – 10 рублей, 3 монеты по 5 рублей, 6 монет по 2 рубля, 8 монет по 1 рублю.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6AA27E-B879-BA45-972E-B1996BC4E33F}"/>
              </a:ext>
            </a:extLst>
          </p:cNvPr>
          <p:cNvSpPr/>
          <p:nvPr/>
        </p:nvSpPr>
        <p:spPr>
          <a:xfrm>
            <a:off x="406400" y="3690242"/>
            <a:ext cx="7490291" cy="1219200"/>
          </a:xfrm>
          <a:prstGeom prst="rect">
            <a:avLst/>
          </a:prstGeom>
          <a:solidFill>
            <a:srgbClr val="FCE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Какие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купюры и монеты должен отдать Миша продавцу, чтобы расплатиться без сдачи?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0470" y="3547067"/>
            <a:ext cx="35783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Решение задачи:</a:t>
            </a:r>
          </a:p>
          <a:p>
            <a:r>
              <a:rPr lang="ru-RU" sz="2800" b="1" dirty="0" smtClean="0"/>
              <a:t>394-2*100=194</a:t>
            </a:r>
          </a:p>
          <a:p>
            <a:r>
              <a:rPr lang="ru-RU" sz="2800" b="1" dirty="0" smtClean="0"/>
              <a:t>194-3*50=44</a:t>
            </a:r>
          </a:p>
          <a:p>
            <a:r>
              <a:rPr lang="ru-RU" sz="2800" b="1" dirty="0" smtClean="0"/>
              <a:t>44-10=34</a:t>
            </a:r>
          </a:p>
          <a:p>
            <a:r>
              <a:rPr lang="ru-RU" sz="2800" b="1" dirty="0" smtClean="0"/>
              <a:t>34-3*5=19</a:t>
            </a:r>
          </a:p>
          <a:p>
            <a:r>
              <a:rPr lang="ru-RU" sz="2800" b="1" dirty="0" smtClean="0"/>
              <a:t>19-2*6=7</a:t>
            </a:r>
          </a:p>
          <a:p>
            <a:r>
              <a:rPr lang="ru-RU" sz="2800" b="1" dirty="0" smtClean="0"/>
              <a:t>7-7*1=0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400" y="5336498"/>
            <a:ext cx="77782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Ответ: 2 купюры по 100 рублей, 3 купюры по 50 рублей, 1 монета - 10 рублей, 3 монеты по 5 рублей, 6 монет по 2 рубля, 7 монет по 1 рублю.</a:t>
            </a:r>
          </a:p>
          <a:p>
            <a:endParaRPr lang="ru-RU" sz="2800" b="1" dirty="0"/>
          </a:p>
        </p:txBody>
      </p:sp>
      <p:pic>
        <p:nvPicPr>
          <p:cNvPr id="24578" name="Picture 2" descr="https://www.e1.ru/news/images/new/398188/big/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1003" y="1295400"/>
            <a:ext cx="3232202" cy="2147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402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get-pdb/51720/a1c740bf-0b8b-4dfa-a6d5-524e546ef0f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6766" y="3402766"/>
            <a:ext cx="3455233" cy="3455233"/>
          </a:xfrm>
          <a:prstGeom prst="rect">
            <a:avLst/>
          </a:prstGeom>
          <a:noFill/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xmlns="" id="{91133676-F337-B74E-AE32-2B924D751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ea typeface="Roboto" panose="02000000000000000000" pitchFamily="2" charset="0"/>
              </a:rPr>
              <a:t>РАСЧЕТ </a:t>
            </a:r>
            <a:r>
              <a:rPr lang="ru-RU" sz="3600" dirty="0" smtClean="0">
                <a:ea typeface="Roboto" panose="02000000000000000000" pitchFamily="2" charset="0"/>
              </a:rPr>
              <a:t>СДАЧИ</a:t>
            </a:r>
            <a:endParaRPr lang="ru-RU" sz="3600" dirty="0">
              <a:ea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6371915-9A2E-884E-A5CD-60731B59ACB8}"/>
              </a:ext>
            </a:extLst>
          </p:cNvPr>
          <p:cNvSpPr/>
          <p:nvPr/>
        </p:nvSpPr>
        <p:spPr>
          <a:xfrm>
            <a:off x="707178" y="1295400"/>
            <a:ext cx="11484822" cy="15827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На 8 Марта Ваня решил подарить маме букет тюльпанов, которые стоят 30 рублей за штуку.  Больше всего Ване понравились цветы, которыми торгует бабушка около входа метро. Отец дал Ване на покупку банкноту в размере 500 рублей.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6AA27E-B879-BA45-972E-B1996BC4E33F}"/>
              </a:ext>
            </a:extLst>
          </p:cNvPr>
          <p:cNvSpPr/>
          <p:nvPr/>
        </p:nvSpPr>
        <p:spPr>
          <a:xfrm>
            <a:off x="707178" y="2878111"/>
            <a:ext cx="8781596" cy="1109273"/>
          </a:xfrm>
          <a:prstGeom prst="rect">
            <a:avLst/>
          </a:prstGeom>
          <a:solidFill>
            <a:srgbClr val="FCE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Какого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размера сдачу получит Ваня, если решит купить максимально большой букет из нечетного количества цветов?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264" y="3987384"/>
            <a:ext cx="119847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Ответ:50 рублей</a:t>
            </a:r>
          </a:p>
          <a:p>
            <a:r>
              <a:rPr lang="ru-RU" sz="2800" b="1" dirty="0" smtClean="0"/>
              <a:t>Решение задачи:</a:t>
            </a:r>
          </a:p>
          <a:p>
            <a:pPr lvl="0"/>
            <a:r>
              <a:rPr lang="ru-RU" sz="2800" b="1" dirty="0" smtClean="0"/>
              <a:t>Ваня может купить 15 тюльпанов </a:t>
            </a:r>
          </a:p>
          <a:p>
            <a:pPr lvl="0"/>
            <a:r>
              <a:rPr lang="ru-RU" sz="2800" b="1" dirty="0" smtClean="0"/>
              <a:t>(500/30=16,6.Ближайшее нечетное число – 15).</a:t>
            </a:r>
          </a:p>
          <a:p>
            <a:pPr lvl="0"/>
            <a:r>
              <a:rPr lang="ru-RU" sz="2800" b="1" dirty="0" smtClean="0"/>
              <a:t>15*30=450 рублей.</a:t>
            </a:r>
          </a:p>
          <a:p>
            <a:pPr lvl="0"/>
            <a:r>
              <a:rPr lang="ru-RU" sz="2800" b="1" dirty="0" smtClean="0"/>
              <a:t>500-450=50 рублей сдачи.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0744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Платежеспособная купюра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  <p:pic>
        <p:nvPicPr>
          <p:cNvPr id="552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7011" y="1554163"/>
            <a:ext cx="84677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91133676-F337-B74E-AE32-2B924D751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ea typeface="Roboto" panose="02000000000000000000" pitchFamily="2" charset="0"/>
              </a:rPr>
              <a:t>не</a:t>
            </a:r>
            <a:r>
              <a:rPr lang="ru-RU" sz="3600" dirty="0" err="1" smtClean="0">
                <a:ea typeface="Roboto" panose="02000000000000000000" pitchFamily="2" charset="0"/>
              </a:rPr>
              <a:t>ПЛАТЕЖЕСПОСОБНЫЕ</a:t>
            </a:r>
            <a:r>
              <a:rPr lang="ru-RU" sz="3200" dirty="0" smtClean="0">
                <a:ea typeface="Roboto" panose="02000000000000000000" pitchFamily="2" charset="0"/>
              </a:rPr>
              <a:t> </a:t>
            </a:r>
            <a:r>
              <a:rPr lang="ru-RU" sz="3200" dirty="0">
                <a:ea typeface="Roboto" panose="02000000000000000000" pitchFamily="2" charset="0"/>
              </a:rPr>
              <a:t>КУПЮРЫ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9" name="Рисунок 4">
            <a:extLst>
              <a:ext uri="{FF2B5EF4-FFF2-40B4-BE49-F238E27FC236}">
                <a16:creationId xmlns:a16="http://schemas.microsoft.com/office/drawing/2014/main" xmlns="" id="{42218E6C-61E8-9741-9D5A-AAAC028615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57" y="1391554"/>
            <a:ext cx="3469049" cy="1687547"/>
          </a:xfrm>
          <a:prstGeom prst="rect">
            <a:avLst/>
          </a:prstGeom>
        </p:spPr>
      </p:pic>
      <p:pic>
        <p:nvPicPr>
          <p:cNvPr id="30" name="Рисунок 8">
            <a:extLst>
              <a:ext uri="{FF2B5EF4-FFF2-40B4-BE49-F238E27FC236}">
                <a16:creationId xmlns:a16="http://schemas.microsoft.com/office/drawing/2014/main" xmlns="" id="{5B9EB97B-5361-2A4F-AD04-6A6A091D3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589" y="2007250"/>
            <a:ext cx="3154122" cy="1534349"/>
          </a:xfrm>
          <a:prstGeom prst="rect">
            <a:avLst/>
          </a:prstGeom>
        </p:spPr>
      </p:pic>
      <p:pic>
        <p:nvPicPr>
          <p:cNvPr id="31" name="Рисунок 6">
            <a:extLst>
              <a:ext uri="{FF2B5EF4-FFF2-40B4-BE49-F238E27FC236}">
                <a16:creationId xmlns:a16="http://schemas.microsoft.com/office/drawing/2014/main" xmlns="" id="{F6A2762A-E4E5-3E40-AD1A-00C0C82D3B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615" y="2816865"/>
            <a:ext cx="3154122" cy="1534349"/>
          </a:xfrm>
          <a:prstGeom prst="rect">
            <a:avLst/>
          </a:prstGeom>
        </p:spPr>
      </p:pic>
      <p:pic>
        <p:nvPicPr>
          <p:cNvPr id="32" name="Рисунок 9">
            <a:extLst>
              <a:ext uri="{FF2B5EF4-FFF2-40B4-BE49-F238E27FC236}">
                <a16:creationId xmlns:a16="http://schemas.microsoft.com/office/drawing/2014/main" xmlns="" id="{603341C8-765E-554A-86B6-000F248F10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75" y="3629134"/>
            <a:ext cx="3154122" cy="1534349"/>
          </a:xfrm>
          <a:prstGeom prst="rect">
            <a:avLst/>
          </a:prstGeom>
        </p:spPr>
      </p:pic>
      <p:pic>
        <p:nvPicPr>
          <p:cNvPr id="33" name="Рисунок 10">
            <a:extLst>
              <a:ext uri="{FF2B5EF4-FFF2-40B4-BE49-F238E27FC236}">
                <a16:creationId xmlns:a16="http://schemas.microsoft.com/office/drawing/2014/main" xmlns="" id="{03216F94-7BBB-A443-B468-7A5552115B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141" y="4069732"/>
            <a:ext cx="3154122" cy="1534349"/>
          </a:xfrm>
          <a:prstGeom prst="rect">
            <a:avLst/>
          </a:prstGeom>
        </p:spPr>
      </p:pic>
      <p:pic>
        <p:nvPicPr>
          <p:cNvPr id="34" name="Рисунок 11">
            <a:extLst>
              <a:ext uri="{FF2B5EF4-FFF2-40B4-BE49-F238E27FC236}">
                <a16:creationId xmlns:a16="http://schemas.microsoft.com/office/drawing/2014/main" xmlns="" id="{298FA915-B268-B048-9ADF-903E3AA7D5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488" y="4582339"/>
            <a:ext cx="3154122" cy="1534349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7D967D69-F3F3-AB46-83B5-8824E4D83B54}"/>
              </a:ext>
            </a:extLst>
          </p:cNvPr>
          <p:cNvSpPr txBox="1">
            <a:spLocks/>
          </p:cNvSpPr>
          <p:nvPr/>
        </p:nvSpPr>
        <p:spPr>
          <a:xfrm>
            <a:off x="406400" y="3419745"/>
            <a:ext cx="4783053" cy="3010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Если купюры</a:t>
            </a:r>
          </a:p>
          <a:p>
            <a:pPr lvl="1" indent="-461963">
              <a:buClr>
                <a:srgbClr val="E48B9A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порвали</a:t>
            </a:r>
          </a:p>
          <a:p>
            <a:pPr lvl="1" indent="-461963">
              <a:buClr>
                <a:srgbClr val="E48B9A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залили</a:t>
            </a:r>
          </a:p>
          <a:p>
            <a:pPr lvl="1" indent="-461963">
              <a:buClr>
                <a:srgbClr val="E48B9A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постирали</a:t>
            </a:r>
          </a:p>
          <a:p>
            <a:pPr lvl="1" indent="-461963">
              <a:buClr>
                <a:srgbClr val="E48B9A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одожгли</a:t>
            </a:r>
            <a:endParaRPr lang="ru-RU" dirty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lvl="1" indent="-461963">
              <a:buClr>
                <a:srgbClr val="E48B9A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нанесли </a:t>
            </a:r>
            <a:r>
              <a:rPr lang="ru-RU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надпись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D97F4BFD-9EB7-A448-9B57-ADE17CAAD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756" y="1391554"/>
            <a:ext cx="4529463" cy="202819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b="1" dirty="0"/>
              <a:t>Их можно поменять, если:</a:t>
            </a:r>
          </a:p>
          <a:p>
            <a:pPr lvl="1" indent="-458788">
              <a:buClr>
                <a:srgbClr val="E48B9A"/>
              </a:buClr>
              <a:buFont typeface="Wingdings" panose="05000000000000000000" pitchFamily="2" charset="2"/>
              <a:buChar char="v"/>
            </a:pPr>
            <a:r>
              <a:rPr lang="ru-RU" dirty="0">
                <a:ea typeface="Roboto Light" panose="02000000000000000000" pitchFamily="2" charset="0"/>
              </a:rPr>
              <a:t>Размер более 55%</a:t>
            </a:r>
          </a:p>
          <a:p>
            <a:pPr lvl="1" indent="-458788">
              <a:buClr>
                <a:srgbClr val="E48B9A"/>
              </a:buClr>
              <a:buFont typeface="Wingdings" panose="05000000000000000000" pitchFamily="2" charset="2"/>
              <a:buChar char="v"/>
            </a:pPr>
            <a:r>
              <a:rPr lang="ru-RU" dirty="0">
                <a:ea typeface="Roboto Light" panose="02000000000000000000" pitchFamily="2" charset="0"/>
              </a:rPr>
              <a:t>Складывается из кусков</a:t>
            </a:r>
          </a:p>
          <a:p>
            <a:pPr lvl="1" indent="-458788">
              <a:buClr>
                <a:srgbClr val="E48B9A"/>
              </a:buClr>
              <a:buFont typeface="Wingdings" panose="05000000000000000000" pitchFamily="2" charset="2"/>
              <a:buChar char="v"/>
            </a:pPr>
            <a:r>
              <a:rPr lang="ru-RU" dirty="0">
                <a:ea typeface="Roboto Light" panose="02000000000000000000" pitchFamily="2" charset="0"/>
              </a:rPr>
              <a:t>Работают защитные </a:t>
            </a:r>
            <a:r>
              <a:rPr lang="ru-RU" dirty="0" smtClean="0">
                <a:ea typeface="Roboto Light" panose="02000000000000000000" pitchFamily="2" charset="0"/>
              </a:rPr>
              <a:t>механизмы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9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Неприятная 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04677"/>
            <a:ext cx="12192000" cy="4525963"/>
          </a:xfrm>
        </p:spPr>
        <p:txBody>
          <a:bodyPr/>
          <a:lstStyle/>
          <a:p>
            <a:r>
              <a:rPr lang="ru-RU" dirty="0" smtClean="0">
                <a:ea typeface="Roboto Light" panose="02000000000000000000" pitchFamily="2" charset="0"/>
              </a:rPr>
              <a:t>В магазине Саша дал кассиру крупную купюру. Кассир сказал, что купюра фальшивая, и вернуть ее отказался. Саша потребовал позвать администратора. Администратор назвал его фальшивомонетчиком, угрожал судом и тюрьмой, а затем предложил уйти, но без купюры.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  <p:pic>
        <p:nvPicPr>
          <p:cNvPr id="5" name="Рисунок 4">
            <a:hlinkClick r:id="rId2"/>
          </p:cNvPr>
          <p:cNvPicPr/>
          <p:nvPr/>
        </p:nvPicPr>
        <p:blipFill rotWithShape="1">
          <a:blip r:embed="rId3"/>
          <a:srcRect l="14591" t="22876" r="15660" b="24957"/>
          <a:stretch/>
        </p:blipFill>
        <p:spPr bwMode="auto">
          <a:xfrm>
            <a:off x="6865495" y="3567659"/>
            <a:ext cx="5326505" cy="3290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706982"/>
            <a:ext cx="686549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600" b="1" dirty="0" smtClean="0">
                <a:solidFill>
                  <a:srgbClr val="FF0000"/>
                </a:solidFill>
              </a:rPr>
              <a:t>Как следует поступить Саше и Полине?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marL="587375" lvl="0" indent="-587375">
              <a:buClr>
                <a:srgbClr val="E48B9A"/>
              </a:buClr>
              <a:buSzPct val="120000"/>
              <a:buFont typeface="Arial Unicode MS" panose="020B0604020202020204" pitchFamily="34" charset="-128"/>
              <a:buChar char="☐"/>
            </a:pPr>
            <a:r>
              <a:rPr lang="ru-RU" sz="2600" b="1" dirty="0" smtClean="0">
                <a:ea typeface="Roboto Light" panose="02000000000000000000" pitchFamily="2" charset="0"/>
              </a:rPr>
              <a:t>Поскорее уйти из магазина без купюры.</a:t>
            </a:r>
          </a:p>
          <a:p>
            <a:pPr marL="587375" lvl="0" indent="-587375">
              <a:buClr>
                <a:srgbClr val="E48B9A"/>
              </a:buClr>
              <a:buSzPct val="120000"/>
              <a:buFont typeface="Arial Unicode MS" panose="020B0604020202020204" pitchFamily="34" charset="-128"/>
              <a:buChar char="☐"/>
            </a:pPr>
            <a:r>
              <a:rPr lang="ru-RU" sz="2600" b="1" dirty="0" smtClean="0">
                <a:ea typeface="Roboto Light" panose="02000000000000000000" pitchFamily="2" charset="0"/>
              </a:rPr>
              <a:t>Забрать купюру и уйти из магазина. При отказе кассира ее вернуть, вызвать полицию.</a:t>
            </a:r>
          </a:p>
          <a:p>
            <a:pPr marL="587375" indent="-587375">
              <a:buClr>
                <a:srgbClr val="E48B9A"/>
              </a:buClr>
              <a:buSzPct val="120000"/>
              <a:buFont typeface="Arial Unicode MS" panose="020B0604020202020204" pitchFamily="34" charset="-128"/>
              <a:buChar char="☐"/>
            </a:pPr>
            <a:r>
              <a:rPr lang="ru-RU" sz="2600" b="1" dirty="0" smtClean="0">
                <a:ea typeface="Roboto Light" panose="02000000000000000000" pitchFamily="2" charset="0"/>
              </a:rPr>
              <a:t>Пытаться доказать, что купюра настоящая</a:t>
            </a:r>
            <a:endParaRPr lang="ru-RU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616970"/>
            <a:ext cx="434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√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64660F6-5DCB-A54A-B94B-78EA47EF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91" y="356526"/>
            <a:ext cx="11158644" cy="667609"/>
          </a:xfrm>
        </p:spPr>
        <p:txBody>
          <a:bodyPr>
            <a:normAutofit/>
          </a:bodyPr>
          <a:lstStyle/>
          <a:p>
            <a:r>
              <a:rPr lang="ru-RU" sz="3600" dirty="0" smtClean="0">
                <a:ea typeface="Roboto" panose="02000000000000000000" pitchFamily="2" charset="0"/>
              </a:rPr>
              <a:t>КАК ОТЛИЧИЬ ФАЛЬШИВУЮ КУПЮРУ ОТ НАСТОЯЩЕЙ</a:t>
            </a:r>
            <a:endParaRPr lang="ru-RU" sz="3600" dirty="0">
              <a:ea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15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376624" y="1053859"/>
            <a:ext cx="8948670" cy="4847516"/>
            <a:chOff x="3744215" y="1844824"/>
            <a:chExt cx="8328449" cy="432047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744215" y="1844824"/>
              <a:ext cx="8328449" cy="4320474"/>
              <a:chOff x="93813" y="3043764"/>
              <a:chExt cx="9100043" cy="4516067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80328" y="4581673"/>
                <a:ext cx="5095928" cy="2225487"/>
              </a:xfrm>
              <a:prstGeom prst="rect">
                <a:avLst/>
              </a:prstGeom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2886369" y="5173209"/>
                <a:ext cx="432048" cy="1156029"/>
              </a:xfrm>
              <a:prstGeom prst="rect">
                <a:avLst/>
              </a:prstGeom>
              <a:noFill/>
              <a:ln w="38100">
                <a:solidFill>
                  <a:srgbClr val="1F8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12595" y="3043764"/>
                <a:ext cx="3888432" cy="1118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При </a:t>
                </a:r>
                <a:r>
                  <a:rPr lang="ru-RU" dirty="0"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наклоне появляются голубые и желтые (радужные) полосы. В ультрафиолете видны красные и зеленые полосы</a:t>
                </a:r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 flipH="1" flipV="1">
                <a:off x="2627784" y="4212341"/>
                <a:ext cx="432048" cy="954107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179512" y="4212341"/>
                <a:ext cx="3312368" cy="0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Прямоугольник 12"/>
              <p:cNvSpPr/>
              <p:nvPr/>
            </p:nvSpPr>
            <p:spPr>
              <a:xfrm>
                <a:off x="2387216" y="5013176"/>
                <a:ext cx="324313" cy="907986"/>
              </a:xfrm>
              <a:prstGeom prst="rect">
                <a:avLst/>
              </a:prstGeom>
              <a:noFill/>
              <a:ln w="38100">
                <a:solidFill>
                  <a:srgbClr val="1F8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1428562" y="6957693"/>
                <a:ext cx="4987571" cy="602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При наклоне в окне фигурной формы появляется радужный блеск и число «1000» </a:t>
                </a:r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523528" y="6958882"/>
                <a:ext cx="4636565" cy="0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Прямоугольник 16"/>
              <p:cNvSpPr/>
              <p:nvPr/>
            </p:nvSpPr>
            <p:spPr>
              <a:xfrm>
                <a:off x="93813" y="4398586"/>
                <a:ext cx="1567604" cy="860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Рельефное изображение</a:t>
                </a: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691680" y="5248080"/>
                <a:ext cx="360000" cy="773208"/>
              </a:xfrm>
              <a:prstGeom prst="rect">
                <a:avLst/>
              </a:prstGeom>
              <a:noFill/>
              <a:ln w="38100">
                <a:solidFill>
                  <a:srgbClr val="1F8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79512" y="5013176"/>
                <a:ext cx="1512168" cy="0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H="1" flipV="1">
                <a:off x="1544555" y="5013176"/>
                <a:ext cx="147125" cy="234906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Прямоугольник 20"/>
              <p:cNvSpPr/>
              <p:nvPr/>
            </p:nvSpPr>
            <p:spPr>
              <a:xfrm>
                <a:off x="3922347" y="3043764"/>
                <a:ext cx="2430015" cy="1118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При наклоне блестящая полоса перемещается вверх и вниз</a:t>
                </a:r>
              </a:p>
            </p:txBody>
          </p: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3965549" y="4186151"/>
                <a:ext cx="1980000" cy="0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 flipV="1">
                <a:off x="5173435" y="4186152"/>
                <a:ext cx="334669" cy="980296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Прямоугольник 23"/>
              <p:cNvSpPr/>
              <p:nvPr/>
            </p:nvSpPr>
            <p:spPr>
              <a:xfrm>
                <a:off x="6530908" y="3194300"/>
                <a:ext cx="2386625" cy="344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Рельефная надпись</a:t>
                </a:r>
              </a:p>
            </p:txBody>
          </p: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6473504" y="3563761"/>
                <a:ext cx="1980000" cy="0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Прямоугольник 25"/>
              <p:cNvSpPr/>
              <p:nvPr/>
            </p:nvSpPr>
            <p:spPr>
              <a:xfrm>
                <a:off x="5604196" y="4573336"/>
                <a:ext cx="1111794" cy="312051"/>
              </a:xfrm>
              <a:prstGeom prst="rect">
                <a:avLst/>
              </a:prstGeom>
              <a:noFill/>
              <a:ln w="38100">
                <a:solidFill>
                  <a:srgbClr val="1F8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7" name="Прямая соединительная линия 26"/>
              <p:cNvCxnSpPr>
                <a:stCxn id="26" idx="0"/>
              </p:cNvCxnSpPr>
              <p:nvPr/>
            </p:nvCxnSpPr>
            <p:spPr>
              <a:xfrm flipV="1">
                <a:off x="6160093" y="3559396"/>
                <a:ext cx="633015" cy="1013940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Прямоугольник 27"/>
              <p:cNvSpPr/>
              <p:nvPr/>
            </p:nvSpPr>
            <p:spPr>
              <a:xfrm>
                <a:off x="6826544" y="3796443"/>
                <a:ext cx="2209953" cy="1634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На просвет просматривается водяной знак (портрет Ярослава Мудрого)</a:t>
                </a: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5920866" y="5466460"/>
                <a:ext cx="795124" cy="519983"/>
              </a:xfrm>
              <a:prstGeom prst="rect">
                <a:avLst/>
              </a:prstGeom>
              <a:noFill/>
              <a:ln w="38100">
                <a:solidFill>
                  <a:srgbClr val="1F8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6876256" y="5179742"/>
                <a:ext cx="1980000" cy="0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V="1">
                <a:off x="6715990" y="5187446"/>
                <a:ext cx="171482" cy="271827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Прямоугольник 31"/>
              <p:cNvSpPr/>
              <p:nvPr/>
            </p:nvSpPr>
            <p:spPr>
              <a:xfrm>
                <a:off x="6867529" y="5768581"/>
                <a:ext cx="2326327" cy="1634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Микроперфорация. На просвет видно число «1000», выполненное рядами микроотверстий</a:t>
                </a: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5600791" y="5470476"/>
                <a:ext cx="168537" cy="515967"/>
              </a:xfrm>
              <a:prstGeom prst="rect">
                <a:avLst/>
              </a:prstGeom>
              <a:noFill/>
              <a:ln w="38100">
                <a:solidFill>
                  <a:srgbClr val="1F8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6887472" y="7409302"/>
                <a:ext cx="1980000" cy="0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5780544" y="5966958"/>
                <a:ext cx="1106928" cy="1442344"/>
              </a:xfrm>
              <a:prstGeom prst="line">
                <a:avLst/>
              </a:prstGeom>
              <a:ln w="28575">
                <a:solidFill>
                  <a:srgbClr val="1F8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Прямая соединительная линия 6"/>
            <p:cNvCxnSpPr>
              <a:endCxn id="13" idx="2"/>
            </p:cNvCxnSpPr>
            <p:nvPr/>
          </p:nvCxnSpPr>
          <p:spPr>
            <a:xfrm flipH="1" flipV="1">
              <a:off x="5991567" y="4597601"/>
              <a:ext cx="308423" cy="992776"/>
            </a:xfrm>
            <a:prstGeom prst="line">
              <a:avLst/>
            </a:prstGeom>
            <a:ln w="28575">
              <a:solidFill>
                <a:srgbClr val="1F8E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89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876300"/>
            <a:ext cx="11582400" cy="8382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Обучающая игра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«Признаки подлинности банкноты Банка России номиналом 1000 рублей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120"/>
            <a:ext cx="4332156" cy="47978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Насколько хорошо ты знаешь денежки? Сможешь ли ты отличить настоящую денежку от ненастоящей (фальшивой)? На что надо обращать внимание, когда получаешь деньги в свои руки?</a:t>
            </a:r>
          </a:p>
          <a:p>
            <a:r>
              <a:rPr lang="ru-RU" sz="2400" dirty="0" smtClean="0"/>
              <a:t>  Эта ИГРА поможет тебе проверить свои знания, а также узнать много нового и полезного о наших деньгах!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  <p:pic>
        <p:nvPicPr>
          <p:cNvPr id="56322" name="Picture 2" descr="http://mirnoe.com/uploads/posts/2015-02/1423754909_igra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2156" y="2060120"/>
            <a:ext cx="7859843" cy="4797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91133676-F337-B74E-AE32-2B924D751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a typeface="Roboto" panose="02000000000000000000" pitchFamily="2" charset="0"/>
              </a:rPr>
              <a:t>ИТОГИ. О ЧЕМ МЫ ГОВОРИЛИ?</a:t>
            </a:r>
            <a:endParaRPr lang="ru-RU" sz="3200" dirty="0">
              <a:ea typeface="Roboto" panose="02000000000000000000" pitchFamily="2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D97F4BFD-9EB7-A448-9B57-ADE17CAAD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91" y="1607970"/>
            <a:ext cx="8509279" cy="3380828"/>
          </a:xfrm>
        </p:spPr>
        <p:txBody>
          <a:bodyPr>
            <a:noAutofit/>
          </a:bodyPr>
          <a:lstStyle/>
          <a:p>
            <a:pPr lvl="1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8B9A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ea typeface="Roboto Light" panose="02000000000000000000" pitchFamily="2" charset="0"/>
              </a:rPr>
              <a:t>Виды наличных</a:t>
            </a:r>
          </a:p>
          <a:p>
            <a:pPr lvl="1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8B9A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ea typeface="Roboto Light" panose="02000000000000000000" pitchFamily="2" charset="0"/>
              </a:rPr>
              <a:t>Отличие наличной формы денег</a:t>
            </a:r>
            <a:endParaRPr lang="ru-RU" dirty="0">
              <a:ea typeface="Roboto Light" panose="02000000000000000000" pitchFamily="2" charset="0"/>
            </a:endParaRPr>
          </a:p>
          <a:p>
            <a:pPr lvl="1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8B9A"/>
              </a:buClr>
              <a:buFont typeface="Wingdings" panose="05000000000000000000" pitchFamily="2" charset="2"/>
              <a:buChar char="v"/>
            </a:pPr>
            <a:r>
              <a:rPr lang="ru-RU" dirty="0">
                <a:ea typeface="Roboto Light" panose="02000000000000000000" pitchFamily="2" charset="0"/>
              </a:rPr>
              <a:t>Как считать сумму покупки и сдачу</a:t>
            </a:r>
          </a:p>
          <a:p>
            <a:pPr lvl="1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>
                <a:ea typeface="Roboto Light" panose="02000000000000000000" pitchFamily="2" charset="0"/>
              </a:rPr>
              <a:t>Зачем получать и сохранять чеки</a:t>
            </a:r>
          </a:p>
          <a:p>
            <a:pPr lvl="1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ea typeface="Roboto Light" panose="02000000000000000000" pitchFamily="2" charset="0"/>
              </a:rPr>
              <a:t>Признаки </a:t>
            </a:r>
            <a:r>
              <a:rPr lang="ru-RU" dirty="0">
                <a:ea typeface="Roboto Light" panose="02000000000000000000" pitchFamily="2" charset="0"/>
              </a:rPr>
              <a:t>платежеспособных и неплатежеспособных </a:t>
            </a:r>
            <a:r>
              <a:rPr lang="ru-RU" dirty="0" smtClean="0">
                <a:ea typeface="Roboto Light" panose="02000000000000000000" pitchFamily="2" charset="0"/>
              </a:rPr>
              <a:t>купюр</a:t>
            </a:r>
          </a:p>
          <a:p>
            <a:pPr lvl="1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ea typeface="Roboto Light" panose="02000000000000000000" pitchFamily="2" charset="0"/>
              </a:rPr>
              <a:t>Что делать с испорченными деньгами</a:t>
            </a:r>
          </a:p>
          <a:p>
            <a:pPr lvl="1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ea typeface="Roboto Light" panose="02000000000000000000" pitchFamily="2" charset="0"/>
              </a:rPr>
              <a:t>Что делать, если купюру не принимают</a:t>
            </a: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Прочитать  стр. 13 – 23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Дополнительно можно прочитать стр. 24 – 25</a:t>
            </a:r>
          </a:p>
          <a:p>
            <a:r>
              <a:rPr lang="ru-RU" dirty="0" smtClean="0"/>
              <a:t>Выполнить задания на стр. 26 </a:t>
            </a:r>
          </a:p>
          <a:p>
            <a:r>
              <a:rPr lang="ru-RU" dirty="0" smtClean="0"/>
              <a:t>Узнаем больше с помощью Интернета – задания 1, 3</a:t>
            </a:r>
          </a:p>
          <a:p>
            <a:r>
              <a:rPr lang="ru-RU" dirty="0" smtClean="0"/>
              <a:t>Как поступить? – задание 1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Дополнительно можно выполнить задания на стр. 26 рубрики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Узнаем больше с помощью Интернета – задания 2, 4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Всем </a:t>
            </a:r>
            <a:r>
              <a:rPr lang="ru-RU" sz="3200" dirty="0" err="1" smtClean="0"/>
              <a:t>сПАСИБО</a:t>
            </a:r>
            <a:r>
              <a:rPr lang="ru-RU" sz="3200" dirty="0" smtClean="0"/>
              <a:t>! До свидания!</a:t>
            </a:r>
            <a:endParaRPr lang="ru-RU" sz="3200" dirty="0"/>
          </a:p>
        </p:txBody>
      </p:sp>
      <p:pic>
        <p:nvPicPr>
          <p:cNvPr id="59396" name="Picture 4" descr="http://900igr.net/up/datai/264615/0029-011-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636" b="13636"/>
          <a:stretch>
            <a:fillRect/>
          </a:stretch>
        </p:blipFill>
        <p:spPr bwMode="auto">
          <a:xfrm>
            <a:off x="4673600" y="727788"/>
            <a:ext cx="6705600" cy="3638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Посмотрите внимательно на картинки. Что их объединяет?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 чем мы сегодня будем говорить? Сформулируйте тему урока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  <p:pic>
        <p:nvPicPr>
          <p:cNvPr id="1026" name="Picture 2" descr="https://fb.ru/misc/i/gallery/44706/1557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2328672"/>
            <a:ext cx="2996509" cy="2435734"/>
          </a:xfrm>
          <a:prstGeom prst="rect">
            <a:avLst/>
          </a:prstGeom>
          <a:noFill/>
        </p:spPr>
      </p:pic>
      <p:pic>
        <p:nvPicPr>
          <p:cNvPr id="1028" name="Picture 4" descr="https://capost.media/upload/iblock/e07/e0769940ca6935da6d2c0bc937fe96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1784" y="2328672"/>
            <a:ext cx="3476353" cy="2435734"/>
          </a:xfrm>
          <a:prstGeom prst="rect">
            <a:avLst/>
          </a:prstGeom>
          <a:noFill/>
        </p:spPr>
      </p:pic>
      <p:pic>
        <p:nvPicPr>
          <p:cNvPr id="1030" name="Picture 6" descr="https://images.theabcdn.com/i/311354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328672"/>
            <a:ext cx="4364736" cy="2454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400" y="1554163"/>
            <a:ext cx="11582400" cy="25545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  <p:pic>
        <p:nvPicPr>
          <p:cNvPr id="50178" name="Picture 2" descr="https://legkovmeste.ru/wp-content/uploads/2019/07/post_5d3422c6ee7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295400"/>
            <a:ext cx="7620000" cy="48577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26400" y="1554163"/>
            <a:ext cx="3958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Gabriola" pitchFamily="82" charset="0"/>
              </a:rPr>
              <a:t>Муха, Муха Цокотуха</a:t>
            </a:r>
          </a:p>
          <a:p>
            <a:r>
              <a:rPr lang="ru-RU" sz="4000" b="1" dirty="0" smtClean="0">
                <a:latin typeface="Gabriola" pitchFamily="82" charset="0"/>
              </a:rPr>
              <a:t>Позолоченное брюхо</a:t>
            </a:r>
          </a:p>
          <a:p>
            <a:r>
              <a:rPr lang="ru-RU" sz="4000" b="1" dirty="0" smtClean="0">
                <a:latin typeface="Gabriola" pitchFamily="82" charset="0"/>
              </a:rPr>
              <a:t>Муха по полю пошла, </a:t>
            </a:r>
          </a:p>
          <a:p>
            <a:r>
              <a:rPr lang="ru-RU" sz="4000" b="1" dirty="0" smtClean="0">
                <a:latin typeface="Gabriola" pitchFamily="82" charset="0"/>
              </a:rPr>
              <a:t>Муха ???? нашла.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0080" y="5145024"/>
            <a:ext cx="1121664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?</a:t>
            </a:r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26400" y="4279392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Что нашла Муха Цокотуха?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26400" y="5471410"/>
            <a:ext cx="395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Сформулируйте тему урока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DCDD568-F24F-1D41-920B-35FA4FDA4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456" y="899410"/>
            <a:ext cx="10237079" cy="2387600"/>
          </a:xfrm>
        </p:spPr>
        <p:txBody>
          <a:bodyPr anchor="ctr"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Деньги – что это такое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Задачи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400" y="1554163"/>
            <a:ext cx="11582400" cy="5166677"/>
          </a:xfrm>
        </p:spPr>
        <p:txBody>
          <a:bodyPr>
            <a:normAutofit/>
          </a:bodyPr>
          <a:lstStyle/>
          <a:p>
            <a:r>
              <a:rPr lang="ru-RU" dirty="0" smtClean="0"/>
              <a:t>Что вы уже знаете о деньгах? </a:t>
            </a:r>
          </a:p>
          <a:p>
            <a:r>
              <a:rPr lang="ru-RU" dirty="0" smtClean="0"/>
              <a:t>Чему хотите научиться на этом занятии? </a:t>
            </a:r>
          </a:p>
          <a:p>
            <a:r>
              <a:rPr lang="ru-RU" dirty="0" smtClean="0"/>
              <a:t>Задачи занятия:</a:t>
            </a:r>
          </a:p>
          <a:p>
            <a:pPr>
              <a:buNone/>
            </a:pPr>
            <a:r>
              <a:rPr lang="ru-RU" i="1" dirty="0" smtClean="0"/>
              <a:t>выяснить… </a:t>
            </a:r>
          </a:p>
          <a:p>
            <a:pPr>
              <a:buNone/>
            </a:pPr>
            <a:r>
              <a:rPr lang="ru-RU" i="1" dirty="0" smtClean="0"/>
              <a:t>научиться…</a:t>
            </a:r>
          </a:p>
          <a:p>
            <a:pPr>
              <a:buNone/>
            </a:pPr>
            <a:r>
              <a:rPr lang="ru-RU" i="1" dirty="0" smtClean="0"/>
              <a:t>уметь…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17207" y="4586990"/>
            <a:ext cx="10271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работать в парах, группах; чётко и логично излагать свою точку зрения, аргументировать её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9744"/>
            <a:ext cx="11582400" cy="2578308"/>
          </a:xfrm>
        </p:spPr>
        <p:txBody>
          <a:bodyPr/>
          <a:lstStyle/>
          <a:p>
            <a:r>
              <a:rPr lang="ru-RU" dirty="0" smtClean="0"/>
              <a:t>Деньги – великое изобретение людей. Если бы люди не придумали деньги, ещё неизвестно, как бы мы сегодня жили Дело в том, что жизнь людей невозможна без обмена товарами или услугами. Каждый меняет то, что умеет делать сам, на то, что ему нужно, но что умеют делать другие.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  <p:pic>
        <p:nvPicPr>
          <p:cNvPr id="5" name="Рисунок 4">
            <a:hlinkClick r:id="rId2"/>
          </p:cNvPr>
          <p:cNvPicPr/>
          <p:nvPr/>
        </p:nvPicPr>
        <p:blipFill rotWithShape="1">
          <a:blip r:embed="rId3"/>
          <a:srcRect l="2405" t="20738" r="35061" b="31585"/>
          <a:stretch/>
        </p:blipFill>
        <p:spPr bwMode="auto">
          <a:xfrm>
            <a:off x="5249156" y="2968052"/>
            <a:ext cx="6735580" cy="3752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Основные понятия и термины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Бартер</a:t>
            </a:r>
          </a:p>
          <a:p>
            <a:r>
              <a:rPr lang="ru-RU" dirty="0" smtClean="0"/>
              <a:t>Товарные деньги</a:t>
            </a:r>
          </a:p>
          <a:p>
            <a:r>
              <a:rPr lang="ru-RU" dirty="0" smtClean="0"/>
              <a:t>Символические деньги</a:t>
            </a:r>
          </a:p>
          <a:p>
            <a:r>
              <a:rPr lang="ru-RU" dirty="0" smtClean="0"/>
              <a:t>Монета</a:t>
            </a:r>
          </a:p>
          <a:p>
            <a:r>
              <a:rPr lang="ru-RU" dirty="0" smtClean="0"/>
              <a:t>Купюра</a:t>
            </a:r>
          </a:p>
          <a:p>
            <a:r>
              <a:rPr lang="ru-RU" dirty="0" smtClean="0"/>
              <a:t>Покупательная способность</a:t>
            </a:r>
          </a:p>
          <a:p>
            <a:r>
              <a:rPr lang="ru-RU" dirty="0" smtClean="0"/>
              <a:t>Ликвидность </a:t>
            </a:r>
          </a:p>
          <a:p>
            <a:r>
              <a:rPr lang="ru-RU" dirty="0" smtClean="0"/>
              <a:t>Номинал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3717730" cy="24119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колонка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Соберите пары, чтобы получилась пословица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24130" y="1600200"/>
            <a:ext cx="3489649" cy="24119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 колонка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Соберите «семьи» по видам денег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7333861" y="1600200"/>
            <a:ext cx="4650875" cy="24119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колонка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Выстройтесь в линейку по степени роста ликвидности денежных средств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127" y="4254759"/>
            <a:ext cx="1127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Объясните ваш выбор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400" y="5429711"/>
            <a:ext cx="422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2 а) 3 б) 4 в) 5 г)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7984" y="4962645"/>
            <a:ext cx="3321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3                      4</a:t>
            </a:r>
          </a:p>
          <a:p>
            <a:pPr marL="342900" indent="-34290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е) ж)	      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78890" y="5429711"/>
            <a:ext cx="3605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5   4   3   1   6   2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91133676-F337-B74E-AE32-2B924D751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ea typeface="Roboto" panose="02000000000000000000" pitchFamily="2" charset="0"/>
              </a:rPr>
              <a:t>РАСЧЕТ </a:t>
            </a:r>
            <a:r>
              <a:rPr lang="ru-RU" sz="3600" dirty="0" smtClean="0">
                <a:ea typeface="Roboto" panose="02000000000000000000" pitchFamily="2" charset="0"/>
              </a:rPr>
              <a:t>СТОИМОСТИ </a:t>
            </a:r>
            <a:r>
              <a:rPr lang="ru-RU" sz="3600" dirty="0">
                <a:ea typeface="Roboto" panose="02000000000000000000" pitchFamily="2" charset="0"/>
              </a:rPr>
              <a:t>ПОКУПКИ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6AA27E-B879-BA45-972E-B1996BC4E33F}"/>
              </a:ext>
            </a:extLst>
          </p:cNvPr>
          <p:cNvSpPr/>
          <p:nvPr/>
        </p:nvSpPr>
        <p:spPr>
          <a:xfrm>
            <a:off x="787324" y="3510348"/>
            <a:ext cx="7201115" cy="700942"/>
          </a:xfrm>
          <a:prstGeom prst="rect">
            <a:avLst/>
          </a:prstGeom>
          <a:solidFill>
            <a:srgbClr val="FCE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Сколько стоят ее покупки?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7324" y="4691921"/>
            <a:ext cx="75930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Решение задачи:</a:t>
            </a:r>
          </a:p>
          <a:p>
            <a:r>
              <a:rPr lang="ru-RU" sz="3200" dirty="0" smtClean="0"/>
              <a:t>450*0,3+38*2=211 рублей. </a:t>
            </a:r>
          </a:p>
          <a:p>
            <a:r>
              <a:rPr lang="ru-RU" sz="3200" dirty="0" smtClean="0"/>
              <a:t>Ответ:211 рублей</a:t>
            </a:r>
          </a:p>
          <a:p>
            <a:endParaRPr lang="ru-RU" sz="3200" dirty="0"/>
          </a:p>
        </p:txBody>
      </p:sp>
      <p:pic>
        <p:nvPicPr>
          <p:cNvPr id="25602" name="Picture 2" descr="https://cdn12.img.sputnik.by/images/103253/87/1032538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105" y="2382502"/>
            <a:ext cx="3714631" cy="2009616"/>
          </a:xfrm>
          <a:prstGeom prst="rect">
            <a:avLst/>
          </a:prstGeom>
          <a:noFill/>
        </p:spPr>
      </p:pic>
      <p:pic>
        <p:nvPicPr>
          <p:cNvPr id="25604" name="Picture 4" descr="https://i3.stat01.com/2/932/109312987/afacdb/syr-korolevskij-45-toplenoe-moloko-slavgorod-250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91529">
            <a:off x="7988439" y="1125061"/>
            <a:ext cx="2122930" cy="212293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6371915-9A2E-884E-A5CD-60731B59ACB8}"/>
              </a:ext>
            </a:extLst>
          </p:cNvPr>
          <p:cNvSpPr/>
          <p:nvPr/>
        </p:nvSpPr>
        <p:spPr>
          <a:xfrm>
            <a:off x="719591" y="2047662"/>
            <a:ext cx="7660799" cy="12003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Маше </a:t>
            </a:r>
            <a:r>
              <a:rPr lang="ru-RU" sz="24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нужно купить 300 г сыра по цене 450 рублей за килограмм и 2 пакета молока по цене 38 рублей за пакет. </a:t>
            </a:r>
          </a:p>
        </p:txBody>
      </p:sp>
    </p:spTree>
    <p:extLst>
      <p:ext uri="{BB962C8B-B14F-4D97-AF65-F5344CB8AC3E}">
        <p14:creationId xmlns:p14="http://schemas.microsoft.com/office/powerpoint/2010/main" val="427913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22219</TotalTime>
  <Words>834</Words>
  <Application>Microsoft Office PowerPoint</Application>
  <PresentationFormat>Широкоэкранный</PresentationFormat>
  <Paragraphs>144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 Unicode MS</vt:lpstr>
      <vt:lpstr>Arial</vt:lpstr>
      <vt:lpstr>Calibri</vt:lpstr>
      <vt:lpstr>Franklin Gothic Book</vt:lpstr>
      <vt:lpstr>Franklin Gothic Medium</vt:lpstr>
      <vt:lpstr>Gabriola</vt:lpstr>
      <vt:lpstr>Roboto</vt:lpstr>
      <vt:lpstr>Roboto Light</vt:lpstr>
      <vt:lpstr>Times New Roman</vt:lpstr>
      <vt:lpstr>Wingdings</vt:lpstr>
      <vt:lpstr>Wingdings 2</vt:lpstr>
      <vt:lpstr>Трек</vt:lpstr>
      <vt:lpstr>Проверка домашнего задания</vt:lpstr>
      <vt:lpstr>Презентация PowerPoint</vt:lpstr>
      <vt:lpstr>Презентация PowerPoint</vt:lpstr>
      <vt:lpstr>Деньги – что это такое</vt:lpstr>
      <vt:lpstr>Задачи занятия</vt:lpstr>
      <vt:lpstr>Презентация PowerPoint</vt:lpstr>
      <vt:lpstr>Основные понятия и термины</vt:lpstr>
      <vt:lpstr>физкультминутка</vt:lpstr>
      <vt:lpstr>РАСЧЕТ СТОИМОСТИ ПОКУПКИ</vt:lpstr>
      <vt:lpstr>КАКИМИ КУПЮРАМИ И МОНЕТАМИ ПЛАТИТЬ</vt:lpstr>
      <vt:lpstr>РАСЧЕТ СДАЧИ</vt:lpstr>
      <vt:lpstr>Платежеспособная купюра</vt:lpstr>
      <vt:lpstr>неПЛАТЕЖЕСПОСОБНЫЕ КУПЮРЫ</vt:lpstr>
      <vt:lpstr>Неприятная ситуация</vt:lpstr>
      <vt:lpstr>КАК ОТЛИЧИЬ ФАЛЬШИВУЮ КУПЮРУ ОТ НАСТОЯЩЕЙ</vt:lpstr>
      <vt:lpstr>Обучающая игра «Признаки подлинности банкноты Банка России номиналом 1000 рублей  </vt:lpstr>
      <vt:lpstr>ИТОГИ. О ЧЕМ МЫ ГОВОРИЛИ?</vt:lpstr>
      <vt:lpstr>Домашнее задание</vt:lpstr>
      <vt:lpstr>Всем сПАСИБО! До свидания!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бывают деньги,  и что от них ожидать?</dc:title>
  <dc:creator>Microsoft Office User</dc:creator>
  <cp:lastModifiedBy>Мазанова Ольга</cp:lastModifiedBy>
  <cp:revision>105</cp:revision>
  <dcterms:created xsi:type="dcterms:W3CDTF">2019-11-07T13:06:38Z</dcterms:created>
  <dcterms:modified xsi:type="dcterms:W3CDTF">2020-04-13T14:24:30Z</dcterms:modified>
</cp:coreProperties>
</file>