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3" r:id="rId10"/>
    <p:sldId id="340" r:id="rId11"/>
    <p:sldId id="344" r:id="rId12"/>
    <p:sldId id="345" r:id="rId13"/>
    <p:sldId id="346" r:id="rId14"/>
    <p:sldId id="347" r:id="rId15"/>
    <p:sldId id="348" r:id="rId16"/>
    <p:sldId id="353" r:id="rId17"/>
    <p:sldId id="354" r:id="rId18"/>
    <p:sldId id="350" r:id="rId19"/>
    <p:sldId id="351" r:id="rId20"/>
    <p:sldId id="355" r:id="rId21"/>
    <p:sldId id="352" r:id="rId2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84" d="100"/>
          <a:sy n="84" d="100"/>
        </p:scale>
        <p:origin x="14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BD1760-F63D-4CDE-AEA6-8E5CC81CC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A08E-C996-4435-989B-54C92CFC6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1006-96C6-4707-87E9-43A25896C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00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00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E971-5A9B-4BD3-A728-AD4F78886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51AD-A383-46E2-BB87-864E4A35D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DCF0-EDFA-4512-B3A5-C68DF7A8C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7F57-D618-4B8E-820A-66B3529D3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1E86-205E-495E-B5AA-8B2AEEB04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8489-FA94-40FC-9F52-044A18301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A705E-8855-475A-89D5-5A685D68C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3A8A-0D5B-463F-B786-E545F3971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5A63-D171-4870-BA9C-E340CC7BF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42E7-BDEB-46E5-946A-FC3EEDDAC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508D-37CC-408B-8082-BC8824480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C6C9-2CA1-45A7-A832-7CA290AFE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C8EA-259D-4A63-91B1-DF18AC73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13F4ED-2AA2-4750-B069-B984AB84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3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441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Квест-игра по финансовой грамотности.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/>
              <a:t>« </a:t>
            </a:r>
            <a:r>
              <a:rPr lang="ru-RU" sz="4800" b="1" dirty="0" smtClean="0"/>
              <a:t>В мире денег»</a:t>
            </a:r>
            <a:endParaRPr lang="ru-RU" sz="4800" b="1" dirty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/>
              <a:t>                                                       Разработали </a:t>
            </a:r>
            <a:r>
              <a:rPr lang="ru-RU" sz="2000" dirty="0" smtClean="0"/>
              <a:t>учителя:</a:t>
            </a:r>
          </a:p>
          <a:p>
            <a:pPr marL="0" indent="0">
              <a:buNone/>
            </a:pPr>
            <a:r>
              <a:rPr lang="ru-RU" sz="2000" dirty="0" smtClean="0"/>
              <a:t>Безуглова </a:t>
            </a:r>
            <a:r>
              <a:rPr lang="ru-RU" sz="2000" dirty="0"/>
              <a:t>О.Г. – учитель нач. </a:t>
            </a:r>
            <a:r>
              <a:rPr lang="ru-RU" sz="2000" dirty="0" err="1"/>
              <a:t>кл</a:t>
            </a:r>
            <a:r>
              <a:rPr lang="ru-RU" sz="2000" dirty="0" smtClean="0"/>
              <a:t>.,</a:t>
            </a:r>
            <a:r>
              <a:rPr lang="ru-RU" sz="2000" dirty="0">
                <a:solidFill>
                  <a:srgbClr val="FFFFFF"/>
                </a:solidFill>
              </a:rPr>
              <a:t> МБОУ СОШ № 9 им. В.С. </a:t>
            </a:r>
            <a:r>
              <a:rPr lang="ru-RU" sz="2000" dirty="0" err="1">
                <a:solidFill>
                  <a:srgbClr val="FFFFFF"/>
                </a:solidFill>
              </a:rPr>
              <a:t>Кашук</a:t>
            </a:r>
            <a:r>
              <a:rPr lang="ru-RU" sz="2000" dirty="0">
                <a:solidFill>
                  <a:srgbClr val="FFFFFF"/>
                </a:solidFill>
              </a:rPr>
              <a:t> МО Кавказский район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Постригань</a:t>
            </a:r>
            <a:r>
              <a:rPr lang="ru-RU" sz="2000" dirty="0"/>
              <a:t> В.А. – учитель </a:t>
            </a:r>
            <a:r>
              <a:rPr lang="ru-RU" sz="2000" dirty="0" smtClean="0"/>
              <a:t>истории</a:t>
            </a:r>
            <a:r>
              <a:rPr lang="ru-RU" sz="2000" dirty="0" smtClean="0"/>
              <a:t>,</a:t>
            </a:r>
            <a:r>
              <a:rPr lang="ru-RU" sz="2000" dirty="0">
                <a:solidFill>
                  <a:srgbClr val="FFFFFF"/>
                </a:solidFill>
              </a:rPr>
              <a:t> МБОУ СОШ № 9 им. В.С. </a:t>
            </a:r>
            <a:r>
              <a:rPr lang="ru-RU" sz="2000" dirty="0" err="1">
                <a:solidFill>
                  <a:srgbClr val="FFFFFF"/>
                </a:solidFill>
              </a:rPr>
              <a:t>Кашук</a:t>
            </a:r>
            <a:r>
              <a:rPr lang="ru-RU" sz="2000" dirty="0">
                <a:solidFill>
                  <a:srgbClr val="FFFFFF"/>
                </a:solidFill>
              </a:rPr>
              <a:t> МО Кавказский </a:t>
            </a:r>
            <a:r>
              <a:rPr lang="ru-RU" sz="2000" dirty="0" smtClean="0">
                <a:solidFill>
                  <a:srgbClr val="FFFFFF"/>
                </a:solidFill>
              </a:rPr>
              <a:t>район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FF"/>
                </a:solidFill>
              </a:rPr>
              <a:t>Скоркина</a:t>
            </a:r>
            <a:r>
              <a:rPr lang="ru-RU" sz="2000" dirty="0" smtClean="0">
                <a:solidFill>
                  <a:srgbClr val="FFFFFF"/>
                </a:solidFill>
              </a:rPr>
              <a:t> С.Р. – учитель нач. </a:t>
            </a:r>
            <a:r>
              <a:rPr lang="ru-RU" sz="2000" dirty="0" err="1" smtClean="0">
                <a:solidFill>
                  <a:srgbClr val="FFFFFF"/>
                </a:solidFill>
              </a:rPr>
              <a:t>кл</a:t>
            </a:r>
            <a:r>
              <a:rPr lang="ru-RU" sz="2000" dirty="0" smtClean="0">
                <a:solidFill>
                  <a:srgbClr val="FFFFFF"/>
                </a:solidFill>
              </a:rPr>
              <a:t>., </a:t>
            </a:r>
            <a:r>
              <a:rPr lang="ru-RU" sz="2000" dirty="0">
                <a:solidFill>
                  <a:srgbClr val="FFFFFF"/>
                </a:solidFill>
              </a:rPr>
              <a:t>МБОУ СОШ № </a:t>
            </a:r>
            <a:r>
              <a:rPr lang="ru-RU" sz="2000" dirty="0" smtClean="0">
                <a:solidFill>
                  <a:srgbClr val="FFFFFF"/>
                </a:solidFill>
              </a:rPr>
              <a:t>19 МО </a:t>
            </a:r>
            <a:r>
              <a:rPr lang="ru-RU" sz="2000" smtClean="0">
                <a:solidFill>
                  <a:srgbClr val="FFFFFF"/>
                </a:solidFill>
              </a:rPr>
              <a:t>Кавказский район</a:t>
            </a: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87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Станция «Экономические задачи»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000" dirty="0">
                <a:latin typeface="+mj-lt"/>
              </a:rPr>
              <a:t>У вас 228 рублей. Сможете ли вы обменять их на 3 доллара в банке по курсу 1 доллар = 73 рубля.</a:t>
            </a:r>
          </a:p>
          <a:p>
            <a:pPr marL="514350" lvl="0" indent="-514350">
              <a:buClr>
                <a:srgbClr val="FFCC00"/>
              </a:buClr>
              <a:buFont typeface="Wingdings" pitchFamily="2" charset="2"/>
              <a:buAutoNum type="arabicPeriod"/>
            </a:pPr>
            <a:r>
              <a:rPr lang="ru-RU" sz="2000" dirty="0">
                <a:solidFill>
                  <a:srgbClr val="FFFFFF"/>
                </a:solidFill>
                <a:latin typeface="+mj-lt"/>
              </a:rPr>
              <a:t>У вас 500рублей. Сможете ли вы обменять их на 78 евро в банке по курсу 1 евро  = 82 рубля.</a:t>
            </a:r>
          </a:p>
          <a:p>
            <a:pPr marL="514350" lvl="0" indent="-514350">
              <a:buClr>
                <a:srgbClr val="FFCC00"/>
              </a:buClr>
              <a:buFont typeface="Wingdings" pitchFamily="2" charset="2"/>
              <a:buAutoNum type="arabicPeriod"/>
            </a:pPr>
            <a:r>
              <a:rPr lang="ru-RU" sz="2000" dirty="0">
                <a:effectLst/>
                <a:latin typeface="+mj-lt"/>
                <a:ea typeface="Calibri"/>
                <a:cs typeface="Times New Roman"/>
              </a:rPr>
              <a:t>Если 1 фунт стерлингов стоит 50 руб., сколько фунтов должна была поменять приехавшая в Россию Мэри </a:t>
            </a:r>
            <a:r>
              <a:rPr lang="ru-RU" sz="2000" dirty="0" err="1">
                <a:effectLst/>
                <a:latin typeface="+mj-lt"/>
                <a:ea typeface="Calibri"/>
                <a:cs typeface="Times New Roman"/>
              </a:rPr>
              <a:t>Поппинс</a:t>
            </a:r>
            <a:r>
              <a:rPr lang="ru-RU" sz="2000" dirty="0">
                <a:effectLst/>
                <a:latin typeface="+mj-lt"/>
                <a:ea typeface="Calibri"/>
                <a:cs typeface="Times New Roman"/>
              </a:rPr>
              <a:t>, чтобы купить три матрешки по 400 руб.? </a:t>
            </a:r>
          </a:p>
          <a:p>
            <a:pPr marL="514350" lvl="0" indent="-514350">
              <a:buClr>
                <a:srgbClr val="FFCC00"/>
              </a:buClr>
              <a:buFont typeface="Wingdings" pitchFamily="2" charset="2"/>
              <a:buAutoNum type="arabicPeriod"/>
            </a:pPr>
            <a:r>
              <a:rPr lang="ru-RU" sz="2000" dirty="0">
                <a:effectLst/>
                <a:latin typeface="+mj-lt"/>
                <a:cs typeface="Times New Roman"/>
              </a:rPr>
              <a:t>Американская семья 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Смит из </a:t>
            </a:r>
            <a:r>
              <a:rPr lang="ru-RU" sz="2000" dirty="0">
                <a:effectLst/>
                <a:latin typeface="+mj-lt"/>
                <a:cs typeface="Times New Roman"/>
              </a:rPr>
              <a:t>4 человек (отец, мать и дети 6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 </a:t>
            </a:r>
            <a:r>
              <a:rPr lang="ru-RU" sz="2000" dirty="0">
                <a:effectLst/>
                <a:latin typeface="+mj-lt"/>
                <a:cs typeface="Times New Roman"/>
              </a:rPr>
              <a:t>лет, 15 лет) 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запланировала </a:t>
            </a:r>
            <a:r>
              <a:rPr lang="ru-RU" sz="2000" dirty="0">
                <a:effectLst/>
                <a:latin typeface="+mj-lt"/>
                <a:cs typeface="Times New Roman"/>
              </a:rPr>
              <a:t>экскурсию по Москве. Они хотели посетить Храм Василия Блаженного, Исторический музей и совершить обзорную автобусную экскурсию. 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Стоимость билета на одного человека:  Храм Василия Блаженного </a:t>
            </a:r>
            <a:r>
              <a:rPr lang="ru-RU" sz="2000" dirty="0">
                <a:effectLst/>
                <a:latin typeface="+mj-lt"/>
                <a:cs typeface="Times New Roman"/>
              </a:rPr>
              <a:t>– 700рублей, 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Исторический музей </a:t>
            </a:r>
            <a:r>
              <a:rPr lang="ru-RU" sz="2000" dirty="0">
                <a:effectLst/>
                <a:latin typeface="+mj-lt"/>
                <a:cs typeface="Times New Roman"/>
              </a:rPr>
              <a:t>– 500 рублей, Обзорная экскурсия – взрослый билет 800 руб., детский (до 7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 </a:t>
            </a:r>
            <a:r>
              <a:rPr lang="ru-RU" sz="2000" dirty="0">
                <a:effectLst/>
                <a:latin typeface="+mj-lt"/>
                <a:cs typeface="Times New Roman"/>
              </a:rPr>
              <a:t>л.) – 600руб. Хватит ли 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семье Смит </a:t>
            </a:r>
            <a:r>
              <a:rPr lang="ru-RU" sz="2000" dirty="0">
                <a:effectLst/>
                <a:latin typeface="+mj-lt"/>
                <a:cs typeface="Times New Roman"/>
              </a:rPr>
              <a:t>300 </a:t>
            </a:r>
            <a:r>
              <a:rPr lang="ru-RU" sz="2000" dirty="0" smtClean="0">
                <a:effectLst/>
                <a:latin typeface="+mj-lt"/>
                <a:cs typeface="Times New Roman"/>
              </a:rPr>
              <a:t>долларов на все запланированные мероприятия?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1 доллар = 70 рублей</a:t>
            </a:r>
            <a:r>
              <a:rPr lang="ru-RU" sz="2000" dirty="0">
                <a:effectLst/>
                <a:latin typeface="+mj-lt"/>
                <a:cs typeface="Times New Roman"/>
              </a:rPr>
              <a:t>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35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Станция «Экономическая безопасность».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47800"/>
            <a:ext cx="7315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/>
                <a:latin typeface="+mj-lt"/>
              </a:rPr>
              <a:t>Слово ведущего: </a:t>
            </a:r>
            <a:r>
              <a:rPr lang="ru-RU" sz="2000" dirty="0" smtClean="0">
                <a:effectLst/>
                <a:latin typeface="+mj-lt"/>
              </a:rPr>
              <a:t>Что </a:t>
            </a:r>
            <a:r>
              <a:rPr lang="ru-RU" sz="2000" dirty="0">
                <a:effectLst/>
                <a:latin typeface="+mj-lt"/>
              </a:rPr>
              <a:t>нужно делать, чтобы обезопасить себя от поддельных купюр, какое наказание вы можете понести за выявление у вас ненастоящих денег? Ежедневно злоумышленники изобретают новые способы производства банкнот. А обычным гражданам порой не так уж и легко обнаружить подделку. </a:t>
            </a:r>
            <a:r>
              <a:rPr lang="ru-RU" sz="2000" b="1" dirty="0">
                <a:effectLst/>
                <a:latin typeface="+mj-lt"/>
              </a:rPr>
              <a:t>Как отличить фальшивые деньги от настоящих? </a:t>
            </a:r>
            <a:r>
              <a:rPr lang="ru-RU" sz="2000" dirty="0">
                <a:effectLst/>
                <a:latin typeface="+mj-lt"/>
              </a:rPr>
              <a:t>Существует свыше 20 степеней защиты настоящих денег. Но на глаз неопытному гражданину тяжело увидеть все изъяны.</a:t>
            </a:r>
            <a:r>
              <a:rPr lang="ru-RU" sz="200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2000" dirty="0">
                <a:effectLst/>
                <a:latin typeface="+mj-lt"/>
              </a:rPr>
              <a:t>Внимательное отношение у получаемой наличности и знание степеней защиты российского рубля – это гарантия того, что вы не станете жертвой мошенников, распространяющих фальшивые купюры. </a:t>
            </a:r>
            <a:r>
              <a:rPr lang="ru-RU" sz="2000" b="1" dirty="0">
                <a:effectLst/>
                <a:latin typeface="+mj-lt"/>
              </a:rPr>
              <a:t>Стоит быть предельно осторожными особенно в тех местах, которые не оборудованы специальными контрольными устройствами</a:t>
            </a:r>
            <a:r>
              <a:rPr lang="ru-RU" sz="2000" dirty="0">
                <a:effectLst/>
                <a:latin typeface="+mj-lt"/>
              </a:rPr>
              <a:t>, Это касается недорогих заведений общепита, небольших магазинов, общественного транспорта.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06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ru-RU" sz="3200" u="sng" dirty="0">
                <a:solidFill>
                  <a:srgbClr val="FFFF00"/>
                </a:solidFill>
              </a:rPr>
              <a:t>Задание. Найти все степени защиты.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28600"/>
            <a:ext cx="8458200" cy="51054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1. Два водяных знака слиты в один: полутоновый водяной знак портрета Ярослава Мудрого и филигранный водяной знак номинала банкноты, на нем также видны участки разных цветов, что придает объемности изображению;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2. Защитная нить шириной 5 мм выполнена </a:t>
            </a:r>
            <a:r>
              <a:rPr lang="ru-RU" sz="1100" dirty="0" err="1">
                <a:effectLst/>
                <a:latin typeface="Calibri"/>
                <a:ea typeface="Calibri"/>
                <a:cs typeface="Times New Roman"/>
              </a:rPr>
              <a:t>деметаллизацией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 и внедрена в бумагу, плюс на ней есть повторяющееся изображение («1000raquo; цифрами и геометрические фигуры - ромбы), а с оборотной стороны – серая полоса с числом 1000;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3. Если посмотреть на защитную нить в месте, где она выходит на поверхность (витражное окно), при наклоне она меняет изображение: либо цифра 1000 и ромб, либо отсутствие изображения – блестящий фон;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4. </a:t>
            </a:r>
            <a:r>
              <a:rPr lang="ru-RU" sz="1100" dirty="0" err="1">
                <a:effectLst/>
                <a:latin typeface="Calibri"/>
                <a:ea typeface="Calibri"/>
                <a:cs typeface="Times New Roman"/>
              </a:rPr>
              <a:t>Микроузор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 из геометрических фигур – параллельные линии на обороте купюры, прослеживаемые при ксерокопировании и не различимые невооруженным глазом;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5. Число 1000 в микротексте повторяется позитивом вверху купюры. Вся полоса насчитывает 11 строк; </a:t>
            </a:r>
          </a:p>
          <a:p>
            <a:pPr marL="0" indent="0">
              <a:buNone/>
            </a:pPr>
            <a:endParaRPr lang="ru-RU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45266"/>
            <a:ext cx="4495800" cy="24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6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" y="952500"/>
            <a:ext cx="90268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6. Негативно-позитивный микротекст «ЦБРФ 1000» расположен внизу купюры и состоит из 6 полос с переходами от негатива к позитиву слева направо;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7. Микротекст у основания здания, изображенного на лицевой стороне купюры, – повторяющиеся цифры 1000, разделяемые точкой;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8.Кипп-эффект – если посмотреть на банкноту под острым углом или направить ее против света, будут видны буквы «РР». Они могут быть светлыми или темными в зависимости от того, как расположена банкнота;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9. Бескрасочное тиснение в виде тонких штрихов на левом краю банкноты по лицевой стороне и после текста «билет Банка России» - переход в тиснение;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10.Рельефные элементы (надпись, эмблема Банка России и метка для людей с ослабленным зрением, тонкие рельефные штрихи);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11.Герб Ярославля напечатан не просто оптически переменной краской, а магнитной оптически переменной краской (OVMI), поэтому на нем заметна «перемещающаяся» блестящая полоса при наклоне купюры;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12.Муаровые полосы – при прямом рассмотрении однотонное поле, а при наклоне голубые и желтые полосы;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CC00"/>
              </a:buClr>
              <a:buNone/>
            </a:pPr>
            <a:r>
              <a:rPr lang="ru-RU" sz="1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13. Обратите внимание – есть перфорированное число 1000, оно располагается под гербом Ярославля и не должно быть шероховатым на ощупь.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Станция «Эрудит»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 smtClean="0"/>
              <a:t>В рамках записаны названия валют разных стран. Чтобы выяснить в какой стране данная валюта, расшифруйте ребусы.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3" y="2039072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84" y="2066924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3" y="4202668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3143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42" y="4202668"/>
            <a:ext cx="2726803" cy="204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42" y="2066924"/>
            <a:ext cx="2626166" cy="196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351" y="3622331"/>
            <a:ext cx="71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СОЛЬ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5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46" y="3728748"/>
            <a:ext cx="5941217" cy="44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867400"/>
            <a:ext cx="595471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72040" y="5814536"/>
            <a:ext cx="71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ПЕСО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3" y="3730357"/>
            <a:ext cx="595471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94562" y="5721905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ЕВРО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4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dirty="0" smtClean="0"/>
              <a:t>Станция «Российский рубль»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/>
              <a:t>Российская практика эмиссии бумажных денег имеет яркую особенность: на купюрах изображают не великих деятелей и государственных руководителей, а города и характеризующие их символы. Такая традиция ведется с 1995 года. Она призвана отметить наиболее показательные регионы огромной страны.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8900" y="1920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3287234" cy="491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1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кроссворду.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/>
              <a:t>1.	Лицевая сторона купюры.</a:t>
            </a:r>
          </a:p>
          <a:p>
            <a:r>
              <a:rPr lang="ru-RU" sz="1200" dirty="0"/>
              <a:t>2.	Достопримечательности какого города изображены на российской купюре (образца 1997 года) достоинством 5000 рублей?</a:t>
            </a:r>
          </a:p>
          <a:p>
            <a:r>
              <a:rPr lang="ru-RU" sz="1200" dirty="0"/>
              <a:t>3.	Денежный знак, изготовленный из металла, либо другого материала определённой формы, веса и достоинства. </a:t>
            </a:r>
          </a:p>
          <a:p>
            <a:r>
              <a:rPr lang="ru-RU" sz="1200" dirty="0"/>
              <a:t>4.	Достопримечательности какого города изображены на российской купюре (образца 1997 года) достоинством 100 рублей?</a:t>
            </a:r>
          </a:p>
          <a:p>
            <a:r>
              <a:rPr lang="ru-RU" sz="1200" dirty="0"/>
              <a:t>5.	Достопримечательности какого города изображены на российской купюре достоинством 200 рублей?</a:t>
            </a:r>
          </a:p>
          <a:p>
            <a:r>
              <a:rPr lang="ru-RU" sz="1200" dirty="0"/>
              <a:t>6.	Памятник какого императора изображен на купюре достоинством 500 рублей?</a:t>
            </a:r>
          </a:p>
          <a:p>
            <a:r>
              <a:rPr lang="ru-RU" sz="1200" dirty="0"/>
              <a:t>7.	Оборотная сторона купюры.</a:t>
            </a:r>
          </a:p>
          <a:p>
            <a:r>
              <a:rPr lang="ru-RU" sz="1200" dirty="0"/>
              <a:t>8.	Достопримечательности какого города изображены на российской купюре достоинством 2000 рублей?</a:t>
            </a:r>
          </a:p>
          <a:p>
            <a:r>
              <a:rPr lang="ru-RU" sz="1200" dirty="0"/>
              <a:t>9.	На купюре достоинством 1000 рублей на лицевой стороне вверху </a:t>
            </a:r>
            <a:r>
              <a:rPr lang="ru-RU" sz="1200" dirty="0" smtClean="0"/>
              <a:t> </a:t>
            </a:r>
            <a:r>
              <a:rPr lang="ru-RU" sz="1200" dirty="0"/>
              <a:t>герб города Ярославль. Какое животное изображено на гербе?</a:t>
            </a:r>
          </a:p>
          <a:p>
            <a:r>
              <a:rPr lang="ru-RU" sz="1200" dirty="0"/>
              <a:t>10.	Достопримечательности какого города изображены на российской купюре (образца 1997 года) достоинством 1000 рублей?</a:t>
            </a:r>
          </a:p>
          <a:p>
            <a:r>
              <a:rPr lang="ru-RU" sz="1200" dirty="0"/>
              <a:t>11.	Что изображено в левом верхнем углу на лицевой стороне каждой купюры?</a:t>
            </a:r>
          </a:p>
          <a:p>
            <a:r>
              <a:rPr lang="ru-RU" sz="1200" dirty="0"/>
              <a:t>12.	Национальная валюта РФ.</a:t>
            </a:r>
          </a:p>
          <a:p>
            <a:r>
              <a:rPr lang="ru-RU" sz="1200" dirty="0"/>
              <a:t>13.	Достопримечательности какого города изображены на российской купюре (образца 1997 года) достоинством 10 рублей?</a:t>
            </a:r>
          </a:p>
          <a:p>
            <a:r>
              <a:rPr lang="ru-RU" sz="1200" dirty="0"/>
              <a:t>14.	Достопримечательности какого города изображены на российской купюре (образца 1997 года) достоинством 500 рублей?</a:t>
            </a:r>
          </a:p>
          <a:p>
            <a:r>
              <a:rPr lang="ru-RU" sz="1200" dirty="0"/>
              <a:t>Номинал купюры , на которой изображены достопримечательности  города под номером 15.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4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Задача. 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129540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Миша </a:t>
            </a:r>
            <a:r>
              <a:rPr lang="ru-RU" sz="2400" dirty="0"/>
              <a:t>пошёл в магазин за молоком. У него была купюра с изображением Севастополя, а когда пришёл домой, у него в кошельке было две купюры: с изображением Москвы и Санкт-Петербурга. Сколько стоит пакет молока</a:t>
            </a:r>
            <a:r>
              <a:rPr lang="ru-RU" sz="2400" dirty="0" smtClean="0"/>
              <a:t>?</a:t>
            </a:r>
          </a:p>
          <a:p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2. Какими </a:t>
            </a:r>
            <a:r>
              <a:rPr lang="ru-RU" sz="2400" dirty="0"/>
              <a:t>купюрами можно разменять банкноту с изображением Ярославля? </a:t>
            </a:r>
          </a:p>
        </p:txBody>
      </p:sp>
    </p:spTree>
    <p:extLst>
      <p:ext uri="{BB962C8B-B14F-4D97-AF65-F5344CB8AC3E}">
        <p14:creationId xmlns:p14="http://schemas.microsoft.com/office/powerpoint/2010/main" val="184143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Станция </a:t>
            </a:r>
            <a:r>
              <a:rPr lang="ru-RU" u="sng" dirty="0">
                <a:solidFill>
                  <a:srgbClr val="FFFF00"/>
                </a:solidFill>
                <a:effectLst/>
              </a:rPr>
              <a:t>«Деньги- денежки»</a:t>
            </a:r>
            <a:r>
              <a:rPr lang="ru-RU" dirty="0">
                <a:solidFill>
                  <a:srgbClr val="FFFF00"/>
                </a:solidFill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97" y="1066800"/>
            <a:ext cx="8229600" cy="5105400"/>
          </a:xfrm>
        </p:spPr>
        <p:txBody>
          <a:bodyPr/>
          <a:lstStyle/>
          <a:p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Блиц – опрос.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с рублём копейка? ( бережёт).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денежных банкнотах какого государства изображена гора</a:t>
            </a:r>
          </a:p>
          <a:p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Фудзияма? (Япония.)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известная пословица предлагает взамен ста рублей? (сто друзей).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«музыкальную» турецкую валюту. (Лира.)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Какое животное всегда при деньгах? (поросёнок).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гора изображена на армянских банкнотах? (Арарат.)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каких монет означает, что для их чеканки нужно было получить специальное разрешение королевской особы? (Крона, от «корона».)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деньги родители выделяют своим детям? (карманные).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валюте поставлен памятник во Франкфурте-на-Майне? (Евро.)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валютой вы будете расплачиваться, делая покупки в</a:t>
            </a:r>
          </a:p>
          <a:p>
            <a:pPr lvl="0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Брюсселе? (Евро. Брюссель – столица Бельгии.)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8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800" b="1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Цель</a:t>
            </a:r>
            <a:r>
              <a:rPr lang="ru-RU" sz="2800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:  </a:t>
            </a:r>
            <a:r>
              <a:rPr lang="ru-RU" sz="2800" i="1" u="sng" dirty="0">
                <a:effectLst/>
                <a:latin typeface="Arial"/>
                <a:ea typeface="Times New Roman"/>
              </a:rPr>
              <a:t>развитие у учащихся интереса к изучению вопросов финансовой </a:t>
            </a:r>
            <a:r>
              <a:rPr lang="ru-RU" sz="2800" i="1" u="sng" dirty="0" smtClean="0">
                <a:effectLst/>
                <a:latin typeface="Arial"/>
                <a:ea typeface="Times New Roman"/>
              </a:rPr>
              <a:t>грамотности</a:t>
            </a:r>
            <a:endParaRPr lang="en-US" sz="2800" i="1" u="sng" dirty="0" smtClean="0">
              <a:effectLst/>
              <a:latin typeface="Arial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800" b="1" i="1" u="sng" dirty="0" smtClean="0">
                <a:solidFill>
                  <a:srgbClr val="FFFF00"/>
                </a:solidFill>
                <a:effectLst/>
                <a:latin typeface="Arial"/>
                <a:ea typeface="Times New Roman"/>
              </a:rPr>
              <a:t>Задачи</a:t>
            </a:r>
            <a:r>
              <a:rPr lang="ru-RU" sz="2800" b="1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:</a:t>
            </a:r>
            <a:r>
              <a:rPr lang="ru-RU" sz="2800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 </a:t>
            </a:r>
            <a:r>
              <a:rPr lang="ru-RU" sz="2800" i="1" dirty="0">
                <a:effectLst/>
                <a:latin typeface="Arial"/>
                <a:ea typeface="Times New Roman"/>
              </a:rPr>
              <a:t>- расширить знания о валюте как денежной единице разных стран;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800" i="1" dirty="0">
                <a:effectLst/>
                <a:latin typeface="Arial"/>
                <a:ea typeface="Times New Roman"/>
              </a:rPr>
              <a:t>-дать представление об использовании  степени защиты денежных купюр;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800" i="1" dirty="0">
                <a:effectLst/>
                <a:latin typeface="Arial"/>
                <a:ea typeface="Times New Roman"/>
              </a:rPr>
              <a:t>-проводить элементарные финансовые расчеты с использованием валютного курса.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800" i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 </a:t>
            </a:r>
          </a:p>
          <a:p>
            <a:pPr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i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 формировать умение анализировать,</a:t>
            </a:r>
          </a:p>
          <a:p>
            <a:pPr lvl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i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800" i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выражать свою точку зрения.</a:t>
            </a:r>
            <a:endParaRPr lang="ru-RU" sz="2000" i="1" dirty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916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Монетный двор.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400" u="sng" dirty="0" smtClean="0"/>
              <a:t>Слово ведущего</a:t>
            </a:r>
            <a:r>
              <a:rPr lang="ru-RU" sz="1100" dirty="0" smtClean="0"/>
              <a:t>: </a:t>
            </a: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/>
              </a:rPr>
              <a:t>На </a:t>
            </a:r>
            <a:r>
              <a:rPr lang="ru-RU" sz="1100" b="0" dirty="0">
                <a:solidFill>
                  <a:schemeClr val="tx1"/>
                </a:solidFill>
                <a:effectLst/>
                <a:latin typeface="Times New Roman"/>
              </a:rPr>
              <a:t>Руси монеты появились в Х веке, они чеканились из серебра (ранее использовались деньги других стран)"серебряники" – название монет.</a:t>
            </a:r>
            <a:r>
              <a:rPr lang="ru-RU" sz="1100" b="0" dirty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1100" b="0" dirty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1100" b="0" dirty="0">
                <a:solidFill>
                  <a:schemeClr val="tx1"/>
                </a:solidFill>
                <a:effectLst/>
                <a:latin typeface="Times New Roman"/>
              </a:rPr>
              <a:t>Деньгами стали служить слитки серебра - гривны. Весили они 170 - 200 г и были прямоугольной или шестиугольной формы. За одну гривну давали 200 беличьих шкурок.</a:t>
            </a:r>
            <a:r>
              <a:rPr lang="ru-RU" sz="1100" b="0" dirty="0">
                <a:solidFill>
                  <a:schemeClr val="tx1"/>
                </a:solidFill>
                <a:effectLst/>
                <a:latin typeface="Calibri"/>
              </a:rPr>
              <a:t/>
            </a:r>
            <a:br>
              <a:rPr lang="ru-RU" sz="1100" b="0" dirty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1100" b="0" dirty="0">
                <a:solidFill>
                  <a:schemeClr val="tx1"/>
                </a:solidFill>
                <a:effectLst/>
                <a:latin typeface="Times New Roman"/>
              </a:rPr>
              <a:t>Солидная гривна не всегда оказывалась удобной для расчетов при небольших торговых операциях. Нужна была более мелкая "монета", и гривны стали рубить пополам. Так появились на свет "рубли".  </a:t>
            </a:r>
            <a:r>
              <a:rPr lang="ru-RU" sz="1100" b="0" dirty="0" smtClean="0">
                <a:solidFill>
                  <a:schemeClr val="tx1"/>
                </a:solidFill>
                <a:effectLst/>
                <a:latin typeface="Calibri"/>
              </a:rPr>
              <a:t>   </a:t>
            </a:r>
            <a:br>
              <a:rPr lang="ru-RU" sz="1100" b="0" dirty="0" smtClean="0">
                <a:solidFill>
                  <a:schemeClr val="tx1"/>
                </a:solidFill>
                <a:effectLst/>
                <a:latin typeface="Calibri"/>
              </a:rPr>
            </a:b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/>
              </a:rPr>
              <a:t>Во </a:t>
            </a:r>
            <a:r>
              <a:rPr lang="ru-RU" sz="1100" b="0" dirty="0">
                <a:solidFill>
                  <a:schemeClr val="tx1"/>
                </a:solidFill>
                <a:effectLst/>
                <a:latin typeface="Times New Roman"/>
              </a:rPr>
              <a:t>время правления Елены Глинской - матери Ивана Грозного - была создана единая для всего русского государства денежная система. На мелкой серебряной монете изображали всадника с мечом - монеты получили название </a:t>
            </a:r>
            <a:r>
              <a:rPr lang="ru-RU" sz="1100" b="0" dirty="0" err="1">
                <a:solidFill>
                  <a:schemeClr val="tx1"/>
                </a:solidFill>
                <a:effectLst/>
                <a:latin typeface="Times New Roman"/>
              </a:rPr>
              <a:t>мечевых</a:t>
            </a:r>
            <a:r>
              <a:rPr lang="ru-RU" sz="1100" b="0" dirty="0">
                <a:solidFill>
                  <a:schemeClr val="tx1"/>
                </a:solidFill>
                <a:effectLst/>
                <a:latin typeface="Times New Roman"/>
              </a:rPr>
              <a:t>. На деньгах </a:t>
            </a: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/>
              </a:rPr>
              <a:t>покрупнее, чеканили </a:t>
            </a:r>
            <a:r>
              <a:rPr lang="ru-RU" sz="1100" b="0" dirty="0">
                <a:solidFill>
                  <a:schemeClr val="tx1"/>
                </a:solidFill>
                <a:effectLst/>
                <a:latin typeface="Times New Roman"/>
              </a:rPr>
              <a:t>всадника, вооруженного копьем. Такие монеты стали называть копейными - отсюда и произошло слово "копейка". 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600" b="0" dirty="0">
                <a:solidFill>
                  <a:srgbClr val="000000"/>
                </a:solidFill>
                <a:effectLst/>
                <a:latin typeface="Calibri"/>
              </a:rPr>
              <a:t/>
            </a:r>
            <a:br>
              <a:rPr lang="ru-RU" sz="3600" b="0" dirty="0">
                <a:solidFill>
                  <a:srgbClr val="000000"/>
                </a:solidFill>
                <a:effectLst/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24" y="2819400"/>
            <a:ext cx="8229600" cy="3916456"/>
          </a:xfrm>
        </p:spPr>
        <p:txBody>
          <a:bodyPr/>
          <a:lstStyle/>
          <a:p>
            <a:r>
              <a:rPr lang="ru-RU" sz="2400" dirty="0" smtClean="0"/>
              <a:t>Презентация командами придуманных монет.</a:t>
            </a:r>
          </a:p>
          <a:p>
            <a:r>
              <a:rPr lang="ru-RU" sz="2400" dirty="0" smtClean="0"/>
              <a:t>Домашнее задание: придумать свои деньги (название денежных единиц, изображения).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1500837" cy="112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5" y="539282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1244974" cy="124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7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E7D27-66E8-4CD9-8845-76CF48D6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876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342900">
              <a:spcBef>
                <a:spcPts val="0"/>
              </a:spcBef>
              <a:spcAft>
                <a:spcPts val="750"/>
              </a:spcAft>
            </a:pPr>
            <a:r>
              <a:rPr lang="ru-RU" sz="2800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Ожидаемые результаты:</a:t>
            </a:r>
            <a:r>
              <a:rPr lang="ru-RU" sz="2400" b="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1400" b="1" dirty="0" smtClean="0">
                <a:solidFill>
                  <a:srgbClr val="FFC000"/>
                </a:solidFill>
                <a:effectLst/>
                <a:ea typeface="Times New Roman"/>
                <a:cs typeface="Arial" pitchFamily="34" charset="0"/>
              </a:rPr>
              <a:t>Предметные</a:t>
            </a:r>
            <a:r>
              <a:rPr lang="ru-RU" sz="1400" b="1" dirty="0">
                <a:solidFill>
                  <a:srgbClr val="FFC000"/>
                </a:solidFill>
                <a:effectLst/>
                <a:ea typeface="Times New Roman"/>
                <a:cs typeface="Arial" pitchFamily="34" charset="0"/>
              </a:rPr>
              <a:t>:</a:t>
            </a:r>
            <a:r>
              <a:rPr lang="ru-RU" sz="1400" dirty="0">
                <a:effectLst/>
                <a:ea typeface="Times New Roman"/>
                <a:cs typeface="Arial" pitchFamily="34" charset="0"/>
              </a:rPr>
              <a:t> понимание экономических терминов;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1400" dirty="0">
                <a:effectLst/>
                <a:ea typeface="Times New Roman"/>
                <a:cs typeface="Arial" pitchFamily="34" charset="0"/>
              </a:rPr>
              <a:t>-проведение элементарных финансовых расчетов;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1400" b="1" dirty="0" err="1" smtClean="0">
                <a:solidFill>
                  <a:srgbClr val="FFC000"/>
                </a:solidFill>
                <a:effectLst/>
                <a:ea typeface="Times New Roman"/>
                <a:cs typeface="Arial" pitchFamily="34" charset="0"/>
              </a:rPr>
              <a:t>Ме</a:t>
            </a:r>
            <a:r>
              <a:rPr lang="ru-RU" sz="1400" dirty="0" err="1" smtClean="0">
                <a:solidFill>
                  <a:srgbClr val="FFC000"/>
                </a:solidFill>
                <a:effectLst/>
                <a:ea typeface="Times New Roman"/>
                <a:cs typeface="Arial" pitchFamily="34" charset="0"/>
              </a:rPr>
              <a:t>тапредметные</a:t>
            </a:r>
            <a:r>
              <a:rPr lang="ru-RU" sz="1400" dirty="0">
                <a:solidFill>
                  <a:srgbClr val="FFC000"/>
                </a:solidFill>
                <a:effectLst/>
                <a:ea typeface="Times New Roman"/>
                <a:cs typeface="Arial" pitchFamily="34" charset="0"/>
              </a:rPr>
              <a:t>:</a:t>
            </a:r>
            <a:r>
              <a:rPr lang="ru-RU" sz="1400" dirty="0">
                <a:effectLst/>
                <a:ea typeface="Times New Roman"/>
                <a:cs typeface="Arial" pitchFamily="34" charset="0"/>
              </a:rPr>
              <a:t> освоение способов решения проблем поискового характера</a:t>
            </a:r>
            <a:r>
              <a:rPr lang="ru-RU" sz="1400" dirty="0" smtClean="0">
                <a:effectLst/>
                <a:ea typeface="Times New Roman"/>
                <a:cs typeface="Arial" pitchFamily="34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1400" dirty="0" smtClean="0">
                <a:cs typeface="Arial" pitchFamily="34" charset="0"/>
              </a:rPr>
              <a:t>создать условия для развития умений анализировать и сравнивать банкноты, отличать фальшивые деньги от настоящих, знать не только банкноты РФ, но и других </a:t>
            </a:r>
            <a:r>
              <a:rPr lang="ru-RU" sz="1400" dirty="0">
                <a:cs typeface="Arial" pitchFamily="34" charset="0"/>
              </a:rPr>
              <a:t>стран; у</a:t>
            </a:r>
            <a:r>
              <a:rPr lang="ru-RU" sz="1400" dirty="0" smtClean="0">
                <a:cs typeface="Arial" pitchFamily="34" charset="0"/>
              </a:rPr>
              <a:t>мение </a:t>
            </a:r>
            <a:r>
              <a:rPr lang="ru-RU" sz="1400" dirty="0">
                <a:cs typeface="Arial" pitchFamily="34" charset="0"/>
              </a:rPr>
              <a:t>осуществлять направленный поиск информации из разных </a:t>
            </a:r>
            <a:r>
              <a:rPr lang="ru-RU" sz="1400" dirty="0" smtClean="0">
                <a:cs typeface="Arial" pitchFamily="34" charset="0"/>
              </a:rPr>
              <a:t>источников</a:t>
            </a:r>
            <a:endParaRPr lang="ru-RU" sz="1400" dirty="0"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1400" dirty="0">
                <a:cs typeface="Arial" pitchFamily="34" charset="0"/>
              </a:rPr>
              <a:t>Умение объяснять понятия и </a:t>
            </a:r>
            <a:r>
              <a:rPr lang="ru-RU" sz="1400" dirty="0" smtClean="0">
                <a:cs typeface="Arial" pitchFamily="34" charset="0"/>
              </a:rPr>
              <a:t>явления</a:t>
            </a:r>
            <a:endParaRPr lang="ru-RU" sz="1400" dirty="0"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1400" dirty="0">
                <a:cs typeface="Arial" pitchFamily="34" charset="0"/>
              </a:rPr>
              <a:t>Готовность обрабатывать и использовать ранее полученную информацию из разных </a:t>
            </a:r>
            <a:r>
              <a:rPr lang="ru-RU" sz="1400" dirty="0" smtClean="0">
                <a:cs typeface="Arial" pitchFamily="34" charset="0"/>
              </a:rPr>
              <a:t>источников</a:t>
            </a:r>
            <a:endParaRPr lang="en-US" sz="1400" dirty="0" smtClean="0">
              <a:cs typeface="Arial" pitchFamily="34" charset="0"/>
            </a:endParaRPr>
          </a:p>
          <a:p>
            <a:r>
              <a:rPr lang="ru-RU" sz="1400" b="1" dirty="0">
                <a:solidFill>
                  <a:srgbClr val="FFC000"/>
                </a:solidFill>
              </a:rPr>
              <a:t>Регулятивные</a:t>
            </a:r>
            <a:r>
              <a:rPr lang="ru-RU" sz="1400" b="1" dirty="0" smtClean="0">
                <a:solidFill>
                  <a:srgbClr val="FFC000"/>
                </a:solidFill>
              </a:rPr>
              <a:t>:</a:t>
            </a:r>
            <a:endParaRPr lang="ru-RU" sz="1400" b="1" dirty="0">
              <a:solidFill>
                <a:srgbClr val="FFC000"/>
              </a:solidFill>
            </a:endParaRPr>
          </a:p>
          <a:p>
            <a:r>
              <a:rPr lang="ru-RU" sz="1400" dirty="0"/>
              <a:t>Умение адекватно принимать оценку взрослых и </a:t>
            </a:r>
            <a:r>
              <a:rPr lang="ru-RU" sz="1400" dirty="0" smtClean="0"/>
              <a:t>сверстнико</a:t>
            </a:r>
            <a:r>
              <a:rPr lang="ru-RU" sz="1400" dirty="0"/>
              <a:t>в</a:t>
            </a:r>
          </a:p>
          <a:p>
            <a:r>
              <a:rPr lang="ru-RU" sz="1400" dirty="0"/>
              <a:t>Умение планировать свои </a:t>
            </a:r>
            <a:r>
              <a:rPr lang="ru-RU" sz="1400" dirty="0" smtClean="0"/>
              <a:t>действия</a:t>
            </a:r>
            <a:endParaRPr lang="ru-RU" sz="1400" dirty="0"/>
          </a:p>
          <a:p>
            <a:r>
              <a:rPr lang="ru-RU" sz="1400" dirty="0"/>
              <a:t>Умение прогнозировать и оценивать свои </a:t>
            </a:r>
            <a:r>
              <a:rPr lang="ru-RU" sz="1400" dirty="0" smtClean="0"/>
              <a:t>действия</a:t>
            </a:r>
            <a:endParaRPr lang="en-US" sz="1400" dirty="0" smtClean="0"/>
          </a:p>
          <a:p>
            <a:endParaRPr lang="en-US" sz="1400" dirty="0"/>
          </a:p>
          <a:p>
            <a:r>
              <a:rPr lang="ru-RU" sz="1400" b="1" dirty="0">
                <a:solidFill>
                  <a:srgbClr val="FFC000"/>
                </a:solidFill>
              </a:rPr>
              <a:t>Коммуникативные</a:t>
            </a:r>
            <a:r>
              <a:rPr lang="ru-RU" sz="14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sz="1400" dirty="0"/>
              <a:t>Умение формулировать и аргументировать свою точку </a:t>
            </a:r>
            <a:r>
              <a:rPr lang="ru-RU" sz="1400" dirty="0" smtClean="0"/>
              <a:t>зрения</a:t>
            </a:r>
            <a:endParaRPr lang="ru-RU" sz="1400" dirty="0"/>
          </a:p>
          <a:p>
            <a:r>
              <a:rPr lang="ru-RU" sz="1400" dirty="0"/>
              <a:t>Умение договариваться о распределении функций и ролей в совместной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270013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000" b="1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Форма проведения занятия</a:t>
            </a:r>
            <a:r>
              <a:rPr lang="ru-RU" sz="2000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: </a:t>
            </a:r>
            <a:r>
              <a:rPr lang="ru-RU" sz="2000" i="1" dirty="0" err="1">
                <a:effectLst/>
                <a:latin typeface="Arial"/>
                <a:ea typeface="Times New Roman"/>
              </a:rPr>
              <a:t>квест</a:t>
            </a:r>
            <a:r>
              <a:rPr lang="ru-RU" sz="2000" i="1" dirty="0">
                <a:effectLst/>
                <a:latin typeface="Arial"/>
                <a:ea typeface="Times New Roman"/>
              </a:rPr>
              <a:t>-игра.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000" b="1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Форма организации деятельности обучающихся</a:t>
            </a:r>
            <a:r>
              <a:rPr lang="ru-RU" sz="2000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: </a:t>
            </a:r>
            <a:r>
              <a:rPr lang="ru-RU" sz="2000" i="1" dirty="0">
                <a:effectLst/>
                <a:latin typeface="Arial"/>
                <a:ea typeface="Times New Roman"/>
              </a:rPr>
              <a:t>групповая.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000" b="1" i="1" u="sng" dirty="0" smtClean="0">
                <a:solidFill>
                  <a:srgbClr val="FFFF00"/>
                </a:solidFill>
                <a:effectLst/>
                <a:latin typeface="Arial"/>
                <a:ea typeface="Times New Roman"/>
              </a:rPr>
              <a:t>Возраст участников: </a:t>
            </a:r>
            <a:r>
              <a:rPr lang="ru-RU" sz="2000" b="1" i="1" u="sng" dirty="0" smtClean="0">
                <a:effectLst/>
                <a:latin typeface="Arial"/>
                <a:ea typeface="Times New Roman"/>
              </a:rPr>
              <a:t>4 – 5 классы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000" b="1" i="1" u="sng" dirty="0">
                <a:solidFill>
                  <a:srgbClr val="FFFF00"/>
                </a:solidFill>
                <a:effectLst/>
                <a:latin typeface="Arial"/>
                <a:ea typeface="Times New Roman"/>
              </a:rPr>
              <a:t>Оборудование, дидактический материал: </a:t>
            </a:r>
            <a:r>
              <a:rPr lang="ru-RU" sz="2000" b="1" i="1" u="sng" dirty="0">
                <a:effectLst/>
                <a:latin typeface="Arial"/>
                <a:ea typeface="Times New Roman"/>
              </a:rPr>
              <a:t>компьютер, </a:t>
            </a:r>
            <a:r>
              <a:rPr lang="ru-RU" sz="2000" b="1" i="1" u="sng" dirty="0" err="1">
                <a:effectLst/>
                <a:latin typeface="Arial"/>
                <a:ea typeface="Times New Roman"/>
              </a:rPr>
              <a:t>мультимедиапроектор</a:t>
            </a:r>
            <a:r>
              <a:rPr lang="ru-RU" sz="2000" b="1" i="1" u="sng" dirty="0">
                <a:effectLst/>
                <a:latin typeface="Arial"/>
                <a:ea typeface="Times New Roman"/>
              </a:rPr>
              <a:t>, раздаточный материал с заданиями, ребусами, кроссвордами, монеты, купюры, предметы для игры.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40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09600"/>
            <a:ext cx="75438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chemeClr val="tx2">
                  <a:lumMod val="25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Краткое описание 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квеста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:</a:t>
            </a: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/>
                <a:ea typeface="Times New Roman"/>
              </a:rPr>
              <a:t>Игра проводится как внеурочное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образовательное </a:t>
            </a:r>
            <a:r>
              <a:rPr lang="ru-RU" sz="2000" dirty="0">
                <a:effectLst/>
                <a:latin typeface="Times New Roman"/>
                <a:ea typeface="Times New Roman"/>
              </a:rPr>
              <a:t>событие, являясь групповым соревновательным </a:t>
            </a:r>
            <a:r>
              <a:rPr lang="ru-RU" sz="2000" dirty="0" err="1">
                <a:effectLst/>
                <a:latin typeface="Times New Roman"/>
                <a:ea typeface="Times New Roman"/>
              </a:rPr>
              <a:t>квестом</a:t>
            </a:r>
            <a:r>
              <a:rPr lang="ru-RU" sz="2000" dirty="0">
                <a:effectLst/>
                <a:latin typeface="Times New Roman"/>
                <a:ea typeface="Times New Roman"/>
              </a:rPr>
              <a:t>.</a:t>
            </a: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/>
                <a:ea typeface="Times New Roman"/>
              </a:rPr>
              <a:t>Примерная продолжительность игры -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40 минут.</a:t>
            </a: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marR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/>
                <a:ea typeface="Times New Roman"/>
              </a:rPr>
              <a:t>Для проведения игры необходимо: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Times New Roman"/>
                <a:ea typeface="Times New Roman"/>
              </a:rPr>
              <a:t>создать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3 команды по 5-6 человек;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2000" b="1" dirty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/>
                <a:ea typeface="Times New Roman"/>
              </a:rPr>
              <a:t>Подготовить точки, на которых будут размещены Старт, 5 точек-станций</a:t>
            </a:r>
            <a:r>
              <a:rPr lang="ru-RU" sz="2000" dirty="0">
                <a:effectLst/>
                <a:latin typeface="Times New Roman"/>
                <a:ea typeface="Times New Roman"/>
              </a:rPr>
              <a:t>, Финиш;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Times New Roman"/>
                <a:ea typeface="Times New Roman"/>
              </a:rPr>
              <a:t>Разработать маршрутные листы , где будут указаны станции в определенном порядке для каждой команды;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Times New Roman"/>
                <a:ea typeface="Times New Roman"/>
              </a:rPr>
              <a:t>Подготовить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« МОНЕТКИ» </a:t>
            </a:r>
            <a:r>
              <a:rPr lang="ru-RU" sz="2000" dirty="0">
                <a:effectLst/>
                <a:latin typeface="Times New Roman"/>
                <a:ea typeface="Times New Roman"/>
              </a:rPr>
              <a:t>и листы с заданиями по каждой станции;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Times New Roman"/>
                <a:ea typeface="Times New Roman"/>
              </a:rPr>
              <a:t>Подготовить наградной материал по итогам игры;</a:t>
            </a: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effectLst/>
                <a:latin typeface="Times New Roman"/>
                <a:ea typeface="Times New Roman"/>
              </a:rPr>
              <a:t>назначить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7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ведущих (ученики старших классов): по 1 ведущему на каждую станцию. </a:t>
            </a:r>
            <a:r>
              <a:rPr lang="ru-RU" sz="2000" dirty="0">
                <a:effectLst/>
                <a:latin typeface="Times New Roman"/>
                <a:ea typeface="Times New Roman"/>
              </a:rPr>
              <a:t>У ведущих будет комплект заданий, критерии и монетки, которые заработают команды;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585"/>
            <a:ext cx="67818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Название станций.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35E1ED-BABE-4C90-8476-BBB9FE015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85" y="1140362"/>
            <a:ext cx="40005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455258-1147-46A8-9518-0A701EEC8DAE}"/>
              </a:ext>
            </a:extLst>
          </p:cNvPr>
          <p:cNvSpPr/>
          <p:nvPr/>
        </p:nvSpPr>
        <p:spPr>
          <a:xfrm>
            <a:off x="424375" y="1179822"/>
            <a:ext cx="4114800" cy="5666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Деньги и страны.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Экономические задачи.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Экономическая безопасность.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Эрудит.</a:t>
            </a:r>
          </a:p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Российский рубль.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Монетный двор</a:t>
            </a:r>
          </a:p>
          <a:p>
            <a:pPr eaLnBrk="0" hangingPunct="0">
              <a:spcBef>
                <a:spcPts val="77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Деньги - денежки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769F60-B45A-49BA-8FCC-EA75914DB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73" y="3996982"/>
            <a:ext cx="4025661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80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Маршрутный лист.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442681"/>
              </p:ext>
            </p:extLst>
          </p:nvPr>
        </p:nvGraphicFramePr>
        <p:xfrm>
          <a:off x="1143000" y="1371600"/>
          <a:ext cx="7315198" cy="1104138"/>
        </p:xfrm>
        <a:graphic>
          <a:graphicData uri="http://schemas.openxmlformats.org/drawingml/2006/table">
            <a:tbl>
              <a:tblPr firstRow="1" firstCol="1" bandRow="1"/>
              <a:tblGrid>
                <a:gridCol w="662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/>
                <a:gridCol w="1219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9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 станций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Деньги</a:t>
                      </a: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страны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Экономическая безопасность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Экономические задачи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Эрудит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Российский рубль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Монетный</a:t>
                      </a:r>
                      <a:r>
                        <a:rPr lang="ru-RU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двор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Деньги-денежки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 заработанных монет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Подпись</a:t>
                      </a:r>
                      <a:r>
                        <a:rPr lang="ru-RU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ведущего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38200" y="873696"/>
            <a:ext cx="542007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Название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оманды_______________________________________________________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5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u="sng" dirty="0">
                <a:solidFill>
                  <a:srgbClr val="FFFF00"/>
                </a:solidFill>
              </a:rPr>
              <a:t>Станция «Деньги и страны»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52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Слово ведущего: </a:t>
            </a:r>
            <a:r>
              <a:rPr lang="ru-RU" sz="2000" dirty="0">
                <a:effectLst/>
                <a:latin typeface="Roboto"/>
              </a:rPr>
              <a:t>В каждой стране – своя валюта. Деньги разных стран мира довольно разные. Например, в США в ходу доллар, в Японии – иена, в Европе – общая валюта евро. </a:t>
            </a:r>
            <a:r>
              <a:rPr lang="ru-RU" sz="2000" b="1" dirty="0">
                <a:effectLst/>
                <a:latin typeface="Roboto"/>
              </a:rPr>
              <a:t>Основные сведения о деньгах разных стран нельзя сформулировать без описания внешнего вида валют. </a:t>
            </a:r>
            <a:r>
              <a:rPr lang="ru-RU" sz="2000" dirty="0">
                <a:effectLst/>
                <a:latin typeface="Roboto"/>
              </a:rPr>
              <a:t>Практически всегда по изображениям на валюте можно проследить путь исторических преобразований в государстве. Так как на деньгах изображаются видные политические и культурные деятели той или иной страны либо же важные исторические события.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832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Задание. Соотнеси купюру, ее название и страну.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4" y="1295400"/>
            <a:ext cx="2057400" cy="10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Внешний вид 20 (двадцати) фунтов стерлингов (аверс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7" y="4038600"/>
            <a:ext cx="2121060" cy="116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нешний вид 25 (двадцати пяти) пиастров египетского фунта с изображением мечети Сайеда Аиши (аверс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7" y="5511543"/>
            <a:ext cx="2212693" cy="127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314575" cy="9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84" y="2590800"/>
            <a:ext cx="2322291" cy="9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Внешний вид 1 000 (одной тысячи) Японских иен с изображением портрета японского микробиолога Хидэё Ногути (аверс)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84" y="3810000"/>
            <a:ext cx="2314575" cy="11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Внешний вид 10 (десяти) китайских юаней (аверс)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65830"/>
            <a:ext cx="2322291" cy="12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81400" y="1659798"/>
            <a:ext cx="1981200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США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Япония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Китай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Россия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Великобритания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Германия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Египет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Украина</a:t>
            </a:r>
          </a:p>
        </p:txBody>
      </p:sp>
      <p:pic>
        <p:nvPicPr>
          <p:cNvPr id="13" name="Рисунок 12" descr="Внешний вид 20 (двадцати) украинских гривен с изображением портрета Ивана Франко (аверс)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8" y="2636131"/>
            <a:ext cx="2121059" cy="1144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30033" y="5867050"/>
            <a:ext cx="401545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ЕВРО    ИЕНА   РУБЛЬ   ЛИРА   ЮАНЬ   ДОЛЛАР  ФУНТ СТЕРЛИНГОВ    ГРИВНА</a:t>
            </a:r>
          </a:p>
        </p:txBody>
      </p:sp>
    </p:spTree>
    <p:extLst>
      <p:ext uri="{BB962C8B-B14F-4D97-AF65-F5344CB8AC3E}">
        <p14:creationId xmlns:p14="http://schemas.microsoft.com/office/powerpoint/2010/main" val="109427872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1313</Words>
  <Application>Microsoft Office PowerPoint</Application>
  <PresentationFormat>Экран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Garamond</vt:lpstr>
      <vt:lpstr>Roboto</vt:lpstr>
      <vt:lpstr>Symbol</vt:lpstr>
      <vt:lpstr>Times New Roman</vt:lpstr>
      <vt:lpstr>Wingdings</vt:lpstr>
      <vt:lpstr>Stream</vt:lpstr>
      <vt:lpstr> Квест-игра по финансовой грамотности.</vt:lpstr>
      <vt:lpstr>Презентация PowerPoint</vt:lpstr>
      <vt:lpstr>Ожидаемые результаты: </vt:lpstr>
      <vt:lpstr>Презентация PowerPoint</vt:lpstr>
      <vt:lpstr>Презентация PowerPoint</vt:lpstr>
      <vt:lpstr>Название станций.</vt:lpstr>
      <vt:lpstr>Маршрутный лист.</vt:lpstr>
      <vt:lpstr>Станция «Деньги и страны»</vt:lpstr>
      <vt:lpstr>Задание. Соотнеси купюру, ее название и страну.</vt:lpstr>
      <vt:lpstr>Станция «Экономические задачи»</vt:lpstr>
      <vt:lpstr>Станция «Экономическая безопасность».</vt:lpstr>
      <vt:lpstr>Задание. Найти все степени защиты.</vt:lpstr>
      <vt:lpstr>Презентация PowerPoint</vt:lpstr>
      <vt:lpstr>Презентация PowerPoint</vt:lpstr>
      <vt:lpstr>Станция «Эрудит» В рамках записаны названия валют разных стран. Чтобы выяснить в какой стране данная валюта, расшифруйте ребусы.</vt:lpstr>
      <vt:lpstr>Станция «Российский рубль»  Российская практика эмиссии бумажных денег имеет яркую особенность: на купюрах изображают не великих деятелей и государственных руководителей, а города и характеризующие их символы. Такая традиция ведется с 1995 года. Она призвана отметить наиболее показательные регионы огромной страны.</vt:lpstr>
      <vt:lpstr>Вопросы к кроссворду.</vt:lpstr>
      <vt:lpstr>Задача. </vt:lpstr>
      <vt:lpstr>Станция «Деньги- денежки» </vt:lpstr>
      <vt:lpstr>    Монетный двор.  Слово ведущего: На Руси монеты появились в Х веке, они чеканились из серебра (ранее использовались деньги других стран)"серебряники" – название монет. Деньгами стали служить слитки серебра - гривны. Весили они 170 - 200 г и были прямоугольной или шестиугольной формы. За одну гривну давали 200 беличьих шкурок. Солидная гривна не всегда оказывалась удобной для расчетов при небольших торговых операциях. Нужна была более мелкая "монета", и гривны стали рубить пополам. Так появились на свет "рубли".      Во время правления Елены Глинской - матери Ивана Грозного - была создана единая для всего русского государства денежная система. На мелкой серебряной монете изображали всадника с мечом - монеты получили название мечевых. На деньгах покрупнее, чеканили всадника, вооруженного копьем. Такие монеты стали называть копейными - отсюда и произошло слово "копейка".  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5. Экономика мира</dc:title>
  <dc:creator>домашний</dc:creator>
  <cp:lastModifiedBy>Пользователь</cp:lastModifiedBy>
  <cp:revision>281</cp:revision>
  <dcterms:created xsi:type="dcterms:W3CDTF">2006-01-09T01:46:14Z</dcterms:created>
  <dcterms:modified xsi:type="dcterms:W3CDTF">2020-07-08T11:41:59Z</dcterms:modified>
</cp:coreProperties>
</file>