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69" r:id="rId4"/>
    <p:sldId id="266" r:id="rId5"/>
    <p:sldId id="267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59" r:id="rId15"/>
    <p:sldId id="260" r:id="rId16"/>
    <p:sldId id="279" r:id="rId17"/>
    <p:sldId id="280" r:id="rId18"/>
    <p:sldId id="281" r:id="rId19"/>
    <p:sldId id="282" r:id="rId20"/>
    <p:sldId id="283" r:id="rId21"/>
    <p:sldId id="284" r:id="rId22"/>
    <p:sldId id="261" r:id="rId23"/>
    <p:sldId id="262" r:id="rId24"/>
    <p:sldId id="285" r:id="rId25"/>
    <p:sldId id="286" r:id="rId26"/>
    <p:sldId id="287" r:id="rId27"/>
    <p:sldId id="288" r:id="rId28"/>
    <p:sldId id="263" r:id="rId29"/>
    <p:sldId id="268" r:id="rId30"/>
    <p:sldId id="264" r:id="rId31"/>
    <p:sldId id="27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6C752-3D76-4748-8BA3-187AC799B35B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CF38B-28A5-42F0-AE6E-5AE9185D6F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57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CF38B-28A5-42F0-AE6E-5AE9185D6FC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17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6F51-F80F-47D6-B70B-426938C9E18F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0C4-BEEB-41ED-94A1-0883173C9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6F51-F80F-47D6-B70B-426938C9E18F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0C4-BEEB-41ED-94A1-0883173C9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6F51-F80F-47D6-B70B-426938C9E18F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0C4-BEEB-41ED-94A1-0883173C9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6F51-F80F-47D6-B70B-426938C9E18F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0C4-BEEB-41ED-94A1-0883173C9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6F51-F80F-47D6-B70B-426938C9E18F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0C4-BEEB-41ED-94A1-0883173C9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6F51-F80F-47D6-B70B-426938C9E18F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0C4-BEEB-41ED-94A1-0883173C9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6F51-F80F-47D6-B70B-426938C9E18F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0C4-BEEB-41ED-94A1-0883173C9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6F51-F80F-47D6-B70B-426938C9E18F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0C4-BEEB-41ED-94A1-0883173C9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6F51-F80F-47D6-B70B-426938C9E18F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0C4-BEEB-41ED-94A1-0883173C9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6F51-F80F-47D6-B70B-426938C9E18F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0C4-BEEB-41ED-94A1-0883173C9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6F51-F80F-47D6-B70B-426938C9E18F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0C4-BEEB-41ED-94A1-0883173C9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06F51-F80F-47D6-B70B-426938C9E18F}" type="datetimeFigureOut">
              <a:rPr lang="ru-RU" smtClean="0"/>
              <a:pPr/>
              <a:t>11.08.2020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820C4-BEEB-41ED-94A1-0883173C9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lusworld.ru/journal/section_914/section_139982/art141445/" TargetMode="External"/><Relationship Id="rId7" Type="http://schemas.openxmlformats.org/officeDocument/2006/relationships/hyperlink" Target="http://www.fa.ru/org/div/museum/SiteAssets/Pages/all/&#1047;&#1086;&#1073;&#1085;&#1080;&#1085;%20&#1070;.&#1040;.,%20&#1051;&#1080;&#1085;&#1075;%20&#1042;.&#1042;.%20&#1057;&#1088;&#1072;&#1074;&#1085;&#1080;&#1090;&#1077;&#1083;&#1100;&#1085;&#1099;&#1077;%20&#1093;&#1072;&#1088;&#1072;&#1082;&#1090;&#1077;&#1088;&#1080;&#1089;&#1090;&#1080;&#1082;&#1080;%20&#1087;&#1088;&#1086;&#1094;&#1077;&#1089;&#1089;&#1086;&#1074;%20&#1079;&#1072;&#1088;&#1086;&#1078;&#1076;&#1077;&#1085;&#1080;&#1103;%20&#1080;%20&#1088;&#1072;&#1079;&#1074;&#1080;&#1090;&#1080;&#1103;%20&#1073;&#1072;&#1085;&#1082;&#1086;&#1074;&#1089;&#1082;&#1080;&#1093;%20&#1089;&#1080;&#1089;&#1090;&#1077;&#1084;%20&#1074;%20&#1056;&#1086;&#1089;&#1089;&#1080;&#1080;%20&#1080;%20&#1045;&#1074;&#1088;&#1086;&#1087;&#1077;.pdf" TargetMode="External"/><Relationship Id="rId2" Type="http://schemas.openxmlformats.org/officeDocument/2006/relationships/hyperlink" Target="https://www.banki.ru/wikibank/istoriya_bankovskogo_dela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co0m7u9jjzo" TargetMode="External"/><Relationship Id="rId5" Type="http://schemas.openxmlformats.org/officeDocument/2006/relationships/hyperlink" Target="http://www.myshared.ru/slide/352881/" TargetMode="External"/><Relationship Id="rId4" Type="http://schemas.openxmlformats.org/officeDocument/2006/relationships/hyperlink" Target="https://www.prorigu.ru/torgovye-otnoshenija-ganzejskogo-sojuza-s-rusj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я\Desktop\Aрусяк РАБОТА\КУЧА КУРСОВЫХ\История банковского дела\a06a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476672"/>
            <a:ext cx="5038680" cy="2802766"/>
          </a:xfrm>
          <a:prstGeom prst="rect">
            <a:avLst/>
          </a:prstGeom>
          <a:ln w="2286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611560" y="3968145"/>
            <a:ext cx="8433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«Появление банковской системы. Когда? Почему? Зачем?»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9976" y="3480167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работа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>
          <a:xfrm>
            <a:off x="1547664" y="4272003"/>
            <a:ext cx="5731024" cy="455572"/>
          </a:xfrm>
        </p:spPr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004049" y="5118454"/>
            <a:ext cx="3752436" cy="1406889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Выполнил: Бабиченко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Виталий Викторович,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истории МБОУ СОШ 30,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Белореченский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район, поселок Молодежный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1362075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Крестовые походы и рыцарские ордена заложили основы современной банковской системы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99592" y="1772816"/>
            <a:ext cx="7772400" cy="4824536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Тамплиеры достигли определенного экономического влияния, которое сделало их крупнейшими кредиторами для европейских королей. Их непревзойденный успех стал основной причиной их гибели. По мнению древних обладателей собственности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 христианской Европе невозможно было предоставить кого-то, кто будет иметь большее экономическое влияние, чем они.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действительно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1307 году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королевским властям удалось осадить тамплиеров: многие рыцари были арестованы и подверглись жестоким пыткам и убийствам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мифов и огромной критики, исходившей со стороны христианских историков до конца Средневековья в адрес тамплиеров о том, что они прибегли к экономическому и политическому союзу с некоторыми исламскими общинами, есть и другой важный момент. Однако более важной заметкой здесь является опыт тамплиеров — они сформировали ядро другого мира. Более перспективного, в котором ищут прибыль и деньги, и более правдоподобного, в котором люди могут сделать огромное состояние и использовать его рационально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одно: тамплиеры и крестовые походы сыграли важную роль в создании современной банковской системы и в последующих экономических событиях, происходящих на Земле.</a:t>
            </a:r>
          </a:p>
        </p:txBody>
      </p:sp>
    </p:spTree>
    <p:extLst>
      <p:ext uri="{BB962C8B-B14F-4D97-AF65-F5344CB8AC3E}">
        <p14:creationId xmlns:p14="http://schemas.microsoft.com/office/powerpoint/2010/main" val="237763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908" y="116632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тамплиеров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Великих географических открытий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908" y="1556792"/>
            <a:ext cx="7794805" cy="5040560"/>
          </a:xfrm>
        </p:spPr>
        <p:txBody>
          <a:bodyPr>
            <a:normAutofit lnSpcReduction="10000"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Католическая церковь </a:t>
            </a:r>
            <a:r>
              <a:rPr lang="ru-RU" sz="1400" b="1" dirty="0">
                <a:solidFill>
                  <a:schemeClr val="tx1"/>
                </a:solidFill>
              </a:rPr>
              <a:t>объявила любое взимание процентов преступлением против веры</a:t>
            </a:r>
            <a:r>
              <a:rPr lang="ru-RU" sz="1400" dirty="0">
                <a:solidFill>
                  <a:schemeClr val="tx1"/>
                </a:solidFill>
              </a:rPr>
              <a:t>, т. е. ересью. И, впоследствии, банковское дело в Европе почти умерло. </a:t>
            </a:r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И</a:t>
            </a:r>
            <a:r>
              <a:rPr lang="ru-RU" sz="1400" dirty="0">
                <a:solidFill>
                  <a:schemeClr val="tx1"/>
                </a:solidFill>
              </a:rPr>
              <a:t>, следовательно, замерла и торговля, которая без поддержки банков развиваться не в состоянии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Католическая церковь объявила любое взимание процентов преступлением против веры, т. е. ересью</a:t>
            </a:r>
            <a:r>
              <a:rPr lang="ru-RU" sz="1400" b="1" dirty="0">
                <a:solidFill>
                  <a:schemeClr val="tx1"/>
                </a:solidFill>
              </a:rPr>
              <a:t>. И, впоследствии, банковское дело в Европе почти умерло</a:t>
            </a:r>
            <a:r>
              <a:rPr lang="ru-RU" sz="1400" dirty="0">
                <a:solidFill>
                  <a:schemeClr val="tx1"/>
                </a:solidFill>
              </a:rPr>
              <a:t>. И, следовательно, замерла и торговля, которая без поддержки банков развиваться не в состоянии. </a:t>
            </a:r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В </a:t>
            </a:r>
            <a:r>
              <a:rPr lang="ru-RU" sz="1400" dirty="0">
                <a:solidFill>
                  <a:schemeClr val="tx1"/>
                </a:solidFill>
              </a:rPr>
              <a:t>конце концов, нужды торговли в деньгах, ровно как и переводы больших сумм денег, стали столь острыми, что банковская деятельность стала возрождаться. В конце концов, нужды торговли в деньгах, ровно как и переводы больших сумм денег, стали столь острыми, что банковская деятельность стала возрождаться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К концу XIV века, католическая церковь вынуждена была смириться с одалживанием денег под проценты. </a:t>
            </a:r>
            <a:r>
              <a:rPr lang="ru-RU" sz="1400" dirty="0">
                <a:solidFill>
                  <a:schemeClr val="tx1"/>
                </a:solidFill>
              </a:rPr>
              <a:t>Именно в то время в Италии возникли мощные банкирские семейные дома </a:t>
            </a:r>
            <a:r>
              <a:rPr lang="ru-RU" sz="1400" dirty="0" err="1">
                <a:solidFill>
                  <a:schemeClr val="tx1"/>
                </a:solidFill>
              </a:rPr>
              <a:t>Барди</a:t>
            </a:r>
            <a:r>
              <a:rPr lang="ru-RU" sz="1400" dirty="0">
                <a:solidFill>
                  <a:schemeClr val="tx1"/>
                </a:solidFill>
              </a:rPr>
              <a:t> и </a:t>
            </a:r>
            <a:r>
              <a:rPr lang="ru-RU" sz="1400" dirty="0" err="1">
                <a:solidFill>
                  <a:schemeClr val="tx1"/>
                </a:solidFill>
              </a:rPr>
              <a:t>Перуцци</a:t>
            </a:r>
            <a:r>
              <a:rPr lang="ru-RU" sz="1400" dirty="0">
                <a:solidFill>
                  <a:schemeClr val="tx1"/>
                </a:solidFill>
              </a:rPr>
              <a:t>, а также самый знаменитый банкирский дом – семейства Медичи из Флоренции. К концу XIV века, католическая церковь вынуждена была смириться с одалживанием денег под проценты. Именно в то время в Италии возникли мощные банкирские семейные дома </a:t>
            </a:r>
            <a:r>
              <a:rPr lang="ru-RU" sz="1400" dirty="0" err="1">
                <a:solidFill>
                  <a:schemeClr val="tx1"/>
                </a:solidFill>
              </a:rPr>
              <a:t>Барди</a:t>
            </a:r>
            <a:r>
              <a:rPr lang="ru-RU" sz="1400" dirty="0">
                <a:solidFill>
                  <a:schemeClr val="tx1"/>
                </a:solidFill>
              </a:rPr>
              <a:t> и </a:t>
            </a:r>
            <a:r>
              <a:rPr lang="ru-RU" sz="1400" dirty="0" err="1">
                <a:solidFill>
                  <a:schemeClr val="tx1"/>
                </a:solidFill>
              </a:rPr>
              <a:t>Перуцци</a:t>
            </a:r>
            <a:r>
              <a:rPr lang="ru-RU" sz="1400" dirty="0">
                <a:solidFill>
                  <a:schemeClr val="tx1"/>
                </a:solidFill>
              </a:rPr>
              <a:t>, а также самый знаменитый банкирский дом – семейства Медичи из Флоренции. С начала XVII века банки стали возникать и на севере Европы. Здешние банкиры быстро догнали по искусности своих итальянских коллег, а потом и перегнали их по изобретательности в создании новых видов банковских услуг. </a:t>
            </a:r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С начала XVII века банки стали возникать и на севере Европы</a:t>
            </a:r>
            <a:r>
              <a:rPr lang="ru-RU" sz="1400" dirty="0" smtClean="0">
                <a:solidFill>
                  <a:schemeClr val="tx1"/>
                </a:solidFill>
              </a:rPr>
              <a:t>. </a:t>
            </a:r>
            <a:r>
              <a:rPr lang="ru-RU" sz="1400" dirty="0">
                <a:solidFill>
                  <a:schemeClr val="tx1"/>
                </a:solidFill>
              </a:rPr>
              <a:t>Здешние банкиры быстро догнали по искусности своих итальянских коллег, а потом и перегнали их по изобретательности в создании новых видов банковских услуг.</a:t>
            </a:r>
          </a:p>
        </p:txBody>
      </p:sp>
    </p:spTree>
    <p:extLst>
      <p:ext uri="{BB962C8B-B14F-4D97-AF65-F5344CB8AC3E}">
        <p14:creationId xmlns:p14="http://schemas.microsoft.com/office/powerpoint/2010/main" val="254752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Банк Генуи – первый в мире банк современного типа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252294"/>
          </a:xfrm>
        </p:spPr>
        <p:txBody>
          <a:bodyPr>
            <a:noAutofit/>
          </a:bodyPr>
          <a:lstStyle/>
          <a:p>
            <a:r>
              <a:rPr lang="ru-RU" sz="1800" dirty="0"/>
              <a:t>Генуя приближалась к пику своего могущества. Она здорово поднялась на крестовых походах, предоставляя крестоносцам логистические </a:t>
            </a:r>
            <a:r>
              <a:rPr lang="ru-RU" sz="1800" dirty="0" smtClean="0"/>
              <a:t>услуги.</a:t>
            </a:r>
          </a:p>
          <a:p>
            <a:r>
              <a:rPr lang="ru-RU" sz="1800" dirty="0" smtClean="0"/>
              <a:t>К </a:t>
            </a:r>
            <a:r>
              <a:rPr lang="ru-RU" sz="1800" dirty="0"/>
              <a:t>XIV веку Генуэзская республика превратилась в </a:t>
            </a:r>
            <a:r>
              <a:rPr lang="ru-RU" sz="1800" dirty="0" err="1"/>
              <a:t>талассократию</a:t>
            </a:r>
            <a:r>
              <a:rPr lang="ru-RU" sz="1800" dirty="0"/>
              <a:t> - мощную морскую державу с колониями по всему Средиземноморью и не только. </a:t>
            </a:r>
            <a:r>
              <a:rPr lang="ru-RU" sz="1800" dirty="0" err="1"/>
              <a:t>Каффа</a:t>
            </a:r>
            <a:r>
              <a:rPr lang="ru-RU" sz="1800" dirty="0"/>
              <a:t> (нынешняя Феодосия) и </a:t>
            </a:r>
            <a:r>
              <a:rPr lang="ru-RU" sz="1800" dirty="0" err="1"/>
              <a:t>Сугдея</a:t>
            </a:r>
            <a:r>
              <a:rPr lang="ru-RU" sz="1800" dirty="0"/>
              <a:t> (Судак) в Крыму - это бывшие генуэзские владения</a:t>
            </a:r>
            <a:r>
              <a:rPr lang="ru-RU" sz="1800" dirty="0" smtClean="0"/>
              <a:t>.</a:t>
            </a:r>
          </a:p>
          <a:p>
            <a:r>
              <a:rPr lang="ru-RU" sz="1800" dirty="0"/>
              <a:t>Позже, к XV веку, к колониальному могуществу добавилось экономическое. Нащупав нерв эпохи, несколько ростовщиков, точнее, акционерных обществ - </a:t>
            </a:r>
            <a:r>
              <a:rPr lang="ru-RU" sz="1800" b="1" dirty="0" err="1"/>
              <a:t>компере</a:t>
            </a:r>
            <a:r>
              <a:rPr lang="ru-RU" sz="1800" b="1" dirty="0"/>
              <a:t> и </a:t>
            </a:r>
            <a:r>
              <a:rPr lang="ru-RU" sz="1800" b="1" dirty="0" err="1"/>
              <a:t>маоне</a:t>
            </a:r>
            <a:r>
              <a:rPr lang="ru-RU" sz="1800" b="1" dirty="0"/>
              <a:t>, - </a:t>
            </a:r>
            <a:r>
              <a:rPr lang="ru-RU" sz="1800" dirty="0"/>
              <a:t>представлявшие влиятельные генуэзские семейства, объединились </a:t>
            </a:r>
            <a:r>
              <a:rPr lang="ru-RU" sz="1800" dirty="0" smtClean="0"/>
              <a:t>.</a:t>
            </a:r>
          </a:p>
          <a:p>
            <a:r>
              <a:rPr lang="ru-RU" sz="1800" b="1" dirty="0"/>
              <a:t>Банк Сан-Джорджо, </a:t>
            </a:r>
            <a:r>
              <a:rPr lang="ru-RU" sz="1800" dirty="0"/>
              <a:t>управлявшийся, кстати, закрытым советом, чем-то напоминающим возникшие позже масонские ложи, </a:t>
            </a:r>
            <a:r>
              <a:rPr lang="ru-RU" sz="1800" b="1" dirty="0"/>
              <a:t>финансировал торговые и военные операции по всей Европе.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24206" y="3717032"/>
            <a:ext cx="3008313" cy="2664296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Одним из первых банков в современном понимании этого термина был созданный в 1407 г. Банк Генуя</a:t>
            </a:r>
            <a:r>
              <a:rPr lang="ru-RU" sz="16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/>
              <a:t>Именно здесь в 1407 году открылся первый в мире банк - </a:t>
            </a:r>
            <a:r>
              <a:rPr lang="ru-RU" sz="1600" dirty="0" err="1"/>
              <a:t>Каса</a:t>
            </a:r>
            <a:r>
              <a:rPr lang="ru-RU" sz="1600" dirty="0"/>
              <a:t> </a:t>
            </a:r>
            <a:r>
              <a:rPr lang="ru-RU" sz="1600" dirty="0" err="1"/>
              <a:t>ди</a:t>
            </a:r>
            <a:r>
              <a:rPr lang="ru-RU" sz="1600" dirty="0"/>
              <a:t> Сан-Джорджо. Он разместился в старом дворце возле порта, построенном еще в XIII </a:t>
            </a:r>
            <a:r>
              <a:rPr lang="ru-RU" sz="1600" dirty="0" smtClean="0"/>
              <a:t>веке</a:t>
            </a:r>
            <a:r>
              <a:rPr lang="ru-RU" sz="1600" dirty="0"/>
              <a:t>.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06" y="1227506"/>
            <a:ext cx="3041307" cy="228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Банк Англии – первый эмиссионный банк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В 1693 году был образован комитет Палаты Общин, с целью поиска способов получить деньги для правительства. Тогда же появился </a:t>
            </a:r>
            <a:r>
              <a:rPr lang="ru-RU" sz="1400" dirty="0" smtClean="0"/>
              <a:t> </a:t>
            </a:r>
            <a:r>
              <a:rPr lang="ru-RU" sz="1400" dirty="0"/>
              <a:t>финансист Паттерсон, предложивший от имени своей финансовой группы совершенно новый план правительству. В обмен на определенные привилегии со стороны государства, Паттерсон предложил создать Банк Англии, </a:t>
            </a:r>
            <a:r>
              <a:rPr lang="ru-RU" sz="1400" b="1" dirty="0"/>
              <a:t>который бы выпустил новые банкноты и покрыл дефицит</a:t>
            </a:r>
            <a:r>
              <a:rPr lang="ru-RU" sz="1400" b="1" dirty="0" smtClean="0"/>
              <a:t>.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</a:t>
            </a:r>
            <a:r>
              <a:rPr lang="ru-RU" sz="1400" dirty="0" smtClean="0">
                <a:solidFill>
                  <a:srgbClr val="FFFF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1694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 был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 Банк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Англии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первый банк, который производил эмиссию денег пользуясь правилом, что</a:t>
            </a:r>
            <a:r>
              <a:rPr lang="ru-RU" sz="1400" b="1" dirty="0"/>
              <a:t> банку необязательно иметь реальные стопроцентные запасы драгметалла для покрытия собственных обязательств.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Таким образом Банк Англии стал первым банком выполняющим функции центрального банка,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активно осуществлял кредитование торгово-промышленного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оборота Англии и обеспечил резкий экономический рывок Великобритании к мировому господству до начала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XX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века.</a:t>
            </a:r>
            <a:endParaRPr lang="ru-RU" sz="1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 1609-м был открыт Амстердамский банк. Он известен тем, что ввел такое понятие, как «банковский флорин» – денежная единица, приравненная к определенному весу чистого серебра, в которую переводились все принимаемые монеты. </a:t>
            </a:r>
            <a:endParaRPr lang="ru-RU" dirty="0" smtClean="0"/>
          </a:p>
          <a:p>
            <a:r>
              <a:rPr lang="ru-RU" b="1" dirty="0" smtClean="0"/>
              <a:t>Англичанин </a:t>
            </a:r>
            <a:r>
              <a:rPr lang="ru-RU" b="1" dirty="0"/>
              <a:t>Вильям </a:t>
            </a:r>
            <a:r>
              <a:rPr lang="ru-RU" b="1" dirty="0" err="1"/>
              <a:t>Петерсон</a:t>
            </a:r>
            <a:r>
              <a:rPr lang="ru-RU" dirty="0"/>
              <a:t>, изучая деятельность Амстердамского банка</a:t>
            </a:r>
            <a:r>
              <a:rPr lang="ru-RU" b="1" dirty="0"/>
              <a:t>, сделал открытие: банку необязательно иметь реальные стопроцентные запасы драгметалла для покрытия </a:t>
            </a:r>
            <a:r>
              <a:rPr lang="ru-RU" b="1" dirty="0" smtClean="0"/>
              <a:t>собственных </a:t>
            </a:r>
            <a:r>
              <a:rPr lang="ru-RU" b="1" dirty="0"/>
              <a:t>обязательств. </a:t>
            </a:r>
            <a:endParaRPr lang="ru-RU" b="1" dirty="0" smtClean="0"/>
          </a:p>
          <a:p>
            <a:r>
              <a:rPr lang="ru-RU" dirty="0"/>
              <a:t> в 1690-х Английское правительство обнаружило, что казна истощена и денег нет. Оказалось невозможным для правительства побудить людей покупать его облигации. Собрать налоги по более высоким ставкам также не представлялось возможности.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4365103"/>
            <a:ext cx="3024336" cy="22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7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024932" y="285728"/>
            <a:ext cx="509883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озникновение банковского дела в России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57158" y="948436"/>
            <a:ext cx="4786346" cy="50167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Предпосылки исторического возникновения банков и банковской системы в Российской Федерации основываются на том, что банки первоначально представляли собой частные коммерческие формирования, которые представляли собой элементы торгово-рыночной системы.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На Руси с начала XIII века в монастырях и церквях открывались торговые дома. В начале XIII века Русь вела активную торговлю с немецкими городами (Ганзейский союз), а «ростовщики» от предоставления денежных средств получали так называемый «навар».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Постепенно стали возникать залоговые отношения.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Основываясь на положениях византийского права, Русь использовала византийскую практику осуществления денежных операций, в частности государственную монополию, регламентацию операций, определение размера допустимых процентов. </a:t>
            </a:r>
          </a:p>
        </p:txBody>
      </p:sp>
      <p:sp>
        <p:nvSpPr>
          <p:cNvPr id="6148" name="AutoShape 4" descr="Картинки по запросу ростовщик на руси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8938" y="1285860"/>
            <a:ext cx="3550765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32100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Становление банковского дела в России </a:t>
            </a:r>
            <a:r>
              <a:rPr lang="ru-RU" sz="2400" dirty="0">
                <a:solidFill>
                  <a:prstClr val="black"/>
                </a:solidFill>
              </a:rPr>
              <a:t>связывают с </a:t>
            </a:r>
            <a:r>
              <a:rPr lang="ru-RU" sz="2400" dirty="0"/>
              <a:t>именем Афанасия Лаврентьевича </a:t>
            </a:r>
            <a:r>
              <a:rPr lang="ru-RU" sz="2400" dirty="0" err="1"/>
              <a:t>Ордин-Нащокина</a:t>
            </a:r>
            <a:r>
              <a:rPr lang="ru-RU" sz="2400" dirty="0"/>
              <a:t>. </a:t>
            </a:r>
          </a:p>
          <a:p>
            <a:pPr algn="just"/>
            <a:r>
              <a:rPr lang="ru-RU" sz="2400" dirty="0"/>
              <a:t>В 1665г. </a:t>
            </a:r>
            <a:r>
              <a:rPr lang="ru-RU" sz="2400" dirty="0" err="1"/>
              <a:t>Ордин-Нащокин</a:t>
            </a:r>
            <a:r>
              <a:rPr lang="ru-RU" sz="2400" dirty="0"/>
              <a:t> в Пскове было создано торговое товарищество для маломощных купцов. Роль кредиторов должны были выполнять крупные псковские купцы. </a:t>
            </a:r>
          </a:p>
        </p:txBody>
      </p:sp>
      <p:pic>
        <p:nvPicPr>
          <p:cNvPr id="5121" name="Picture 1" descr="C:\Users\Аня\Desktop\Aрусяк РАБОТА\КУЧА КУРСОВЫХ\История банковского дела\1344584060_vladimir-makovskiy.-krah-ban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286124"/>
            <a:ext cx="5072098" cy="3225854"/>
          </a:xfrm>
          <a:prstGeom prst="rect">
            <a:avLst/>
          </a:prstGeom>
          <a:ln w="2286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"Монетная контора"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+mj-lt"/>
                <a:cs typeface="Times New Roman" pitchFamily="18" charset="0"/>
              </a:rPr>
              <a:t>В царствование Анны </a:t>
            </a:r>
            <a:r>
              <a:rPr lang="ru-RU" sz="2000" dirty="0" err="1">
                <a:latin typeface="+mj-lt"/>
                <a:cs typeface="Times New Roman" pitchFamily="18" charset="0"/>
              </a:rPr>
              <a:t>Иоановны</a:t>
            </a:r>
            <a:r>
              <a:rPr lang="ru-RU" sz="2000" dirty="0">
                <a:latin typeface="+mj-lt"/>
                <a:cs typeface="Times New Roman" pitchFamily="18" charset="0"/>
              </a:rPr>
              <a:t> в России существовала "Монетная контора", создание которой считается первым шагом к развитию банков и других кредитных учреждений. </a:t>
            </a:r>
            <a:endParaRPr lang="ru-RU" sz="2000" dirty="0" smtClean="0">
              <a:latin typeface="+mj-lt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+mj-lt"/>
                <a:cs typeface="Times New Roman" pitchFamily="18" charset="0"/>
              </a:rPr>
              <a:t>В </a:t>
            </a:r>
            <a:r>
              <a:rPr lang="ru-RU" sz="2000" dirty="0">
                <a:latin typeface="+mj-lt"/>
                <a:cs typeface="Times New Roman" pitchFamily="18" charset="0"/>
              </a:rPr>
              <a:t>то время существовала большая потребность в кредите, и Анна </a:t>
            </a:r>
            <a:r>
              <a:rPr lang="ru-RU" sz="2000" dirty="0" err="1">
                <a:latin typeface="+mj-lt"/>
                <a:cs typeface="Times New Roman" pitchFamily="18" charset="0"/>
              </a:rPr>
              <a:t>Иоановна</a:t>
            </a:r>
            <a:r>
              <a:rPr lang="ru-RU" sz="2000" dirty="0">
                <a:latin typeface="+mj-lt"/>
                <a:cs typeface="Times New Roman" pitchFamily="18" charset="0"/>
              </a:rPr>
              <a:t> для того, чтобы облегчить положение лиц, нуждавшихся в нем, приказала "Монетной Конторе" выдавать ссуды под обеспечение золота и серебра с "взысканием" 8%.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" y="3384531"/>
            <a:ext cx="4110836" cy="249274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1803" y="2206870"/>
            <a:ext cx="3008313" cy="46910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46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cs typeface="Times New Roman" pitchFamily="18" charset="0"/>
              </a:rPr>
              <a:t>Дальнейшее развитие банковского дела наблюдается при Елизавете Петровне, по указанию которой в 1754 г. были учреждены первые Дворянские Заемные Банки в Санкт-Петербурге и Москве, а также "Купеческий Банк" в Санкт-Петербурге, специально организованный для торговых людей.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68960"/>
            <a:ext cx="3123314" cy="320557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0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cs typeface="Times New Roman" pitchFamily="18" charset="0"/>
              </a:rPr>
              <a:t>. При Елизавете Петровне </a:t>
            </a:r>
            <a:r>
              <a:rPr lang="ru-RU" dirty="0">
                <a:cs typeface="Times New Roman" pitchFamily="18" charset="0"/>
              </a:rPr>
              <a:t>возникали и другие кредитные учреждения, как, например, "Медный банк", "Банковские конторы вексельного производства" между городами, занимавшиеся выдачей ссуд купцам и фабрикантам медной монетой под обеспечение переводных векселей. При возврате ссудополучатель обязан был возвратить ссуды серебром.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cs typeface="Times New Roman" pitchFamily="18" charset="0"/>
              </a:rPr>
              <a:t>Стараниями графа И.И. Шувалова в 1760 г. был учрежден "Банк Артиллерийского Инженерного Корпуса". Однако все учрежденные кредитные организации не смогли оказать значительного влияния на развитие кредита в ту эпоху.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8793"/>
            <a:ext cx="3850754" cy="354892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27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ctr">
              <a:lnSpc>
                <a:spcPct val="150000"/>
              </a:lnSpc>
            </a:pPr>
            <a:r>
              <a:rPr lang="ru-RU" sz="3400" dirty="0">
                <a:cs typeface="Times New Roman" pitchFamily="18" charset="0"/>
              </a:rPr>
              <a:t>Дальнейшее развитие банковского дела продолжается при</a:t>
            </a:r>
            <a:r>
              <a:rPr lang="ru-RU" sz="3400" b="1" dirty="0">
                <a:cs typeface="Times New Roman" pitchFamily="18" charset="0"/>
              </a:rPr>
              <a:t> Екатерине II.</a:t>
            </a:r>
          </a:p>
          <a:p>
            <a:pPr algn="ctr">
              <a:lnSpc>
                <a:spcPct val="150000"/>
              </a:lnSpc>
            </a:pPr>
            <a:r>
              <a:rPr lang="ru-RU" sz="3400" b="1" dirty="0">
                <a:cs typeface="Times New Roman" pitchFamily="18" charset="0"/>
              </a:rPr>
              <a:t>1769 г. были созданы Ассигнационные банки</a:t>
            </a:r>
            <a:r>
              <a:rPr lang="ru-RU" sz="3400" dirty="0">
                <a:cs typeface="Times New Roman" pitchFamily="18" charset="0"/>
              </a:rPr>
              <a:t>, занимавшиеся главным образом введением в обращение бумажных </a:t>
            </a:r>
            <a:r>
              <a:rPr lang="ru-RU" sz="3400" dirty="0" smtClean="0">
                <a:cs typeface="Times New Roman" pitchFamily="18" charset="0"/>
              </a:rPr>
              <a:t>денег.</a:t>
            </a:r>
          </a:p>
          <a:p>
            <a:pPr algn="ctr">
              <a:lnSpc>
                <a:spcPct val="150000"/>
              </a:lnSpc>
            </a:pPr>
            <a:r>
              <a:rPr lang="ru-RU" sz="3400" dirty="0" smtClean="0">
                <a:cs typeface="Times New Roman" pitchFamily="18" charset="0"/>
              </a:rPr>
              <a:t>Несмотря </a:t>
            </a:r>
            <a:r>
              <a:rPr lang="ru-RU" sz="3400" dirty="0">
                <a:cs typeface="Times New Roman" pitchFamily="18" charset="0"/>
              </a:rPr>
              <a:t>на контроль, сосредоточенный в руках губернаторов и городничих, деятельность всех этих контор оказалась неуспешной, и они постепенно стали закрываться</a:t>
            </a:r>
            <a:r>
              <a:rPr lang="ru-RU" sz="3400" dirty="0" smtClean="0"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3400" dirty="0" smtClean="0">
                <a:cs typeface="Times New Roman" pitchFamily="18" charset="0"/>
              </a:rPr>
              <a:t> </a:t>
            </a:r>
            <a:r>
              <a:rPr lang="ru-RU" sz="3400" dirty="0">
                <a:cs typeface="Times New Roman" pitchFamily="18" charset="0"/>
              </a:rPr>
              <a:t>В 1786 г. Ассигнационные банки были переименованы в один "Государственный Ассигнационный Банк". После выкупа правительством всех ассигнаций и заменой их в 1843 г. Государственными кредитными билетами этот он сам по себе прекратил свое существование.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905260" y="1839440"/>
            <a:ext cx="5733231" cy="260045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1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678629" y="3531354"/>
            <a:ext cx="7786742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AutoShape 4" descr="Картинки по запросу банк истори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3900686"/>
            <a:ext cx="5976664" cy="27595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08721"/>
            <a:ext cx="7700392" cy="385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679861"/>
            <a:ext cx="7722048" cy="203717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 основании открытых источников изучить историю возникновения банковской системы, а именно :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Время появления банковской системы и периоды развития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Причины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появления банковской системы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Цель их создания и дальнейшего развития</a:t>
            </a:r>
          </a:p>
          <a:p>
            <a:pPr algn="just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Выяснить особенности развития банков в России (при наличии таковых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+mj-lt"/>
                <a:cs typeface="Times New Roman" pitchFamily="18" charset="0"/>
              </a:rPr>
              <a:t>В 1796 г. был основан "Государственный Заемный Банк", </a:t>
            </a:r>
            <a:r>
              <a:rPr lang="ru-RU" sz="2400" dirty="0">
                <a:latin typeface="+mj-lt"/>
                <a:cs typeface="Times New Roman" pitchFamily="18" charset="0"/>
              </a:rPr>
              <a:t>занимавшийся выдачей ссуд землевладельцам из дворян для улучшения их хозяйства. Он выдавал ссуду под имения, дома и фабрики сроком на 20 лет под 8% годовых дворянам и на 22 года под 7% </a:t>
            </a:r>
            <a:r>
              <a:rPr lang="ru-RU" sz="2400" dirty="0" smtClean="0">
                <a:latin typeface="+mj-lt"/>
                <a:cs typeface="Times New Roman" pitchFamily="18" charset="0"/>
              </a:rPr>
              <a:t>городам</a:t>
            </a:r>
          </a:p>
          <a:p>
            <a:endParaRPr lang="ru-RU" sz="2400" dirty="0">
              <a:latin typeface="+mj-lt"/>
              <a:cs typeface="Times New Roman" pitchFamily="18" charset="0"/>
            </a:endParaRPr>
          </a:p>
          <a:p>
            <a:r>
              <a:rPr lang="ru-RU" sz="2400" dirty="0"/>
              <a:t>Государственный заемный банк стал первой финансовой организацией в России, которая </a:t>
            </a:r>
            <a:r>
              <a:rPr lang="ru-RU" sz="2400" b="1" dirty="0"/>
              <a:t>принимала вклады населения.</a:t>
            </a:r>
          </a:p>
          <a:p>
            <a:endParaRPr lang="ru-RU" sz="24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88640"/>
            <a:ext cx="3879703" cy="966737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58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Основные отличия развития банковской системы Европы и России до 1860 года.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Европа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Основной предпосылкой возникновения банков стала </a:t>
            </a:r>
            <a:r>
              <a:rPr lang="ru-RU" b="1" dirty="0"/>
              <a:t>общественная потребность в кредите </a:t>
            </a:r>
            <a:r>
              <a:rPr lang="ru-RU" dirty="0"/>
              <a:t>и разделение труда в кредитной </a:t>
            </a:r>
            <a:r>
              <a:rPr lang="ru-RU" dirty="0" smtClean="0"/>
              <a:t>сфере</a:t>
            </a:r>
          </a:p>
          <a:p>
            <a:r>
              <a:rPr lang="ru-RU" b="1" dirty="0"/>
              <a:t>В результате частных инициатив </a:t>
            </a:r>
            <a:r>
              <a:rPr lang="ru-RU" dirty="0"/>
              <a:t>возникла совокупность частных банков в итальянских </a:t>
            </a:r>
            <a:r>
              <a:rPr lang="ru-RU" dirty="0" smtClean="0"/>
              <a:t>республиках</a:t>
            </a:r>
          </a:p>
          <a:p>
            <a:r>
              <a:rPr lang="ru-RU" dirty="0"/>
              <a:t>Из совокупности частных банков выделились один или несколько наиболее влиятельных и близких властям</a:t>
            </a:r>
            <a:r>
              <a:rPr lang="ru-RU" b="1" dirty="0"/>
              <a:t>, которые затем были наделены государством функциями центрального банка</a:t>
            </a:r>
            <a:r>
              <a:rPr lang="ru-RU" dirty="0"/>
              <a:t>, в первую очередь – правом эмиссии банкнот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Россия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Основной предпосылкой возникновения банков стала </a:t>
            </a:r>
            <a:r>
              <a:rPr lang="ru-RU" b="1" dirty="0"/>
              <a:t>государственная потребность </a:t>
            </a:r>
            <a:r>
              <a:rPr lang="ru-RU" dirty="0"/>
              <a:t>в защите имущественных интересов правящего в обществе класса – </a:t>
            </a:r>
            <a:r>
              <a:rPr lang="ru-RU" dirty="0" smtClean="0"/>
              <a:t>дворянства</a:t>
            </a:r>
          </a:p>
          <a:p>
            <a:r>
              <a:rPr lang="ru-RU" b="1" dirty="0"/>
              <a:t>Государством была создана </a:t>
            </a:r>
            <a:r>
              <a:rPr lang="ru-RU" dirty="0"/>
              <a:t>(учреждена) совокупность казенных (государственных) </a:t>
            </a:r>
            <a:r>
              <a:rPr lang="ru-RU" dirty="0" smtClean="0"/>
              <a:t>банков</a:t>
            </a:r>
          </a:p>
          <a:p>
            <a:r>
              <a:rPr lang="ru-RU" b="1" dirty="0"/>
              <a:t>В результате «высочайших решений» </a:t>
            </a:r>
            <a:r>
              <a:rPr lang="ru-RU" dirty="0"/>
              <a:t>возникла совокупность общественных и частных банков, наряду с системой казенных банков, осуществляющей, в том числе, эмиссионные функции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0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Картинки по запросу банк истор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000636"/>
            <a:ext cx="2838766" cy="1857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5" y="5099104"/>
            <a:ext cx="2428892" cy="1544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Картинки по запросу банк истор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4714884"/>
            <a:ext cx="2547932" cy="1929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7" name="Picture 11" descr="Похожее изображение"/>
          <p:cNvPicPr>
            <a:picLocks noChangeAspect="1" noChangeArrowheads="1"/>
          </p:cNvPicPr>
          <p:nvPr/>
        </p:nvPicPr>
        <p:blipFill>
          <a:blip r:embed="rId5"/>
          <a:srcRect l="25625" t="27685"/>
          <a:stretch>
            <a:fillRect/>
          </a:stretch>
        </p:blipFill>
        <p:spPr bwMode="auto">
          <a:xfrm>
            <a:off x="4929190" y="4572008"/>
            <a:ext cx="2428892" cy="1759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9" name="Picture 13" descr="Похожее изображение"/>
          <p:cNvPicPr>
            <a:picLocks noChangeAspect="1" noChangeArrowheads="1"/>
          </p:cNvPicPr>
          <p:nvPr/>
        </p:nvPicPr>
        <p:blipFill>
          <a:blip r:embed="rId6"/>
          <a:srcRect l="14239" t="5943" r="1618" b="10855"/>
          <a:stretch>
            <a:fillRect/>
          </a:stretch>
        </p:blipFill>
        <p:spPr bwMode="auto">
          <a:xfrm>
            <a:off x="6808999" y="4071942"/>
            <a:ext cx="2335001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Банковская система России до 1860 года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Результаты сравнительного анализа подтверждают, что процесс зарождения и первоначального развития банковской системы в России происходил, в отличие от Европы, при самом непосредственном и сильном участии государства: банки создавались на деньги казны, в соответствии с государственными решениями и функционировали под прямым государственным управлением и контролем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28596" y="522067"/>
            <a:ext cx="800105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Банковская политика России издавна существенно отличается от таковой же политики в Западной Европе. Там банки с самого начала находились в частных руках, будучи созданы частной инициативой и на частные капиталы.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Картинки по запросу банк истор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000504"/>
            <a:ext cx="3648507" cy="2195505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4071942"/>
            <a:ext cx="2500330" cy="2214578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Крымская война 1853-1856 гг.  </a:t>
            </a:r>
            <a:r>
              <a:rPr lang="ru-RU" sz="3200" dirty="0"/>
              <a:t> </a:t>
            </a:r>
            <a:r>
              <a:rPr lang="ru-RU" sz="3200" dirty="0" smtClean="0"/>
              <a:t>и запуск банковской реформы в России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Одной из причин Крымской войны 1853-1856 годов, является недовольство европейского банковского сообщества тем, что начавшееся при императоре-инженере Николае </a:t>
            </a:r>
            <a:r>
              <a:rPr lang="en-US" sz="2000" dirty="0" smtClean="0"/>
              <a:t>I </a:t>
            </a:r>
            <a:r>
              <a:rPr lang="ru-RU" sz="2000" dirty="0" smtClean="0"/>
              <a:t>,промышленное развитие России, происходило без участия европейских банков. Отказ Николая </a:t>
            </a:r>
            <a:r>
              <a:rPr lang="en-US" sz="2000" dirty="0" smtClean="0"/>
              <a:t>I </a:t>
            </a:r>
            <a:r>
              <a:rPr lang="ru-RU" sz="2000" dirty="0" smtClean="0"/>
              <a:t>«впустить» европейских банкиров в Россию  привел к неожиданному альянсу старых врагов Англии и Франции в борьбе с Россией. </a:t>
            </a:r>
          </a:p>
          <a:p>
            <a:r>
              <a:rPr lang="ru-RU" sz="2000" dirty="0" smtClean="0"/>
              <a:t>Так или иначе, но именно после Крымской войны, российская банковская система стала менять свой облик на европейский.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7112"/>
            <a:ext cx="3131840" cy="2348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4437112"/>
            <a:ext cx="3307085" cy="247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Реформы 1860-х.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+mj-lt"/>
                <a:cs typeface="Times New Roman" pitchFamily="18" charset="0"/>
              </a:rPr>
              <a:t>В </a:t>
            </a:r>
            <a:r>
              <a:rPr lang="ru-RU" dirty="0">
                <a:latin typeface="+mj-lt"/>
                <a:cs typeface="Times New Roman" pitchFamily="18" charset="0"/>
              </a:rPr>
              <a:t>начале царствования императора Александра II вся система кредитных организаций была преобразована самым коренным </a:t>
            </a:r>
            <a:r>
              <a:rPr lang="ru-RU" dirty="0" smtClean="0">
                <a:latin typeface="+mj-lt"/>
                <a:cs typeface="Times New Roman" pitchFamily="18" charset="0"/>
              </a:rPr>
              <a:t>образом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В царствование императора Александра I  банковское дело, а с ним и кредитные учреждения подверглись значительным изменениям.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В 1817 г. императором был основан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 «Государственный Коммерческий Банк». 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В начале царствования императора Александра II вся система кредитных организаций была преобразована самым коренным </a:t>
            </a:r>
            <a:r>
              <a:rPr lang="ru-RU" dirty="0" smtClean="0">
                <a:latin typeface="+mj-lt"/>
                <a:cs typeface="Times New Roman" pitchFamily="18" charset="0"/>
              </a:rPr>
              <a:t>образом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Период с 1862 по 1872 гг. считается временем беспрерывного исторического развития банковского дела в России. В этот период зародилось 33 акционерных банка, 11 акционерных земельных банков, а 1873 г. функционировало 222 городских общественных </a:t>
            </a:r>
            <a:r>
              <a:rPr lang="ru-RU" dirty="0" smtClean="0">
                <a:latin typeface="+mj-lt"/>
                <a:cs typeface="Times New Roman" pitchFamily="18" charset="0"/>
              </a:rPr>
              <a:t>банка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Все существующие тогда банки делились на государственные, общественные и частные. </a:t>
            </a:r>
            <a:endParaRPr lang="en-US" dirty="0">
              <a:latin typeface="+mj-lt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9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5100" b="1" dirty="0">
                <a:latin typeface="Times New Roman" pitchFamily="18" charset="0"/>
                <a:cs typeface="Times New Roman" pitchFamily="18" charset="0"/>
              </a:rPr>
              <a:t>И можно привести следующую их классификацию.</a:t>
            </a:r>
            <a:endParaRPr lang="en-US" sz="5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u="sng" dirty="0">
                <a:latin typeface="+mj-lt"/>
                <a:cs typeface="Times New Roman" pitchFamily="18" charset="0"/>
              </a:rPr>
              <a:t>Государственные: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1. "Государственная Комиссия Погашения Долгов";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2. "Государственный Банк", его конторы и временные отделения;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3. "Государственный Дворянский Земельный Банк";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4. "Крестьянский Поземельный Банк";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5. "Сохранные Казны";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+mj-lt"/>
                <a:cs typeface="Times New Roman" pitchFamily="18" charset="0"/>
              </a:rPr>
              <a:t>6. "Ссудные Казны".</a:t>
            </a:r>
          </a:p>
          <a:p>
            <a:pPr algn="ctr">
              <a:lnSpc>
                <a:spcPct val="150000"/>
              </a:lnSpc>
            </a:pPr>
            <a:r>
              <a:rPr lang="ru-RU" u="sng" dirty="0">
                <a:latin typeface="+mj-lt"/>
                <a:cs typeface="Times New Roman" pitchFamily="18" charset="0"/>
              </a:rPr>
              <a:t>Общественные: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1. Городские Общественные Банки;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2. Общественные банки и ссудо-сберегательные кассы волостных и сельских обществ;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3. Сословные банки.</a:t>
            </a:r>
          </a:p>
          <a:p>
            <a:pPr algn="ctr">
              <a:lnSpc>
                <a:spcPct val="150000"/>
              </a:lnSpc>
            </a:pPr>
            <a:r>
              <a:rPr lang="ru-RU" u="sng" dirty="0">
                <a:latin typeface="+mj-lt"/>
                <a:cs typeface="Times New Roman" pitchFamily="18" charset="0"/>
              </a:rPr>
              <a:t>Частные: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1. Акционерные Коммерческие Банки;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2. Общества взаимного кредита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3. Акционерные земельные банки;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4. Общества взаимного поземельного кредита и городские кредитные общества;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cs typeface="Times New Roman" pitchFamily="18" charset="0"/>
              </a:rPr>
              <a:t>5. Ссудо-Сберегательные Товарищества.</a:t>
            </a: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8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Этапы развития банковской системы РФ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rcRect l="31679" t="23463" r="33342" b="46886"/>
          <a:stretch>
            <a:fillRect/>
          </a:stretch>
        </p:blipFill>
        <p:spPr bwMode="auto">
          <a:xfrm>
            <a:off x="1373520" y="2338082"/>
            <a:ext cx="6396960" cy="305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8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42910" y="357166"/>
            <a:ext cx="821537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ходе исторического развития в Европе возникли сегментированные и универсальные банковские системы. Сегментированная система предполагает жесткое законодательное разделение сфер операционной деятельности и функций отдельных видов финансовых учреждений. Подобные структуры сложились, например, в США и Японии.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универсальной структуре закон не содержит ограничений относительно отдельных видов операций и сфер финансового обслуживания. Такой тип универсальных банков сложился в Великобритании.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Картинки по запросу банк истор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00438"/>
            <a:ext cx="4500562" cy="31166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3" name="Picture 5" descr="Картинки по запросу банк истор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929066"/>
            <a:ext cx="3857620" cy="21893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571472" y="357166"/>
            <a:ext cx="785814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банковского дела в России, как и в большинстве других стран, сочетало общие закономерности, обусловившие ряд этапов его развития, и свои национальные особенности. Отличительной чертой российской банковской системы являлось ее отставание от европейских по времени формирования и уровню используемых технологий.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Можно выделить три периода развития банковского дела в России: банковское дело царской России;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советский период; и современный период.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4643446"/>
            <a:ext cx="80724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Основной целью развития российского банковского сектора на среднесрочную перспективу является активное участие в модернизации экономики на основе существенного повышения уровня и качества банковских услуг, предоставляемых организациям и населению, при обеспечении его системной устойчивости. Достижение этой цели является необходимым условием развития российской экономики и повышения ее конкурентоспособности на международной арене за счет диверсификации и перехода на инновационный путь развития.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500306"/>
            <a:ext cx="2857520" cy="190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5" y="2500307"/>
            <a:ext cx="3643337" cy="191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источниках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собранной информации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сведений о происхождении топонимов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60" y="4077072"/>
            <a:ext cx="4298053" cy="2371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586" y="4077072"/>
            <a:ext cx="361524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https://regnum.ru/uploads/pictures/news/2016/03/16/regnum_picture_14581215422359238_norm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 descr="C:\Users\Аня\Desktop\Aрусяк РАБОТА\КУЧА КУРСОВЫХ\История банковского дела\regnum_picture_14581215422359238_normal.jpg"/>
          <p:cNvPicPr>
            <a:picLocks noChangeAspect="1" noChangeArrowheads="1"/>
          </p:cNvPicPr>
          <p:nvPr/>
        </p:nvPicPr>
        <p:blipFill>
          <a:blip r:embed="rId2" cstate="print"/>
          <a:srcRect l="2242" t="3557" r="1368" b="5748"/>
          <a:stretch>
            <a:fillRect/>
          </a:stretch>
        </p:blipFill>
        <p:spPr bwMode="auto">
          <a:xfrm>
            <a:off x="1571604" y="1071546"/>
            <a:ext cx="6143667" cy="3643338"/>
          </a:xfrm>
          <a:prstGeom prst="rect">
            <a:avLst/>
          </a:prstGeom>
          <a:ln w="2286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714480" y="5214950"/>
            <a:ext cx="5744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1"/>
            <a:ext cx="7772400" cy="57606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Источники: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5569" y="980728"/>
            <a:ext cx="7772400" cy="1500187"/>
          </a:xfrm>
        </p:spPr>
        <p:txBody>
          <a:bodyPr>
            <a:normAutofit fontScale="85000" lnSpcReduction="20000"/>
          </a:bodyPr>
          <a:lstStyle/>
          <a:p>
            <a:r>
              <a:rPr lang="en-US" sz="1400" dirty="0">
                <a:hlinkClick r:id="rId2"/>
              </a:rPr>
              <a:t>https://www.banki.ru/wikibank/istoriya_bankovskogo_dela</a:t>
            </a:r>
            <a:r>
              <a:rPr lang="en-US" sz="1400" dirty="0" smtClean="0">
                <a:hlinkClick r:id="rId2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3"/>
              </a:rPr>
              <a:t>https://plusworld.ru/journal/section_914/section_139982/art141445</a:t>
            </a:r>
            <a:r>
              <a:rPr lang="en-US" sz="1400" dirty="0" smtClean="0">
                <a:hlinkClick r:id="rId3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4"/>
              </a:rPr>
              <a:t>https://www.prorigu.ru/torgovye-otnoshenija-ganzejskogo-sojuza-s-rusju</a:t>
            </a:r>
            <a:r>
              <a:rPr lang="en-US" sz="1400" dirty="0" smtClean="0">
                <a:hlinkClick r:id="rId4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5"/>
              </a:rPr>
              <a:t>http://www.myshared.ru/slide/352881</a:t>
            </a:r>
            <a:r>
              <a:rPr lang="en-US" sz="1400" dirty="0" smtClean="0">
                <a:hlinkClick r:id="rId5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6"/>
              </a:rPr>
              <a:t>https://</a:t>
            </a:r>
            <a:r>
              <a:rPr lang="en-US" sz="1400" dirty="0" smtClean="0">
                <a:hlinkClick r:id="rId6"/>
              </a:rPr>
              <a:t>www.youtube.com/watch?v=co0m7u9jjzo</a:t>
            </a:r>
            <a:endParaRPr lang="ru-RU" sz="1400" dirty="0" smtClean="0"/>
          </a:p>
          <a:p>
            <a:r>
              <a:rPr lang="en-US" sz="1400" dirty="0">
                <a:hlinkClick r:id="rId7"/>
              </a:rPr>
              <a:t>http://www.fa.ru/org/div/museum/SiteAssets/Pages/all/</a:t>
            </a:r>
            <a:r>
              <a:rPr lang="ru-RU" sz="1400" dirty="0">
                <a:hlinkClick r:id="rId7"/>
              </a:rPr>
              <a:t>Зобнин%20Ю.А.,%20Линг%20В.В.%20Сравнительные%20характеристики%20процессов%20зарождения%20и%20развития%20банковских%20систем%20в%20России%20и%20Европе.</a:t>
            </a:r>
            <a:r>
              <a:rPr lang="en-US" sz="1400" dirty="0" smtClean="0">
                <a:hlinkClick r:id="rId7"/>
              </a:rPr>
              <a:t>pdf</a:t>
            </a:r>
            <a:endParaRPr lang="ru-RU" sz="1400" dirty="0" smtClean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827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57166"/>
            <a:ext cx="8001056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Банк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— это кредитная организация, которая имеет исключительное право осуществлять в совокупности следующие банковские операции: привлечение во вклады денежных средств физических и юридических лиц, размещение указанных средств от своего имени и за свой счёт на условиях возвратности, платности, срочности, открытие и ведение банковских счетов физических и юридических лиц (ФЗ «О банках и банковской деятельности»). </a:t>
            </a:r>
          </a:p>
          <a:p>
            <a:pPr indent="45720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Банковская деятельность   (дело)-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систематическое осуществление соответствующими субъектами на основании специального разрешения (лицензии) Банка России либо в силу прямого указания закона сделок, исключительное право на совершение которых принадлежит кредитным организациям.</a:t>
            </a:r>
          </a:p>
        </p:txBody>
      </p: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071942"/>
            <a:ext cx="4857782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071942"/>
            <a:ext cx="42862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ru-RU" dirty="0" smtClean="0"/>
              <a:t>Зарождение </a:t>
            </a:r>
            <a:r>
              <a:rPr lang="ru-RU" dirty="0"/>
              <a:t>банков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 Банки – весьма древнее экономическое изобретение. Считается, что впервые банки возникли ещё на Древнем Востоке </a:t>
            </a:r>
            <a:r>
              <a:rPr lang="ru-RU" sz="2400" b="1" u="sng" dirty="0"/>
              <a:t>в VII-VI вв. до н.э</a:t>
            </a:r>
            <a:r>
              <a:rPr lang="ru-RU" sz="2400" dirty="0"/>
              <a:t>., когда уровень благосостояния людей позволил им делать сбережения при сохранении приемлемого уровня текущего потребления.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«банк» происходит от итальянского  «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banco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 переводе означает « скамья менялы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«денежный стол». 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Менялы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осуществили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монет и хранение ценностей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способствовали появлению безналичного (вексельного) платежа.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в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мануфактурной стадии капитализма в XIV-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 веках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итальянских городах Венеции и Генуе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banca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rotta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bancarotta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«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банкротство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(букв. «сломанная скамья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r>
              <a:rPr lang="ru-RU" sz="3500" dirty="0"/>
              <a:t>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тех случаях, когда ростовщик разорялся, он ломал свою скамью. Слово «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ruptus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с латыни, переводится, как «сломанный». Банкрот, дословно – это сломанная скамья. Или, другими словами, разорившийся ростовщик, который представлял собой основную финансовую организацию того времени.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банкиры - ювелиры, торговцы, менялы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altLang="ru-RU" sz="4000" dirty="0"/>
              <a:t>Взвешивание, маркировка и обмен слитков и монет</a:t>
            </a:r>
          </a:p>
          <a:p>
            <a:r>
              <a:rPr lang="ru-RU" altLang="ru-RU" sz="4000" dirty="0"/>
              <a:t>Хранение и транспортировка золота и серебра</a:t>
            </a:r>
          </a:p>
          <a:p>
            <a:r>
              <a:rPr lang="ru-RU" altLang="ru-RU" sz="4000" dirty="0"/>
              <a:t>Осуществление платежей по поручению клиентов</a:t>
            </a:r>
          </a:p>
          <a:p>
            <a:r>
              <a:rPr lang="ru-RU" altLang="ru-RU" sz="4000" dirty="0"/>
              <a:t>Выдача ссуд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altLang="ru-RU" b="1" dirty="0"/>
              <a:t>У вавилонских купцов </a:t>
            </a:r>
            <a:r>
              <a:rPr lang="ru-RU" altLang="ru-RU" dirty="0"/>
              <a:t>прототип будущих бумажных денег </a:t>
            </a:r>
            <a:r>
              <a:rPr lang="ru-RU" altLang="ru-RU" dirty="0" smtClean="0"/>
              <a:t>назывался – «гуду»</a:t>
            </a:r>
          </a:p>
          <a:p>
            <a:r>
              <a:rPr lang="ru-RU" altLang="ru-RU" b="1" dirty="0"/>
              <a:t>Банковские операции </a:t>
            </a:r>
            <a:br>
              <a:rPr lang="ru-RU" altLang="ru-RU" b="1" dirty="0"/>
            </a:br>
            <a:r>
              <a:rPr lang="ru-RU" altLang="ru-RU" b="1" dirty="0"/>
              <a:t>в Древнем Египте:</a:t>
            </a:r>
            <a:endParaRPr lang="ru-RU" altLang="ru-RU" b="1" dirty="0" smtClean="0"/>
          </a:p>
          <a:p>
            <a:pPr>
              <a:lnSpc>
                <a:spcPct val="90000"/>
              </a:lnSpc>
            </a:pPr>
            <a:r>
              <a:rPr lang="ru-RU" altLang="ru-RU" dirty="0" smtClean="0"/>
              <a:t>покупка </a:t>
            </a:r>
            <a:r>
              <a:rPr lang="ru-RU" altLang="ru-RU" dirty="0"/>
              <a:t>монет,</a:t>
            </a:r>
          </a:p>
          <a:p>
            <a:pPr>
              <a:lnSpc>
                <a:spcPct val="90000"/>
              </a:lnSpc>
            </a:pPr>
            <a:r>
              <a:rPr lang="ru-RU" altLang="ru-RU" dirty="0"/>
              <a:t>выдача ссуд,</a:t>
            </a:r>
          </a:p>
          <a:p>
            <a:pPr>
              <a:lnSpc>
                <a:spcPct val="90000"/>
              </a:lnSpc>
            </a:pPr>
            <a:r>
              <a:rPr lang="ru-RU" altLang="ru-RU" dirty="0"/>
              <a:t>ипотечные и ломбардные операции (ссуды под залог недвижимости или ценных вещей),</a:t>
            </a:r>
          </a:p>
          <a:p>
            <a:pPr>
              <a:lnSpc>
                <a:spcPct val="90000"/>
              </a:lnSpc>
            </a:pPr>
            <a:r>
              <a:rPr lang="ru-RU" altLang="ru-RU" dirty="0"/>
              <a:t>прием вкладов,</a:t>
            </a:r>
          </a:p>
          <a:p>
            <a:pPr>
              <a:lnSpc>
                <a:spcPct val="90000"/>
              </a:lnSpc>
            </a:pPr>
            <a:r>
              <a:rPr lang="ru-RU" altLang="ru-RU" dirty="0"/>
              <a:t>советчики по составлению договоров,</a:t>
            </a:r>
          </a:p>
          <a:p>
            <a:pPr>
              <a:lnSpc>
                <a:spcPct val="90000"/>
              </a:lnSpc>
            </a:pPr>
            <a:r>
              <a:rPr lang="ru-RU" altLang="ru-RU" dirty="0"/>
              <a:t>управление имениями,</a:t>
            </a:r>
          </a:p>
          <a:p>
            <a:pPr>
              <a:lnSpc>
                <a:spcPct val="90000"/>
              </a:lnSpc>
            </a:pPr>
            <a:r>
              <a:rPr lang="ru-RU" altLang="ru-RU" dirty="0"/>
              <a:t>денежные переводы.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52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Банковское дело в средние века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600200"/>
            <a:ext cx="4038600" cy="383688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altLang="ru-RU" b="1" dirty="0"/>
              <a:t>Монашеские </a:t>
            </a:r>
            <a:r>
              <a:rPr lang="ru-RU" altLang="ru-RU" b="1" dirty="0" smtClean="0"/>
              <a:t>ордена</a:t>
            </a:r>
            <a:r>
              <a:rPr lang="ru-RU" altLang="ru-RU" b="1" dirty="0"/>
              <a:t> </a:t>
            </a:r>
            <a:r>
              <a:rPr lang="ru-RU" altLang="ru-RU" b="1" dirty="0" smtClean="0"/>
              <a:t>возникшие в период  Крестовых походов </a:t>
            </a:r>
            <a:r>
              <a:rPr lang="ru-RU" b="1" dirty="0"/>
              <a:t>1096—1272 годов</a:t>
            </a:r>
            <a:r>
              <a:rPr lang="ru-RU" altLang="ru-RU" b="1" dirty="0" smtClean="0"/>
              <a:t> примерно с </a:t>
            </a:r>
            <a:r>
              <a:rPr lang="en-US" altLang="ru-RU" b="1" dirty="0"/>
              <a:t>XII</a:t>
            </a:r>
            <a:r>
              <a:rPr lang="ru-RU" altLang="ru-RU" b="1" dirty="0"/>
              <a:t>в. </a:t>
            </a:r>
            <a:r>
              <a:rPr lang="ru-RU" altLang="ru-RU" b="1" dirty="0" smtClean="0"/>
              <a:t>Стали заниматься банковской деятельностью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41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788" y="260648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ru-RU" sz="3200" b="1" dirty="0"/>
              <a:t>Тамплиеры </a:t>
            </a:r>
            <a:r>
              <a:rPr lang="ru-RU" altLang="ru-RU" sz="3200" dirty="0"/>
              <a:t>(храмовники) – рыцари Христа и Храма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2713" y="832148"/>
            <a:ext cx="2105685" cy="263210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771800" y="1268760"/>
            <a:ext cx="6098402" cy="5589240"/>
          </a:xfrm>
        </p:spPr>
        <p:txBody>
          <a:bodyPr>
            <a:noAutofit/>
          </a:bodyPr>
          <a:lstStyle/>
          <a:p>
            <a:pPr fontAlgn="base"/>
            <a:r>
              <a:rPr lang="ru-RU" sz="1400" dirty="0"/>
              <a:t>Э</a:t>
            </a:r>
            <a:r>
              <a:rPr lang="ru-RU" sz="1400" dirty="0" smtClean="0"/>
              <a:t>тот </a:t>
            </a:r>
            <a:r>
              <a:rPr lang="ru-RU" sz="1400" dirty="0"/>
              <a:t>орден был создан для защиты христианских паломников во время их долгого паломничества, требовавшего большое количество наличных денег, но пути которого были опасны из-за огромного количества воров и бандитов. Тамплиеры же владели обширными участками сельскохозяйственных земель на протяжении всего пути из Европы до Иерусалима. Рыцари смогли изобрести то, что позднее станет главной чертой современной экономики.</a:t>
            </a:r>
          </a:p>
          <a:p>
            <a:pPr fontAlgn="base"/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В 1150 году впервые в мире появился прообраз современной банковской системы. </a:t>
            </a:r>
            <a:endParaRPr lang="ru-RU" sz="1400" b="1" dirty="0" smtClean="0"/>
          </a:p>
          <a:p>
            <a:pPr fontAlgn="base"/>
            <a:r>
              <a:rPr lang="ru-RU" sz="1400" b="1" dirty="0" smtClean="0"/>
              <a:t>Орден </a:t>
            </a:r>
            <a:r>
              <a:rPr lang="ru-RU" sz="1400" b="1" dirty="0"/>
              <a:t>бедных рыцарей Христа начал выпускать и выдавать финансовые аккредитивы</a:t>
            </a:r>
            <a:r>
              <a:rPr lang="ru-RU" sz="1400" dirty="0"/>
              <a:t>. Паломник оставлял свои денежные средства и ценности в одном из филиалов или отделений ордена на своей родине, а взамен получал документ, подтверждающий его состояние. Позднее он отправлялся в путь, не имея при себя золота, которое выглядело так заманчиво для бандитов и воров. В любом отделении ордена в любой точке своего пути паломник вручал этот документ вместе с датой его выдачи, которая была зафиксирована на нем в виде зашифрованных номеров вместе со списком своего имущества. Так он мог получить свое имущество. </a:t>
            </a:r>
            <a:endParaRPr lang="ru-RU" sz="1400" dirty="0" smtClean="0"/>
          </a:p>
          <a:p>
            <a:pPr fontAlgn="base"/>
            <a:r>
              <a:rPr lang="ru-RU" sz="1400" dirty="0" smtClean="0"/>
              <a:t>Таким </a:t>
            </a:r>
            <a:r>
              <a:rPr lang="ru-RU" sz="1400" dirty="0"/>
              <a:t>образом, </a:t>
            </a:r>
            <a:r>
              <a:rPr lang="ru-RU" sz="1400" b="1" dirty="0"/>
              <a:t>впервые в мире появилась финансовая система, основанная на идее расписок</a:t>
            </a:r>
            <a:r>
              <a:rPr lang="ru-RU" sz="1400" dirty="0"/>
              <a:t>. И эта система </a:t>
            </a:r>
            <a:r>
              <a:rPr lang="ru-RU" sz="1400" b="1" dirty="0"/>
              <a:t>стимулировала накопление огромного количества наличных денег в руках рыцарей</a:t>
            </a:r>
            <a:r>
              <a:rPr lang="ru-RU" sz="1400" dirty="0"/>
              <a:t>, что, впоследствии, помогло установить широкие экспортно-импортные связи.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170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100" dirty="0" smtClean="0"/>
              <a:t/>
            </a:r>
            <a:br>
              <a:rPr lang="ru-RU" altLang="ru-RU" sz="3100" dirty="0" smtClean="0"/>
            </a:br>
            <a:r>
              <a:rPr lang="ru-RU" altLang="ru-RU" b="1" dirty="0"/>
              <a:t/>
            </a:r>
            <a:br>
              <a:rPr lang="ru-RU" altLang="ru-RU" b="1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476673"/>
            <a:ext cx="4040188" cy="1152128"/>
          </a:xfrm>
        </p:spPr>
        <p:txBody>
          <a:bodyPr>
            <a:normAutofit lnSpcReduction="10000"/>
          </a:bodyPr>
          <a:lstStyle/>
          <a:p>
            <a:r>
              <a:rPr lang="ru-RU" altLang="ru-RU" dirty="0"/>
              <a:t>Тевтонский орден</a:t>
            </a:r>
            <a:br>
              <a:rPr lang="ru-RU" altLang="ru-RU" dirty="0"/>
            </a:br>
            <a:r>
              <a:rPr lang="ru-RU" altLang="ru-RU" dirty="0" err="1"/>
              <a:t>Орден</a:t>
            </a:r>
            <a:r>
              <a:rPr lang="ru-RU" altLang="ru-RU" dirty="0"/>
              <a:t> дома Святой Девы Марии Тевтонской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8312" y="2708920"/>
            <a:ext cx="4040188" cy="3814898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332657"/>
            <a:ext cx="4041775" cy="1084982"/>
          </a:xfrm>
        </p:spPr>
        <p:txBody>
          <a:bodyPr>
            <a:noAutofit/>
          </a:bodyPr>
          <a:lstStyle/>
          <a:p>
            <a:r>
              <a:rPr lang="ru-RU" altLang="ru-RU" dirty="0"/>
              <a:t>Орден иоаннитов, или госпитальеров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059" y="1830836"/>
            <a:ext cx="3444539" cy="4145639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788024" y="1611553"/>
            <a:ext cx="1295127" cy="17838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64" y="1628801"/>
            <a:ext cx="1112420" cy="1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2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1993</Words>
  <Application>Microsoft Office PowerPoint</Application>
  <PresentationFormat>Экран (4:3)</PresentationFormat>
  <Paragraphs>147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Тема Office</vt:lpstr>
      <vt:lpstr>Проектная работа</vt:lpstr>
      <vt:lpstr>Цель проекта: </vt:lpstr>
      <vt:lpstr>План  проектной работы:</vt:lpstr>
      <vt:lpstr>Презентация PowerPoint</vt:lpstr>
      <vt:lpstr>Зарождение банков</vt:lpstr>
      <vt:lpstr>Первые банкиры - ювелиры, торговцы, менялы</vt:lpstr>
      <vt:lpstr>Банковское дело в средние века</vt:lpstr>
      <vt:lpstr>Тамплиеры (храмовники) – рыцари Христа и Храма</vt:lpstr>
      <vt:lpstr>  </vt:lpstr>
      <vt:lpstr>Крестовые походы и рыцарские ордена заложили основы современной банковской системы</vt:lpstr>
      <vt:lpstr>От тамплиеров  до Великих географических открытий</vt:lpstr>
      <vt:lpstr>Банк Генуи – первый в мире банк современного типа</vt:lpstr>
      <vt:lpstr>Банк Англии – первый эмиссионный банк</vt:lpstr>
      <vt:lpstr>Презентация PowerPoint</vt:lpstr>
      <vt:lpstr>Презентация PowerPoint</vt:lpstr>
      <vt:lpstr>"Монетная контора"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отличия развития банковской системы Европы и России до 1860 года.</vt:lpstr>
      <vt:lpstr>Банковская система России до 1860 года</vt:lpstr>
      <vt:lpstr>Презентация PowerPoint</vt:lpstr>
      <vt:lpstr>Крымская война 1853-1856 гг.   и запуск банковской реформы в России</vt:lpstr>
      <vt:lpstr>Реформы 1860-х.</vt:lpstr>
      <vt:lpstr>Презентация PowerPoint</vt:lpstr>
      <vt:lpstr>Этапы развития банковской системы РФ </vt:lpstr>
      <vt:lpstr>Презентация PowerPoint</vt:lpstr>
      <vt:lpstr>Презентация PowerPoint</vt:lpstr>
      <vt:lpstr>Презентация PowerPoint</vt:lpstr>
      <vt:lpstr>Источники: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Аня</dc:creator>
  <cp:lastModifiedBy>Пользователь</cp:lastModifiedBy>
  <cp:revision>57</cp:revision>
  <dcterms:created xsi:type="dcterms:W3CDTF">2018-02-10T15:14:55Z</dcterms:created>
  <dcterms:modified xsi:type="dcterms:W3CDTF">2020-08-11T14:37:58Z</dcterms:modified>
</cp:coreProperties>
</file>