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8288000" cy="10287000"/>
  <p:notesSz cx="6858000" cy="9144000"/>
  <p:embeddedFontLst>
    <p:embeddedFont>
      <p:font typeface="Montserrat Semi-Bold Bold Italics" panose="020B0604020202020204" charset="-52"/>
      <p:regular r:id="rId25"/>
    </p:embeddedFont>
    <p:embeddedFont>
      <p:font typeface="Montserrat Extra-Light Bold" panose="020B0604020202020204" charset="-52"/>
      <p:regular r:id="rId26"/>
    </p:embeddedFont>
    <p:embeddedFont>
      <p:font typeface="Montserrat Semi-Bold" panose="020B0604020202020204" charset="-52"/>
      <p:regular r:id="rId27"/>
    </p:embeddedFont>
    <p:embeddedFont>
      <p:font typeface="Montserrat Extra-Light" panose="020B0604020202020204" charset="-52"/>
      <p:regular r:id="rId28"/>
    </p:embeddedFont>
    <p:embeddedFont>
      <p:font typeface="Arimo" panose="020B0604020202020204" charset="0"/>
      <p:regular r:id="rId29"/>
    </p:embeddedFont>
    <p:embeddedFont>
      <p:font typeface="Arimo Bold Italics" panose="020B0604020202020204" charset="0"/>
      <p:regular r:id="rId30"/>
    </p:embeddedFont>
    <p:embeddedFont>
      <p:font typeface="Arimo Bold" panose="020B0604020202020204" charset="0"/>
      <p:regular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Montserrat Semi-Bold Bold" panose="020B0604020202020204" charset="-52"/>
      <p:regular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610" y="1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8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9343" r="906" b="23227"/>
          <a:stretch>
            <a:fillRect/>
          </a:stretch>
        </p:blipFill>
        <p:spPr>
          <a:xfrm>
            <a:off x="-198959" y="-188262"/>
            <a:ext cx="18704932" cy="849581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845299" y="-283337"/>
            <a:ext cx="11406299" cy="8590886"/>
          </a:xfrm>
          <a:prstGeom prst="rect">
            <a:avLst/>
          </a:prstGeom>
          <a:solidFill>
            <a:srgbClr val="10609D">
              <a:alpha val="89803"/>
            </a:srgbClr>
          </a:solidFill>
        </p:spPr>
      </p:sp>
      <p:grpSp>
        <p:nvGrpSpPr>
          <p:cNvPr id="4" name="Group 4"/>
          <p:cNvGrpSpPr/>
          <p:nvPr/>
        </p:nvGrpSpPr>
        <p:grpSpPr>
          <a:xfrm>
            <a:off x="4679941" y="2668751"/>
            <a:ext cx="10307631" cy="3164149"/>
            <a:chOff x="0" y="0"/>
            <a:chExt cx="13743508" cy="4218865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1484842"/>
              <a:ext cx="13743508" cy="2734023"/>
              <a:chOff x="0" y="0"/>
              <a:chExt cx="9280221" cy="1846133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9280221" cy="1846132"/>
              </a:xfrm>
              <a:custGeom>
                <a:avLst/>
                <a:gdLst/>
                <a:ahLst/>
                <a:cxnLst/>
                <a:rect l="l" t="t" r="r" b="b"/>
                <a:pathLst>
                  <a:path w="9280221" h="1846132">
                    <a:moveTo>
                      <a:pt x="0" y="0"/>
                    </a:moveTo>
                    <a:lnTo>
                      <a:pt x="0" y="1846132"/>
                    </a:lnTo>
                    <a:lnTo>
                      <a:pt x="9280221" y="1846132"/>
                    </a:lnTo>
                    <a:lnTo>
                      <a:pt x="9280221" y="0"/>
                    </a:lnTo>
                    <a:lnTo>
                      <a:pt x="0" y="0"/>
                    </a:lnTo>
                    <a:close/>
                    <a:moveTo>
                      <a:pt x="9219261" y="1785172"/>
                    </a:moveTo>
                    <a:lnTo>
                      <a:pt x="59690" y="1785172"/>
                    </a:lnTo>
                    <a:lnTo>
                      <a:pt x="59690" y="59690"/>
                    </a:lnTo>
                    <a:lnTo>
                      <a:pt x="9219261" y="59690"/>
                    </a:lnTo>
                    <a:lnTo>
                      <a:pt x="9219261" y="178517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7" name="TextBox 7"/>
            <p:cNvSpPr txBox="1"/>
            <p:nvPr/>
          </p:nvSpPr>
          <p:spPr>
            <a:xfrm>
              <a:off x="0" y="157903"/>
              <a:ext cx="10494648" cy="4754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90"/>
                </a:lnSpc>
              </a:pPr>
              <a:endParaRPr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347955" y="2639362"/>
              <a:ext cx="13047598" cy="1168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959"/>
                </a:lnSpc>
              </a:pPr>
              <a:r>
                <a:rPr lang="en-US" sz="5800" spc="-58">
                  <a:solidFill>
                    <a:srgbClr val="FF1616"/>
                  </a:solidFill>
                  <a:latin typeface="Montserrat Semi-Bold Bold"/>
                </a:rPr>
                <a:t>РЫНОК ЦЕННЫХ БУМАГ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454265" y="212859"/>
            <a:ext cx="12111335" cy="1704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endParaRPr/>
          </a:p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spc="320">
                <a:solidFill>
                  <a:srgbClr val="FFFFFF"/>
                </a:solidFill>
                <a:latin typeface="Alegreya Sans SC Black Bold"/>
              </a:rPr>
              <a:t>ГБПОУ КК</a:t>
            </a:r>
          </a:p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spc="320">
                <a:solidFill>
                  <a:srgbClr val="FFFFFF"/>
                </a:solidFill>
                <a:latin typeface="Alegreya Sans SC Black Bold"/>
              </a:rPr>
              <a:t> «АРМАВИРСКИЙ ТЕХНИКУМ ТЕХНОЛОГИИ И СЕРВИСА»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660510" y="8780661"/>
            <a:ext cx="6627490" cy="8981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4"/>
              </a:lnSpc>
              <a:spcBef>
                <a:spcPct val="0"/>
              </a:spcBef>
            </a:pPr>
            <a:r>
              <a:rPr lang="en-US" sz="2574" spc="257">
                <a:solidFill>
                  <a:srgbClr val="FF1616"/>
                </a:solidFill>
                <a:latin typeface="Montserrat Semi-Bold"/>
              </a:rPr>
              <a:t>РАЗРАБРТЧИК ПРОЕКТНОЙ РАБОТЫ: КАРАКАШЕВ А.А.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416442" y="-279747"/>
            <a:ext cx="5258929" cy="10769716"/>
          </a:xfrm>
          <a:prstGeom prst="rect">
            <a:avLst/>
          </a:prstGeom>
          <a:solidFill>
            <a:srgbClr val="10609D"/>
          </a:solidFill>
        </p:spPr>
      </p:sp>
      <p:sp>
        <p:nvSpPr>
          <p:cNvPr id="3" name="TextBox 3"/>
          <p:cNvSpPr txBox="1"/>
          <p:nvPr/>
        </p:nvSpPr>
        <p:spPr>
          <a:xfrm rot="-5400000">
            <a:off x="-1463960" y="4329112"/>
            <a:ext cx="7762771" cy="1628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20"/>
              </a:lnSpc>
            </a:pPr>
            <a:r>
              <a:rPr lang="en-US" sz="5350" spc="508">
                <a:solidFill>
                  <a:srgbClr val="C9E265"/>
                </a:solidFill>
                <a:latin typeface="Montserrat Semi-Bold Bold"/>
              </a:rPr>
              <a:t>ВИДЫ ЦЕННЫХ БУМАГ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857815" y="754380"/>
            <a:ext cx="7401485" cy="953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</a:pPr>
            <a:r>
              <a:rPr lang="en-US" sz="5600" spc="560">
                <a:solidFill>
                  <a:srgbClr val="10609D"/>
                </a:solidFill>
                <a:latin typeface="Montserrat Semi-Bold"/>
              </a:rPr>
              <a:t>АКЦИЯ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857815" y="7661476"/>
            <a:ext cx="7401485" cy="953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</a:pPr>
            <a:r>
              <a:rPr lang="en-US" sz="5600" spc="560">
                <a:solidFill>
                  <a:srgbClr val="10609D"/>
                </a:solidFill>
                <a:latin typeface="Montserrat Semi-Bold"/>
              </a:rPr>
              <a:t>ВЕКСЕЛЬ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962489" y="4107978"/>
            <a:ext cx="7401485" cy="953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</a:pPr>
            <a:r>
              <a:rPr lang="en-US" sz="5600" spc="560">
                <a:solidFill>
                  <a:srgbClr val="10609D"/>
                </a:solidFill>
                <a:latin typeface="Montserrat Semi-Bold"/>
              </a:rPr>
              <a:t>ОБЛИГАЦИЯ</a:t>
            </a:r>
          </a:p>
        </p:txBody>
      </p:sp>
      <p:sp>
        <p:nvSpPr>
          <p:cNvPr id="7" name="AutoShape 7"/>
          <p:cNvSpPr/>
          <p:nvPr/>
        </p:nvSpPr>
        <p:spPr>
          <a:xfrm>
            <a:off x="8856546" y="3365553"/>
            <a:ext cx="9613370" cy="53138"/>
          </a:xfrm>
          <a:prstGeom prst="rect">
            <a:avLst/>
          </a:prstGeom>
          <a:solidFill>
            <a:srgbClr val="10609D">
              <a:alpha val="9803"/>
            </a:srgbClr>
          </a:solidFill>
        </p:spPr>
      </p:sp>
      <p:sp>
        <p:nvSpPr>
          <p:cNvPr id="8" name="AutoShape 8"/>
          <p:cNvSpPr/>
          <p:nvPr/>
        </p:nvSpPr>
        <p:spPr>
          <a:xfrm>
            <a:off x="8856546" y="6826638"/>
            <a:ext cx="9613370" cy="53138"/>
          </a:xfrm>
          <a:prstGeom prst="rect">
            <a:avLst/>
          </a:prstGeom>
          <a:solidFill>
            <a:srgbClr val="10609D">
              <a:alpha val="9803"/>
            </a:srgbClr>
          </a:solidFill>
        </p:spPr>
      </p:sp>
      <p:grpSp>
        <p:nvGrpSpPr>
          <p:cNvPr id="9" name="Group 9"/>
          <p:cNvGrpSpPr/>
          <p:nvPr/>
        </p:nvGrpSpPr>
        <p:grpSpPr>
          <a:xfrm>
            <a:off x="5402497" y="0"/>
            <a:ext cx="3703474" cy="10287000"/>
            <a:chOff x="0" y="0"/>
            <a:chExt cx="4937965" cy="13716000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/>
            <a:srcRect l="9498" r="9498"/>
            <a:stretch>
              <a:fillRect/>
            </a:stretch>
          </p:blipFill>
          <p:spPr>
            <a:xfrm>
              <a:off x="0" y="0"/>
              <a:ext cx="4937965" cy="4572000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3" cstate="print"/>
            <a:srcRect l="13683" r="13683"/>
            <a:stretch>
              <a:fillRect/>
            </a:stretch>
          </p:blipFill>
          <p:spPr>
            <a:xfrm>
              <a:off x="0" y="4572000"/>
              <a:ext cx="4937965" cy="4572000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 cstate="print"/>
            <a:srcRect l="14156" r="14156"/>
            <a:stretch>
              <a:fillRect/>
            </a:stretch>
          </p:blipFill>
          <p:spPr>
            <a:xfrm>
              <a:off x="0" y="9144000"/>
              <a:ext cx="4937965" cy="4572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60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70000"/>
          </a:blip>
          <a:srcRect l="1136" t="7661" b="7206"/>
          <a:stretch>
            <a:fillRect/>
          </a:stretch>
        </p:blipFill>
        <p:spPr>
          <a:xfrm>
            <a:off x="-152610" y="-168145"/>
            <a:ext cx="16537219" cy="1068033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9277595" y="3399687"/>
            <a:ext cx="10019578" cy="5858613"/>
            <a:chOff x="0" y="0"/>
            <a:chExt cx="13359437" cy="7811485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13359437" cy="7811485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1297355" y="659622"/>
              <a:ext cx="9927820" cy="64350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00"/>
                </a:lnSpc>
              </a:pPr>
              <a:r>
                <a:rPr lang="en-US" sz="3200" spc="32" dirty="0" err="1">
                  <a:solidFill>
                    <a:srgbClr val="000000"/>
                  </a:solidFill>
                  <a:latin typeface="Montserrat Extra-Light" charset="-52"/>
                </a:rPr>
                <a:t>Акция</a:t>
              </a:r>
              <a:r>
                <a:rPr lang="en-US" sz="3200" spc="32" dirty="0">
                  <a:solidFill>
                    <a:srgbClr val="000000"/>
                  </a:solidFill>
                  <a:latin typeface="Montserrat Extra-Light" charset="-52"/>
                </a:rPr>
                <a:t> – </a:t>
              </a:r>
              <a:r>
                <a:rPr lang="en-US" sz="3200" spc="32" dirty="0" err="1">
                  <a:solidFill>
                    <a:srgbClr val="000000"/>
                  </a:solidFill>
                  <a:latin typeface="Montserrat Extra-Light" charset="-52"/>
                </a:rPr>
                <a:t>это</a:t>
              </a:r>
              <a:r>
                <a:rPr lang="en-US" sz="3200" spc="32" dirty="0">
                  <a:solidFill>
                    <a:srgbClr val="000000"/>
                  </a:solidFill>
                  <a:latin typeface="Montserrat Extra-Light" charset="-52"/>
                </a:rPr>
                <a:t> </a:t>
              </a:r>
              <a:r>
                <a:rPr lang="en-US" sz="3200" spc="32" dirty="0" err="1">
                  <a:solidFill>
                    <a:srgbClr val="000000"/>
                  </a:solidFill>
                  <a:latin typeface="Montserrat Extra-Light" charset="-52"/>
                </a:rPr>
                <a:t>эмиссионная</a:t>
              </a:r>
              <a:r>
                <a:rPr lang="en-US" sz="3200" spc="32" dirty="0">
                  <a:solidFill>
                    <a:srgbClr val="000000"/>
                  </a:solidFill>
                  <a:latin typeface="Montserrat Extra-Light" charset="-52"/>
                </a:rPr>
                <a:t> </a:t>
              </a:r>
              <a:r>
                <a:rPr lang="en-US" sz="3200" spc="32" dirty="0" err="1">
                  <a:solidFill>
                    <a:srgbClr val="000000"/>
                  </a:solidFill>
                  <a:latin typeface="Montserrat Extra-Light" charset="-52"/>
                </a:rPr>
                <a:t>ценная</a:t>
              </a:r>
              <a:r>
                <a:rPr lang="en-US" sz="3200" spc="32" dirty="0">
                  <a:solidFill>
                    <a:srgbClr val="000000"/>
                  </a:solidFill>
                  <a:latin typeface="Montserrat Extra-Light" charset="-52"/>
                </a:rPr>
                <a:t> </a:t>
              </a:r>
              <a:r>
                <a:rPr lang="en-US" sz="3200" spc="32" dirty="0" err="1">
                  <a:solidFill>
                    <a:srgbClr val="000000"/>
                  </a:solidFill>
                  <a:latin typeface="Montserrat Extra-Light" charset="-52"/>
                </a:rPr>
                <a:t>бумага</a:t>
              </a:r>
              <a:r>
                <a:rPr lang="en-US" sz="3200" spc="32" dirty="0">
                  <a:solidFill>
                    <a:srgbClr val="000000"/>
                  </a:solidFill>
                  <a:latin typeface="Montserrat Extra-Light" charset="-52"/>
                </a:rPr>
                <a:t>, </a:t>
              </a:r>
              <a:r>
                <a:rPr lang="en-US" sz="3200" spc="32" dirty="0" err="1">
                  <a:solidFill>
                    <a:srgbClr val="000000"/>
                  </a:solidFill>
                  <a:latin typeface="Montserrat Extra-Light" charset="-52"/>
                </a:rPr>
                <a:t>закрепляющая</a:t>
              </a:r>
              <a:r>
                <a:rPr lang="en-US" sz="3200" spc="32" dirty="0">
                  <a:solidFill>
                    <a:srgbClr val="000000"/>
                  </a:solidFill>
                  <a:latin typeface="Montserrat Extra-Light" charset="-52"/>
                </a:rPr>
                <a:t> </a:t>
              </a:r>
              <a:r>
                <a:rPr lang="en-US" sz="3200" spc="32" dirty="0" err="1">
                  <a:solidFill>
                    <a:srgbClr val="000000"/>
                  </a:solidFill>
                  <a:latin typeface="Montserrat Extra-Light" charset="-52"/>
                </a:rPr>
                <a:t>права</a:t>
              </a:r>
              <a:r>
                <a:rPr lang="en-US" sz="3200" spc="32" dirty="0">
                  <a:solidFill>
                    <a:srgbClr val="000000"/>
                  </a:solidFill>
                  <a:latin typeface="Montserrat Extra-Light" charset="-52"/>
                </a:rPr>
                <a:t> </a:t>
              </a:r>
              <a:r>
                <a:rPr lang="en-US" sz="3200" spc="32" dirty="0" err="1">
                  <a:solidFill>
                    <a:srgbClr val="000000"/>
                  </a:solidFill>
                  <a:latin typeface="Montserrat Extra-Light" charset="-52"/>
                </a:rPr>
                <a:t>её</a:t>
              </a:r>
              <a:r>
                <a:rPr lang="en-US" sz="3200" spc="32" dirty="0">
                  <a:solidFill>
                    <a:srgbClr val="000000"/>
                  </a:solidFill>
                  <a:latin typeface="Montserrat Extra-Light" charset="-52"/>
                </a:rPr>
                <a:t> </a:t>
              </a:r>
              <a:r>
                <a:rPr lang="en-US" sz="3200" spc="32" dirty="0" err="1">
                  <a:solidFill>
                    <a:srgbClr val="000000"/>
                  </a:solidFill>
                  <a:latin typeface="Montserrat Extra-Light" charset="-52"/>
                </a:rPr>
                <a:t>держателя</a:t>
              </a:r>
              <a:r>
                <a:rPr lang="en-US" sz="3200" spc="32" dirty="0">
                  <a:solidFill>
                    <a:srgbClr val="000000"/>
                  </a:solidFill>
                  <a:latin typeface="Montserrat Extra-Light" charset="-52"/>
                </a:rPr>
                <a:t> (</a:t>
              </a:r>
              <a:r>
                <a:rPr lang="en-US" sz="3200" spc="32" dirty="0" err="1">
                  <a:solidFill>
                    <a:srgbClr val="000000"/>
                  </a:solidFill>
                  <a:latin typeface="Montserrat Extra-Light" charset="-52"/>
                </a:rPr>
                <a:t>акционера</a:t>
              </a:r>
              <a:r>
                <a:rPr lang="en-US" sz="3200" spc="32" dirty="0">
                  <a:solidFill>
                    <a:srgbClr val="000000"/>
                  </a:solidFill>
                  <a:latin typeface="Montserrat Extra-Light" charset="-52"/>
                </a:rPr>
                <a:t>) </a:t>
              </a:r>
              <a:r>
                <a:rPr lang="en-US" sz="3200" spc="32" dirty="0" err="1">
                  <a:solidFill>
                    <a:srgbClr val="000000"/>
                  </a:solidFill>
                  <a:latin typeface="Montserrat Extra-Light" charset="-52"/>
                </a:rPr>
                <a:t>на</a:t>
              </a:r>
              <a:r>
                <a:rPr lang="en-US" sz="3200" spc="32" dirty="0">
                  <a:solidFill>
                    <a:srgbClr val="000000"/>
                  </a:solidFill>
                  <a:latin typeface="Montserrat Extra-Light" charset="-52"/>
                </a:rPr>
                <a:t> </a:t>
              </a:r>
              <a:r>
                <a:rPr lang="en-US" sz="3200" spc="32" dirty="0" err="1">
                  <a:solidFill>
                    <a:srgbClr val="000000"/>
                  </a:solidFill>
                  <a:latin typeface="Montserrat Extra-Light" charset="-52"/>
                </a:rPr>
                <a:t>получение</a:t>
              </a:r>
              <a:r>
                <a:rPr lang="en-US" sz="3200" spc="32" dirty="0">
                  <a:solidFill>
                    <a:srgbClr val="000000"/>
                  </a:solidFill>
                  <a:latin typeface="Montserrat Extra-Light" charset="-52"/>
                </a:rPr>
                <a:t> </a:t>
              </a:r>
              <a:r>
                <a:rPr lang="en-US" sz="3200" spc="32" dirty="0" err="1">
                  <a:solidFill>
                    <a:srgbClr val="000000"/>
                  </a:solidFill>
                  <a:latin typeface="Montserrat Extra-Light" charset="-52"/>
                </a:rPr>
                <a:t>части</a:t>
              </a:r>
              <a:r>
                <a:rPr lang="en-US" sz="3200" spc="32" dirty="0">
                  <a:solidFill>
                    <a:srgbClr val="000000"/>
                  </a:solidFill>
                  <a:latin typeface="Montserrat Extra-Light" charset="-52"/>
                </a:rPr>
                <a:t> </a:t>
              </a:r>
              <a:r>
                <a:rPr lang="en-US" sz="3200" spc="32" dirty="0" err="1">
                  <a:solidFill>
                    <a:srgbClr val="000000"/>
                  </a:solidFill>
                  <a:latin typeface="Montserrat Extra-Light" charset="-52"/>
                </a:rPr>
                <a:t>прибыли</a:t>
              </a:r>
              <a:r>
                <a:rPr lang="en-US" sz="3200" spc="32" dirty="0">
                  <a:solidFill>
                    <a:srgbClr val="000000"/>
                  </a:solidFill>
                  <a:latin typeface="Montserrat Extra-Light" charset="-52"/>
                </a:rPr>
                <a:t> АО в </a:t>
              </a:r>
              <a:r>
                <a:rPr lang="en-US" sz="3200" spc="32" dirty="0" err="1">
                  <a:solidFill>
                    <a:srgbClr val="000000"/>
                  </a:solidFill>
                  <a:latin typeface="Montserrat Extra-Light" charset="-52"/>
                </a:rPr>
                <a:t>виде</a:t>
              </a:r>
              <a:r>
                <a:rPr lang="en-US" sz="3200" spc="32" dirty="0">
                  <a:solidFill>
                    <a:srgbClr val="000000"/>
                  </a:solidFill>
                  <a:latin typeface="Montserrat Extra-Light" charset="-52"/>
                </a:rPr>
                <a:t> </a:t>
              </a:r>
              <a:r>
                <a:rPr lang="en-US" sz="3200" spc="32" dirty="0" err="1">
                  <a:solidFill>
                    <a:srgbClr val="000000"/>
                  </a:solidFill>
                  <a:latin typeface="Montserrat Extra-Light" charset="-52"/>
                </a:rPr>
                <a:t>дивидендов</a:t>
              </a:r>
              <a:r>
                <a:rPr lang="en-US" sz="3200" spc="32" dirty="0">
                  <a:solidFill>
                    <a:srgbClr val="000000"/>
                  </a:solidFill>
                  <a:latin typeface="Montserrat Extra-Light" charset="-52"/>
                </a:rPr>
                <a:t>, </a:t>
              </a:r>
              <a:r>
                <a:rPr lang="en-US" sz="3200" spc="32" dirty="0" err="1">
                  <a:solidFill>
                    <a:srgbClr val="000000"/>
                  </a:solidFill>
                  <a:latin typeface="Montserrat Extra-Light" charset="-52"/>
                </a:rPr>
                <a:t>на</a:t>
              </a:r>
              <a:r>
                <a:rPr lang="en-US" sz="3200" spc="32" dirty="0">
                  <a:solidFill>
                    <a:srgbClr val="000000"/>
                  </a:solidFill>
                  <a:latin typeface="Montserrat Extra-Light" charset="-52"/>
                </a:rPr>
                <a:t> </a:t>
              </a:r>
              <a:r>
                <a:rPr lang="en-US" sz="3200" spc="32" dirty="0" err="1">
                  <a:solidFill>
                    <a:srgbClr val="000000"/>
                  </a:solidFill>
                  <a:latin typeface="Montserrat Extra-Light" charset="-52"/>
                </a:rPr>
                <a:t>участие</a:t>
              </a:r>
              <a:r>
                <a:rPr lang="en-US" sz="3200" spc="32" dirty="0">
                  <a:solidFill>
                    <a:srgbClr val="000000"/>
                  </a:solidFill>
                  <a:latin typeface="Montserrat Extra-Light" charset="-52"/>
                </a:rPr>
                <a:t> в </a:t>
              </a:r>
              <a:r>
                <a:rPr lang="en-US" sz="3200" spc="32" dirty="0" err="1">
                  <a:solidFill>
                    <a:srgbClr val="000000"/>
                  </a:solidFill>
                  <a:latin typeface="Montserrat Extra-Light" charset="-52"/>
                </a:rPr>
                <a:t>управлении</a:t>
              </a:r>
              <a:r>
                <a:rPr lang="en-US" sz="3200" spc="32" dirty="0">
                  <a:solidFill>
                    <a:srgbClr val="000000"/>
                  </a:solidFill>
                  <a:latin typeface="Montserrat Extra-Light" charset="-52"/>
                </a:rPr>
                <a:t> и </a:t>
              </a:r>
              <a:r>
                <a:rPr lang="en-US" sz="3200" spc="32" dirty="0" err="1">
                  <a:solidFill>
                    <a:srgbClr val="000000"/>
                  </a:solidFill>
                  <a:latin typeface="Montserrat Extra-Light" charset="-52"/>
                </a:rPr>
                <a:t>на</a:t>
              </a:r>
              <a:r>
                <a:rPr lang="en-US" sz="3200" spc="32" dirty="0">
                  <a:solidFill>
                    <a:srgbClr val="000000"/>
                  </a:solidFill>
                  <a:latin typeface="Montserrat Extra-Light" charset="-52"/>
                </a:rPr>
                <a:t> </a:t>
              </a:r>
              <a:r>
                <a:rPr lang="en-US" sz="3200" spc="32" dirty="0" err="1">
                  <a:solidFill>
                    <a:srgbClr val="000000"/>
                  </a:solidFill>
                  <a:latin typeface="Montserrat Extra-Light" charset="-52"/>
                </a:rPr>
                <a:t>часть</a:t>
              </a:r>
              <a:r>
                <a:rPr lang="en-US" sz="3200" spc="32" dirty="0">
                  <a:solidFill>
                    <a:srgbClr val="000000"/>
                  </a:solidFill>
                  <a:latin typeface="Montserrat Extra-Light" charset="-52"/>
                </a:rPr>
                <a:t> </a:t>
              </a:r>
              <a:r>
                <a:rPr lang="en-US" sz="3200" spc="32" dirty="0" err="1">
                  <a:solidFill>
                    <a:srgbClr val="000000"/>
                  </a:solidFill>
                  <a:latin typeface="Montserrat Extra-Light" charset="-52"/>
                </a:rPr>
                <a:t>имущества</a:t>
              </a:r>
              <a:r>
                <a:rPr lang="en-US" sz="3200" spc="32" dirty="0">
                  <a:solidFill>
                    <a:srgbClr val="000000"/>
                  </a:solidFill>
                  <a:latin typeface="Montserrat Extra-Light" charset="-52"/>
                </a:rPr>
                <a:t>, </a:t>
              </a:r>
              <a:r>
                <a:rPr lang="en-US" sz="3200" spc="32" dirty="0" err="1">
                  <a:solidFill>
                    <a:srgbClr val="000000"/>
                  </a:solidFill>
                  <a:latin typeface="Montserrat Extra-Light" charset="-52"/>
                </a:rPr>
                <a:t>остающегося</a:t>
              </a:r>
              <a:r>
                <a:rPr lang="en-US" sz="3200" spc="32" dirty="0">
                  <a:solidFill>
                    <a:srgbClr val="000000"/>
                  </a:solidFill>
                  <a:latin typeface="Montserrat Extra-Light" charset="-52"/>
                </a:rPr>
                <a:t> </a:t>
              </a:r>
              <a:r>
                <a:rPr lang="en-US" sz="3200" spc="32" dirty="0" err="1">
                  <a:solidFill>
                    <a:srgbClr val="000000"/>
                  </a:solidFill>
                  <a:latin typeface="Montserrat Extra-Light" charset="-52"/>
                </a:rPr>
                <a:t>после</a:t>
              </a:r>
              <a:r>
                <a:rPr lang="en-US" sz="3200" spc="32" dirty="0">
                  <a:solidFill>
                    <a:srgbClr val="000000"/>
                  </a:solidFill>
                  <a:latin typeface="Montserrat Extra-Light" charset="-52"/>
                </a:rPr>
                <a:t> </a:t>
              </a:r>
              <a:r>
                <a:rPr lang="en-US" sz="3200" spc="32" dirty="0" err="1">
                  <a:solidFill>
                    <a:srgbClr val="000000"/>
                  </a:solidFill>
                  <a:latin typeface="Montserrat Extra-Light" charset="-52"/>
                </a:rPr>
                <a:t>его</a:t>
              </a:r>
              <a:r>
                <a:rPr lang="en-US" sz="3200" spc="32" dirty="0">
                  <a:solidFill>
                    <a:srgbClr val="000000"/>
                  </a:solidFill>
                  <a:latin typeface="Montserrat Extra-Light" charset="-52"/>
                </a:rPr>
                <a:t> </a:t>
              </a:r>
              <a:r>
                <a:rPr lang="en-US" sz="3200" spc="32" dirty="0" err="1">
                  <a:solidFill>
                    <a:srgbClr val="000000"/>
                  </a:solidFill>
                  <a:latin typeface="Montserrat Extra-Light" charset="-52"/>
                </a:rPr>
                <a:t>ликвидации</a:t>
              </a:r>
              <a:r>
                <a:rPr lang="en-US" sz="3200" spc="32" dirty="0">
                  <a:solidFill>
                    <a:srgbClr val="000000"/>
                  </a:solidFill>
                  <a:latin typeface="Montserrat Extra-Light" charset="-52"/>
                </a:rPr>
                <a:t>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60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940403" cy="10287000"/>
            <a:chOff x="0" y="0"/>
            <a:chExt cx="1325387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70000"/>
            </a:blip>
            <a:srcRect l="34059" r="34059"/>
            <a:stretch>
              <a:fillRect/>
            </a:stretch>
          </p:blipFill>
          <p:spPr>
            <a:xfrm>
              <a:off x="0" y="0"/>
              <a:ext cx="6563435" cy="13716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>
              <a:alphaModFix amt="70000"/>
            </a:blip>
            <a:srcRect l="13775" r="13775"/>
            <a:stretch>
              <a:fillRect/>
            </a:stretch>
          </p:blipFill>
          <p:spPr>
            <a:xfrm>
              <a:off x="6690435" y="0"/>
              <a:ext cx="6563435" cy="67945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>
              <a:alphaModFix amt="70000"/>
            </a:blip>
            <a:srcRect l="17820" r="17820"/>
            <a:stretch>
              <a:fillRect/>
            </a:stretch>
          </p:blipFill>
          <p:spPr>
            <a:xfrm>
              <a:off x="6690435" y="6921500"/>
              <a:ext cx="6563435" cy="6794500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10213996" y="2711510"/>
            <a:ext cx="7724781" cy="4805026"/>
            <a:chOff x="0" y="0"/>
            <a:chExt cx="10299707" cy="6406702"/>
          </a:xfrm>
        </p:grpSpPr>
        <p:grpSp>
          <p:nvGrpSpPr>
            <p:cNvPr id="7" name="Group 7"/>
            <p:cNvGrpSpPr/>
            <p:nvPr/>
          </p:nvGrpSpPr>
          <p:grpSpPr>
            <a:xfrm rot="-5400000">
              <a:off x="3216760" y="-3216760"/>
              <a:ext cx="3866187" cy="10299707"/>
              <a:chOff x="0" y="0"/>
              <a:chExt cx="2119327" cy="5645987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2119326" cy="5645987"/>
              </a:xfrm>
              <a:custGeom>
                <a:avLst/>
                <a:gdLst/>
                <a:ahLst/>
                <a:cxnLst/>
                <a:rect l="l" t="t" r="r" b="b"/>
                <a:pathLst>
                  <a:path w="2119326" h="5645987">
                    <a:moveTo>
                      <a:pt x="0" y="0"/>
                    </a:moveTo>
                    <a:lnTo>
                      <a:pt x="0" y="5645987"/>
                    </a:lnTo>
                    <a:lnTo>
                      <a:pt x="2119326" y="5645987"/>
                    </a:lnTo>
                    <a:lnTo>
                      <a:pt x="2119326" y="0"/>
                    </a:lnTo>
                    <a:lnTo>
                      <a:pt x="0" y="0"/>
                    </a:lnTo>
                    <a:close/>
                    <a:moveTo>
                      <a:pt x="2058366" y="5585027"/>
                    </a:moveTo>
                    <a:lnTo>
                      <a:pt x="59690" y="5585027"/>
                    </a:lnTo>
                    <a:lnTo>
                      <a:pt x="59690" y="59690"/>
                    </a:lnTo>
                    <a:lnTo>
                      <a:pt x="2058366" y="59690"/>
                    </a:lnTo>
                    <a:lnTo>
                      <a:pt x="2058366" y="5585027"/>
                    </a:lnTo>
                    <a:close/>
                  </a:path>
                </a:pathLst>
              </a:custGeom>
              <a:solidFill>
                <a:srgbClr val="FFFFFF">
                  <a:alpha val="9803"/>
                </a:srgbClr>
              </a:solidFill>
            </p:spPr>
          </p:sp>
        </p:grpSp>
        <p:sp>
          <p:nvSpPr>
            <p:cNvPr id="9" name="TextBox 9"/>
            <p:cNvSpPr txBox="1"/>
            <p:nvPr/>
          </p:nvSpPr>
          <p:spPr>
            <a:xfrm>
              <a:off x="1210978" y="893497"/>
              <a:ext cx="7877752" cy="20220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38"/>
                </a:lnSpc>
              </a:pPr>
              <a:r>
                <a:rPr lang="en-US" sz="2956" spc="147">
                  <a:solidFill>
                    <a:srgbClr val="FFFFFF"/>
                  </a:solidFill>
                  <a:latin typeface="Montserrat Semi-Bold Bold"/>
                </a:rPr>
                <a:t>В </a:t>
              </a:r>
              <a:r>
                <a:rPr lang="en-US" sz="2956" spc="147">
                  <a:solidFill>
                    <a:srgbClr val="FFFFFF"/>
                  </a:solidFill>
                  <a:latin typeface="Arimo Bold"/>
                </a:rPr>
                <a:t>з</a:t>
              </a:r>
              <a:r>
                <a:rPr lang="en-US" sz="2956" spc="147">
                  <a:solidFill>
                    <a:srgbClr val="FFFFFF"/>
                  </a:solidFill>
                  <a:latin typeface="Montserrat Semi-Bold Bold"/>
                </a:rPr>
                <a:t>ависимости от объёма прав, существует два  вида акций: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55443" y="4744699"/>
              <a:ext cx="10188822" cy="16408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173"/>
                </a:lnSpc>
              </a:pPr>
              <a:r>
                <a:rPr lang="en-US" sz="3449" spc="34">
                  <a:solidFill>
                    <a:srgbClr val="FFFFFF"/>
                  </a:solidFill>
                  <a:latin typeface="Montserrat Extra-Light Bold"/>
                </a:rPr>
                <a:t>1. обыкновенные </a:t>
              </a:r>
            </a:p>
            <a:p>
              <a:pPr>
                <a:lnSpc>
                  <a:spcPts val="5173"/>
                </a:lnSpc>
              </a:pPr>
              <a:r>
                <a:rPr lang="en-US" sz="3449" spc="34">
                  <a:solidFill>
                    <a:srgbClr val="FFFFFF"/>
                  </a:solidFill>
                  <a:latin typeface="Montserrat Extra-Light Bold"/>
                </a:rPr>
                <a:t>2. привилегированные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60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110087" y="-125826"/>
            <a:ext cx="67826" cy="10606478"/>
          </a:xfrm>
          <a:prstGeom prst="rect">
            <a:avLst/>
          </a:prstGeom>
          <a:solidFill>
            <a:srgbClr val="FFFFFF">
              <a:alpha val="9803"/>
            </a:srgbClr>
          </a:solidFill>
        </p:spPr>
      </p:sp>
      <p:sp>
        <p:nvSpPr>
          <p:cNvPr id="3" name="AutoShape 3"/>
          <p:cNvSpPr/>
          <p:nvPr/>
        </p:nvSpPr>
        <p:spPr>
          <a:xfrm>
            <a:off x="-184145" y="4122591"/>
            <a:ext cx="18892704" cy="2460149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4" name="TextBox 4"/>
          <p:cNvSpPr txBox="1"/>
          <p:nvPr/>
        </p:nvSpPr>
        <p:spPr>
          <a:xfrm>
            <a:off x="2506186" y="5081203"/>
            <a:ext cx="15197647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spc="342">
                <a:solidFill>
                  <a:srgbClr val="10609D"/>
                </a:solidFill>
                <a:latin typeface="Montserrat Semi-Bold Bold"/>
              </a:rPr>
              <a:t>ОБЫКНОВЕННЫЕ   АКЦИИ   ПРИВИЛЕГИРОВАННЫЕ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1179298"/>
            <a:ext cx="6999709" cy="1162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0"/>
              </a:lnSpc>
            </a:pPr>
            <a:r>
              <a:rPr lang="en-US" sz="2400" spc="240">
                <a:solidFill>
                  <a:srgbClr val="FFFFFF"/>
                </a:solidFill>
                <a:latin typeface="Montserrat Semi-Bold"/>
              </a:rPr>
              <a:t>-ОБЪЕМ ВЫПУСКА НЕ ОГРАНИЧЕН -ОДИНАКОВЫЙ НОМИНАЛ ВСЕГДА -ИМЕЕТ ПРАВО ГОЛОСА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105010" y="499082"/>
            <a:ext cx="7154290" cy="3157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0"/>
              </a:lnSpc>
            </a:pPr>
            <a:r>
              <a:rPr lang="en-US" sz="2400" spc="240" dirty="0">
                <a:solidFill>
                  <a:srgbClr val="FFFFFF"/>
                </a:solidFill>
                <a:latin typeface="Montserrat Semi-Bold"/>
              </a:rPr>
              <a:t>-ОБЪЕМ </a:t>
            </a:r>
            <a:r>
              <a:rPr lang="en-US" sz="2400" spc="240" dirty="0" smtClean="0">
                <a:solidFill>
                  <a:srgbClr val="FFFFFF"/>
                </a:solidFill>
                <a:latin typeface="Montserrat Semi-Bold" charset="-52"/>
              </a:rPr>
              <a:t>ВЫПУСКА</a:t>
            </a:r>
            <a:r>
              <a:rPr lang="en-US" sz="2400" spc="240" dirty="0" smtClean="0">
                <a:solidFill>
                  <a:srgbClr val="FFFFFF"/>
                </a:solidFill>
                <a:latin typeface="Montserrat Semi-Bold"/>
              </a:rPr>
              <a:t> </a:t>
            </a:r>
            <a:r>
              <a:rPr lang="en-US" sz="2400" spc="240" dirty="0">
                <a:solidFill>
                  <a:srgbClr val="FFFFFF"/>
                </a:solidFill>
                <a:latin typeface="Montserrat Semi-Bold"/>
              </a:rPr>
              <a:t>ОГРАНИЧЕН. (НЕ ДОЛЖНА ПРЕВЫШАТЬ 25% ОТ УСТАВНОГО КАПИТАЛА ОБЩЕСТВА)</a:t>
            </a:r>
          </a:p>
          <a:p>
            <a:pPr algn="ctr">
              <a:lnSpc>
                <a:spcPts val="3120"/>
              </a:lnSpc>
            </a:pPr>
            <a:r>
              <a:rPr lang="en-US" sz="2400" spc="240" dirty="0">
                <a:solidFill>
                  <a:srgbClr val="FFFFFF"/>
                </a:solidFill>
                <a:latin typeface="Montserrat Semi-Bold"/>
              </a:rPr>
              <a:t>-МОГУТ ИМЕТЬ РАЗНЫЙ НОМИНАЛ</a:t>
            </a:r>
          </a:p>
          <a:p>
            <a:pPr algn="ctr">
              <a:lnSpc>
                <a:spcPts val="3120"/>
              </a:lnSpc>
            </a:pPr>
            <a:r>
              <a:rPr lang="en-US" sz="2400" spc="240" dirty="0">
                <a:solidFill>
                  <a:srgbClr val="FFFFFF"/>
                </a:solidFill>
                <a:latin typeface="Montserrat Semi-Bold"/>
              </a:rPr>
              <a:t>-ПРАВО ГОЛОСА В СЛУЧАЕ  НЕВЫПЛАТЫ ИЛИ НЕПОЛНОЙ ВЫПЛАТЕ УСТАНОВЛЕННЫХ ДИВИДЕНДОВ.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7130026"/>
            <a:ext cx="7313635" cy="15465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0"/>
              </a:lnSpc>
            </a:pPr>
            <a:r>
              <a:rPr lang="en-US" sz="2400" spc="240">
                <a:solidFill>
                  <a:srgbClr val="FFFFFF"/>
                </a:solidFill>
                <a:latin typeface="Montserrat Semi-Bold"/>
              </a:rPr>
              <a:t>-ДИВИДЕНД НЕ ОПРЕДЕЛЁН (НЕТ ОБЯЗАТЕЛЬСТВА ВЫПЛАТЫ ДОХОДА)</a:t>
            </a:r>
          </a:p>
          <a:p>
            <a:pPr algn="ctr">
              <a:lnSpc>
                <a:spcPts val="3120"/>
              </a:lnSpc>
            </a:pPr>
            <a:r>
              <a:rPr lang="en-US" sz="2400" spc="240">
                <a:solidFill>
                  <a:srgbClr val="FFFFFF"/>
                </a:solidFill>
                <a:latin typeface="Montserrat Semi-Bold"/>
              </a:rPr>
              <a:t>-ЛИКВИДАЦИОННАЯ СТОИМОСТЬ НЕ ОПРЕДЕЛЕНА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105010" y="6966724"/>
            <a:ext cx="7154290" cy="2722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0"/>
              </a:lnSpc>
            </a:pPr>
            <a:r>
              <a:rPr lang="en-US" sz="2400" spc="240">
                <a:solidFill>
                  <a:srgbClr val="FFFFFF"/>
                </a:solidFill>
                <a:latin typeface="Montserrat Semi-Bold"/>
              </a:rPr>
              <a:t>-ФИКСИРОВАННЫЙ РАЗМЕР ДИВИДЕНДА: </a:t>
            </a:r>
          </a:p>
          <a:p>
            <a:pPr algn="ctr">
              <a:lnSpc>
                <a:spcPts val="3120"/>
              </a:lnSpc>
            </a:pPr>
            <a:r>
              <a:rPr lang="en-US" sz="2400" spc="240">
                <a:solidFill>
                  <a:srgbClr val="FFFFFF"/>
                </a:solidFill>
                <a:latin typeface="Montserrat Semi-Bold"/>
              </a:rPr>
              <a:t>·В ТВЁРДОЙ СУММЕ</a:t>
            </a:r>
          </a:p>
          <a:p>
            <a:pPr algn="ctr">
              <a:lnSpc>
                <a:spcPts val="3120"/>
              </a:lnSpc>
            </a:pPr>
            <a:r>
              <a:rPr lang="en-US" sz="2400" spc="240">
                <a:solidFill>
                  <a:srgbClr val="FFFFFF"/>
                </a:solidFill>
                <a:latin typeface="Montserrat Semi-Bold"/>
              </a:rPr>
              <a:t>·В ПРОЦЕНТАХ</a:t>
            </a:r>
          </a:p>
          <a:p>
            <a:pPr algn="ctr">
              <a:lnSpc>
                <a:spcPts val="3120"/>
              </a:lnSpc>
            </a:pPr>
            <a:r>
              <a:rPr lang="en-US" sz="2400" spc="240">
                <a:solidFill>
                  <a:srgbClr val="FFFFFF"/>
                </a:solidFill>
                <a:latin typeface="Montserrat Semi-Bold"/>
              </a:rPr>
              <a:t>·В ИНОМ ПОРЯДКЕ</a:t>
            </a:r>
          </a:p>
          <a:p>
            <a:pPr algn="ctr">
              <a:lnSpc>
                <a:spcPts val="3120"/>
              </a:lnSpc>
            </a:pPr>
            <a:r>
              <a:rPr lang="en-US" sz="2400" spc="240">
                <a:solidFill>
                  <a:srgbClr val="FFFFFF"/>
                </a:solidFill>
                <a:latin typeface="Montserrat Semi-Bold"/>
              </a:rPr>
              <a:t>-ОПРЕДЕЛЕНА ЛИКВИДАЦИОННАЯ СТОИМОСТЬ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60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70000"/>
          </a:blip>
          <a:srcRect l="1136" t="7661" b="7206"/>
          <a:stretch>
            <a:fillRect/>
          </a:stretch>
        </p:blipFill>
        <p:spPr>
          <a:xfrm>
            <a:off x="-152610" y="-168145"/>
            <a:ext cx="16537219" cy="1068033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9277595" y="5228487"/>
            <a:ext cx="10019578" cy="4029813"/>
            <a:chOff x="0" y="0"/>
            <a:chExt cx="13359437" cy="5373084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13359437" cy="5373084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74380" y="659623"/>
              <a:ext cx="11906332" cy="328295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800"/>
                </a:lnSpc>
              </a:pPr>
              <a:r>
                <a:rPr lang="en-US" sz="3200" spc="32" dirty="0" err="1">
                  <a:solidFill>
                    <a:srgbClr val="000000"/>
                  </a:solidFill>
                  <a:latin typeface="Montserrat Extra-Light" charset="-52"/>
                </a:rPr>
                <a:t>Дивиденд</a:t>
              </a:r>
              <a:r>
                <a:rPr lang="en-US" sz="3200" spc="32" dirty="0">
                  <a:solidFill>
                    <a:srgbClr val="000000"/>
                  </a:solidFill>
                  <a:latin typeface="Montserrat Extra-Light" charset="-52"/>
                </a:rPr>
                <a:t> – </a:t>
              </a:r>
              <a:r>
                <a:rPr lang="en-US" sz="3200" spc="32" dirty="0" err="1">
                  <a:solidFill>
                    <a:srgbClr val="000000"/>
                  </a:solidFill>
                  <a:latin typeface="Montserrat Extra-Light" charset="-52"/>
                </a:rPr>
                <a:t>часть</a:t>
              </a:r>
              <a:r>
                <a:rPr lang="en-US" sz="3200" spc="32" dirty="0">
                  <a:solidFill>
                    <a:srgbClr val="000000"/>
                  </a:solidFill>
                  <a:latin typeface="Montserrat Extra-Light" charset="-52"/>
                </a:rPr>
                <a:t> </a:t>
              </a:r>
              <a:r>
                <a:rPr lang="en-US" sz="3200" spc="32" dirty="0" err="1">
                  <a:solidFill>
                    <a:srgbClr val="000000"/>
                  </a:solidFill>
                  <a:latin typeface="Montserrat Extra-Light" charset="-52"/>
                </a:rPr>
                <a:t>чистой</a:t>
              </a:r>
              <a:r>
                <a:rPr lang="en-US" sz="3200" spc="32" dirty="0">
                  <a:solidFill>
                    <a:srgbClr val="000000"/>
                  </a:solidFill>
                  <a:latin typeface="Montserrat Extra-Light" charset="-52"/>
                </a:rPr>
                <a:t> </a:t>
              </a:r>
              <a:r>
                <a:rPr lang="en-US" sz="3200" spc="32" dirty="0" err="1">
                  <a:solidFill>
                    <a:srgbClr val="000000"/>
                  </a:solidFill>
                  <a:latin typeface="Montserrat Extra-Light" charset="-52"/>
                </a:rPr>
                <a:t>прибыли</a:t>
              </a:r>
              <a:r>
                <a:rPr lang="en-US" sz="3200" spc="32" dirty="0">
                  <a:solidFill>
                    <a:srgbClr val="000000"/>
                  </a:solidFill>
                  <a:latin typeface="Montserrat Extra-Light" charset="-52"/>
                </a:rPr>
                <a:t> </a:t>
              </a:r>
              <a:r>
                <a:rPr lang="en-US" sz="3200" spc="32" dirty="0" err="1">
                  <a:solidFill>
                    <a:srgbClr val="000000"/>
                  </a:solidFill>
                  <a:latin typeface="Montserrat Extra-Light" charset="-52"/>
                </a:rPr>
                <a:t>акционерного</a:t>
              </a:r>
              <a:r>
                <a:rPr lang="en-US" sz="3200" spc="32" dirty="0">
                  <a:solidFill>
                    <a:srgbClr val="000000"/>
                  </a:solidFill>
                  <a:latin typeface="Montserrat Extra-Light" charset="-52"/>
                </a:rPr>
                <a:t> </a:t>
              </a:r>
              <a:r>
                <a:rPr lang="en-US" sz="3200" spc="32" dirty="0" err="1">
                  <a:solidFill>
                    <a:srgbClr val="000000"/>
                  </a:solidFill>
                  <a:latin typeface="Montserrat Extra-Light" charset="-52"/>
                </a:rPr>
                <a:t>общества</a:t>
              </a:r>
              <a:r>
                <a:rPr lang="en-US" sz="3200" spc="32" dirty="0">
                  <a:solidFill>
                    <a:srgbClr val="000000"/>
                  </a:solidFill>
                  <a:latin typeface="Montserrat Extra-Light" charset="-52"/>
                </a:rPr>
                <a:t>, </a:t>
              </a:r>
              <a:r>
                <a:rPr lang="en-US" sz="3200" spc="32" dirty="0" err="1">
                  <a:solidFill>
                    <a:srgbClr val="000000"/>
                  </a:solidFill>
                  <a:latin typeface="Montserrat Extra-Light" charset="-52"/>
                </a:rPr>
                <a:t>которая</a:t>
              </a:r>
              <a:endParaRPr lang="en-US" sz="3200" spc="32" dirty="0">
                <a:solidFill>
                  <a:srgbClr val="000000"/>
                </a:solidFill>
                <a:latin typeface="Montserrat Extra-Light" charset="-52"/>
              </a:endParaRPr>
            </a:p>
            <a:p>
              <a:pPr algn="ctr">
                <a:lnSpc>
                  <a:spcPts val="4800"/>
                </a:lnSpc>
              </a:pPr>
              <a:r>
                <a:rPr lang="en-US" sz="3200" spc="32" dirty="0" err="1">
                  <a:solidFill>
                    <a:srgbClr val="000000"/>
                  </a:solidFill>
                  <a:latin typeface="Montserrat Extra-Light" charset="-52"/>
                </a:rPr>
                <a:t>выплачивается</a:t>
              </a:r>
              <a:r>
                <a:rPr lang="en-US" sz="3200" spc="32" dirty="0">
                  <a:solidFill>
                    <a:srgbClr val="000000"/>
                  </a:solidFill>
                  <a:latin typeface="Montserrat Extra-Light" charset="-52"/>
                </a:rPr>
                <a:t> </a:t>
              </a:r>
              <a:r>
                <a:rPr lang="en-US" sz="3200" spc="32" dirty="0" err="1">
                  <a:solidFill>
                    <a:srgbClr val="000000"/>
                  </a:solidFill>
                  <a:latin typeface="Montserrat Extra-Light" charset="-52"/>
                </a:rPr>
                <a:t>её</a:t>
              </a:r>
              <a:r>
                <a:rPr lang="en-US" sz="3200" spc="32" dirty="0">
                  <a:solidFill>
                    <a:srgbClr val="000000"/>
                  </a:solidFill>
                  <a:latin typeface="Montserrat Extra-Light" charset="-52"/>
                </a:rPr>
                <a:t> </a:t>
              </a:r>
              <a:r>
                <a:rPr lang="en-US" sz="3200" spc="32" dirty="0" err="1">
                  <a:solidFill>
                    <a:srgbClr val="000000"/>
                  </a:solidFill>
                  <a:latin typeface="Montserrat Extra-Light" charset="-52"/>
                </a:rPr>
                <a:t>акционерам</a:t>
              </a:r>
              <a:r>
                <a:rPr lang="en-US" sz="3200" spc="32" dirty="0">
                  <a:solidFill>
                    <a:srgbClr val="000000"/>
                  </a:solidFill>
                  <a:latin typeface="Montserrat Extra-Light" charset="-52"/>
                </a:rPr>
                <a:t> </a:t>
              </a:r>
              <a:r>
                <a:rPr lang="en-US" sz="3200" spc="32" dirty="0" err="1">
                  <a:solidFill>
                    <a:srgbClr val="000000"/>
                  </a:solidFill>
                  <a:latin typeface="Montserrat Extra-Light" charset="-52"/>
                </a:rPr>
                <a:t>пропорционально</a:t>
              </a:r>
              <a:r>
                <a:rPr lang="en-US" sz="3200" spc="32" dirty="0">
                  <a:solidFill>
                    <a:srgbClr val="000000"/>
                  </a:solidFill>
                  <a:latin typeface="Montserrat Extra-Light" charset="-52"/>
                </a:rPr>
                <a:t> </a:t>
              </a:r>
              <a:r>
                <a:rPr lang="en-US" sz="3200" spc="32" dirty="0" err="1">
                  <a:solidFill>
                    <a:srgbClr val="000000"/>
                  </a:solidFill>
                  <a:latin typeface="Montserrat Extra-Light" charset="-52"/>
                </a:rPr>
                <a:t>стоимости</a:t>
              </a:r>
              <a:r>
                <a:rPr lang="en-US" sz="3200" spc="32" dirty="0">
                  <a:solidFill>
                    <a:srgbClr val="000000"/>
                  </a:solidFill>
                  <a:latin typeface="Montserrat Extra-Light" charset="-52"/>
                </a:rPr>
                <a:t> </a:t>
              </a:r>
              <a:r>
                <a:rPr lang="en-US" sz="3200" spc="32" dirty="0" err="1">
                  <a:solidFill>
                    <a:srgbClr val="000000"/>
                  </a:solidFill>
                  <a:latin typeface="Montserrat Extra-Light" charset="-52"/>
                </a:rPr>
                <a:t>их</a:t>
              </a:r>
              <a:r>
                <a:rPr lang="en-US" sz="3200" spc="32" dirty="0">
                  <a:solidFill>
                    <a:srgbClr val="000000"/>
                  </a:solidFill>
                  <a:latin typeface="Montserrat Extra-Light" charset="-52"/>
                </a:rPr>
                <a:t> </a:t>
              </a:r>
              <a:r>
                <a:rPr lang="en-US" sz="3200" spc="32" dirty="0" err="1">
                  <a:solidFill>
                    <a:srgbClr val="000000"/>
                  </a:solidFill>
                  <a:latin typeface="Montserrat Extra-Light" charset="-52"/>
                </a:rPr>
                <a:t>акций</a:t>
              </a:r>
              <a:endParaRPr lang="en-US" sz="3200" spc="32" dirty="0">
                <a:solidFill>
                  <a:srgbClr val="000000"/>
                </a:solidFill>
                <a:latin typeface="Montserrat Extra-Light" charset="-52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1054" t="10837" r="2061" b="751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40788" y="1028700"/>
            <a:ext cx="14223852" cy="3704968"/>
            <a:chOff x="0" y="0"/>
            <a:chExt cx="18965136" cy="4939957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8965136" cy="4939957"/>
              <a:chOff x="0" y="0"/>
              <a:chExt cx="12806094" cy="333567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2806094" cy="3335676"/>
              </a:xfrm>
              <a:custGeom>
                <a:avLst/>
                <a:gdLst/>
                <a:ahLst/>
                <a:cxnLst/>
                <a:rect l="l" t="t" r="r" b="b"/>
                <a:pathLst>
                  <a:path w="12806094" h="3335676">
                    <a:moveTo>
                      <a:pt x="0" y="0"/>
                    </a:moveTo>
                    <a:lnTo>
                      <a:pt x="0" y="3335676"/>
                    </a:lnTo>
                    <a:lnTo>
                      <a:pt x="12806094" y="3335676"/>
                    </a:lnTo>
                    <a:lnTo>
                      <a:pt x="12806094" y="0"/>
                    </a:lnTo>
                    <a:lnTo>
                      <a:pt x="0" y="0"/>
                    </a:lnTo>
                    <a:close/>
                    <a:moveTo>
                      <a:pt x="12745134" y="3274716"/>
                    </a:moveTo>
                    <a:lnTo>
                      <a:pt x="59690" y="3274716"/>
                    </a:lnTo>
                    <a:lnTo>
                      <a:pt x="59690" y="59690"/>
                    </a:lnTo>
                    <a:lnTo>
                      <a:pt x="12745134" y="59690"/>
                    </a:lnTo>
                    <a:lnTo>
                      <a:pt x="12745134" y="3274716"/>
                    </a:lnTo>
                    <a:close/>
                  </a:path>
                </a:pathLst>
              </a:custGeom>
              <a:solidFill>
                <a:srgbClr val="FFFFFF">
                  <a:alpha val="19607"/>
                </a:srgbClr>
              </a:solidFill>
            </p:spPr>
          </p:sp>
        </p:grpSp>
        <p:sp>
          <p:nvSpPr>
            <p:cNvPr id="5" name="TextBox 5"/>
            <p:cNvSpPr txBox="1"/>
            <p:nvPr/>
          </p:nvSpPr>
          <p:spPr>
            <a:xfrm>
              <a:off x="1014963" y="798091"/>
              <a:ext cx="16789277" cy="33432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359"/>
                </a:lnSpc>
              </a:pPr>
              <a:r>
                <a:rPr lang="en-US" sz="2800" spc="266">
                  <a:solidFill>
                    <a:srgbClr val="7ED957"/>
                  </a:solidFill>
                  <a:latin typeface="Montserrat Semi-Bold Bold"/>
                </a:rPr>
                <a:t>ОБЛИГАЦИЯ – ЭТО ЦЕННАЯ БУМАГА, УДОСТОВЕРЯЮЩАЯ ОТНОШЕНИЯ ЗАЙМА МЕЖДУ</a:t>
              </a:r>
            </a:p>
            <a:p>
              <a:pPr algn="just">
                <a:lnSpc>
                  <a:spcPts val="3359"/>
                </a:lnSpc>
              </a:pPr>
              <a:r>
                <a:rPr lang="en-US" sz="2800" spc="266">
                  <a:solidFill>
                    <a:srgbClr val="7ED957"/>
                  </a:solidFill>
                  <a:latin typeface="Montserrat Semi-Bold Bold"/>
                </a:rPr>
                <a:t>КРЕДИТОРОМ (ЕЁ ВЛАДЕЛЬЦЕМ) И ЗАЁМЩИКОМ (ЛИЦОМ, ВЫПУСТИВШИМ ЕЁ) И ДАЮЩАЯ ПРАВО НА</a:t>
              </a:r>
            </a:p>
            <a:p>
              <a:pPr algn="just">
                <a:lnSpc>
                  <a:spcPts val="3360"/>
                </a:lnSpc>
              </a:pPr>
              <a:r>
                <a:rPr lang="en-US" sz="2800" spc="266">
                  <a:solidFill>
                    <a:srgbClr val="7ED957"/>
                  </a:solidFill>
                  <a:latin typeface="Montserrat Semi-Bold Bold"/>
                </a:rPr>
                <a:t>ПОЛУЧЕНИЕ ДЕНЕЖНЫХ СРЕДСТВ В УСТАНОВЛЕННЫЕ СРОКИ В БУДУЩЕМ.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831706" y="7912140"/>
            <a:ext cx="13815691" cy="1346160"/>
            <a:chOff x="0" y="0"/>
            <a:chExt cx="18420922" cy="1794880"/>
          </a:xfrm>
        </p:grpSpPr>
        <p:sp>
          <p:nvSpPr>
            <p:cNvPr id="7" name="AutoShape 7"/>
            <p:cNvSpPr/>
            <p:nvPr/>
          </p:nvSpPr>
          <p:spPr>
            <a:xfrm>
              <a:off x="0" y="0"/>
              <a:ext cx="18420922" cy="1794880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94143" y="485325"/>
              <a:ext cx="15775983" cy="7516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59"/>
                </a:lnSpc>
              </a:pPr>
              <a:r>
                <a:rPr lang="en-US" sz="3400" spc="340">
                  <a:solidFill>
                    <a:srgbClr val="10609D"/>
                  </a:solidFill>
                  <a:latin typeface="Montserrat Semi-Bold"/>
                </a:rPr>
                <a:t>ОПРЕДЕЛЕНИЕ</a:t>
              </a: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890674" y="555619"/>
            <a:ext cx="4820656" cy="366369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60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110087" y="-125826"/>
            <a:ext cx="67826" cy="10606478"/>
          </a:xfrm>
          <a:prstGeom prst="rect">
            <a:avLst/>
          </a:prstGeom>
          <a:solidFill>
            <a:srgbClr val="FFFFFF">
              <a:alpha val="9803"/>
            </a:srgbClr>
          </a:solidFill>
        </p:spPr>
      </p:sp>
      <p:sp>
        <p:nvSpPr>
          <p:cNvPr id="3" name="AutoShape 3"/>
          <p:cNvSpPr/>
          <p:nvPr/>
        </p:nvSpPr>
        <p:spPr>
          <a:xfrm>
            <a:off x="-184145" y="4122591"/>
            <a:ext cx="18892704" cy="2460149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4" name="TextBox 4"/>
          <p:cNvSpPr txBox="1"/>
          <p:nvPr/>
        </p:nvSpPr>
        <p:spPr>
          <a:xfrm>
            <a:off x="2312933" y="5081203"/>
            <a:ext cx="15197647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spc="342">
                <a:solidFill>
                  <a:srgbClr val="10609D"/>
                </a:solidFill>
                <a:latin typeface="Montserrat Semi-Bold Bold"/>
              </a:rPr>
              <a:t>АКЦИИ        РАЗЛИЧИЯ         ОБЛИГАЦИИ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27327" y="1375001"/>
            <a:ext cx="7921379" cy="7713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0"/>
              </a:lnSpc>
            </a:pPr>
            <a:r>
              <a:rPr lang="en-US" sz="2400" spc="240">
                <a:solidFill>
                  <a:srgbClr val="FFFFFF"/>
                </a:solidFill>
                <a:latin typeface="Montserrat Semi-Bold"/>
              </a:rPr>
              <a:t>-ОДИН ИЗ СОБСТВЕННИКОВ КОМПАНИИ</a:t>
            </a:r>
          </a:p>
          <a:p>
            <a:pPr algn="ctr">
              <a:lnSpc>
                <a:spcPts val="3120"/>
              </a:lnSpc>
            </a:pPr>
            <a:r>
              <a:rPr lang="en-US" sz="2400" spc="240">
                <a:solidFill>
                  <a:srgbClr val="FFFFFF"/>
                </a:solidFill>
                <a:latin typeface="Montserrat Semi-Bold"/>
              </a:rPr>
              <a:t>-НЕ ИМЕЕТ СРОКА ПОГАШЕНИЯ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105010" y="1280132"/>
            <a:ext cx="7154290" cy="155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0"/>
              </a:lnSpc>
            </a:pPr>
            <a:r>
              <a:rPr lang="en-US" sz="2400" spc="240">
                <a:solidFill>
                  <a:srgbClr val="FFFFFF"/>
                </a:solidFill>
                <a:latin typeface="Montserrat Semi-Bold"/>
              </a:rPr>
              <a:t>-</a:t>
            </a:r>
            <a:r>
              <a:rPr lang="en-US" sz="2400" spc="240">
                <a:solidFill>
                  <a:srgbClr val="FFFFFF"/>
                </a:solidFill>
                <a:latin typeface="Arimo"/>
              </a:rPr>
              <a:t>к</a:t>
            </a:r>
            <a:r>
              <a:rPr lang="en-US" sz="2400" spc="240">
                <a:solidFill>
                  <a:srgbClr val="FFFFFF"/>
                </a:solidFill>
                <a:latin typeface="Montserrat Semi-Bold"/>
              </a:rPr>
              <a:t>РЕДИТОР КОМПАНИИ</a:t>
            </a:r>
          </a:p>
          <a:p>
            <a:pPr algn="ctr">
              <a:lnSpc>
                <a:spcPts val="3120"/>
              </a:lnSpc>
            </a:pPr>
            <a:r>
              <a:rPr lang="en-US" sz="2400" spc="240">
                <a:solidFill>
                  <a:srgbClr val="FFFFFF"/>
                </a:solidFill>
                <a:latin typeface="Montserrat Semi-Bold"/>
              </a:rPr>
              <a:t>-ИМЕЕТ ОГРАНИЧЕННЫЙ СРОК ОБРАЩЕНИЯ ПО ИСТЕЧЕНИИ КОТОРОГО ГАСИТСЯ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7359847"/>
            <a:ext cx="7313635" cy="1935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0"/>
              </a:lnSpc>
            </a:pPr>
            <a:r>
              <a:rPr lang="en-US" sz="2400" spc="240">
                <a:solidFill>
                  <a:srgbClr val="FFFFFF"/>
                </a:solidFill>
                <a:latin typeface="Montserrat Semi-Bold"/>
              </a:rPr>
              <a:t>-ДИВИДЕНДЫ ВЫПЛАЧИВАЮТСЯ ПОСЛЕ % ПО ОБЛИГАЦИЯМ</a:t>
            </a:r>
          </a:p>
          <a:p>
            <a:pPr algn="ctr">
              <a:lnSpc>
                <a:spcPts val="3120"/>
              </a:lnSpc>
            </a:pPr>
            <a:r>
              <a:rPr lang="en-US" sz="2400" spc="240">
                <a:solidFill>
                  <a:srgbClr val="FFFFFF"/>
                </a:solidFill>
                <a:latin typeface="Montserrat Semi-Bold"/>
              </a:rPr>
              <a:t>-ДАЁТ ДЕРЖАТЕЛЮ ПРАВО НА УЧАСТИЕ В УПРАВЛЕНИИ КОМПАНИЕЙ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105010" y="7747774"/>
            <a:ext cx="7154290" cy="1160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0"/>
              </a:lnSpc>
            </a:pPr>
            <a:r>
              <a:rPr lang="en-US" sz="2400" spc="240">
                <a:solidFill>
                  <a:srgbClr val="FFFFFF"/>
                </a:solidFill>
                <a:latin typeface="Montserrat Semi-Bold"/>
              </a:rPr>
              <a:t>-% ВЫПЛАЧИВАЮТСЯ ПЕРВЫМИ</a:t>
            </a:r>
          </a:p>
          <a:p>
            <a:pPr algn="ctr">
              <a:lnSpc>
                <a:spcPts val="3120"/>
              </a:lnSpc>
            </a:pPr>
            <a:r>
              <a:rPr lang="en-US" sz="2400" spc="240">
                <a:solidFill>
                  <a:srgbClr val="FFFFFF"/>
                </a:solidFill>
                <a:latin typeface="Montserrat Semi-Bold"/>
              </a:rPr>
              <a:t>-НЕ ДАЁТ ПРАВО УЧАСТВОВАТЬ В УПРАВЛЕНИИ КОМПАНИЕЙ.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1054" t="10837" r="2061" b="751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019176" y="1028700"/>
            <a:ext cx="14015733" cy="4543168"/>
            <a:chOff x="0" y="0"/>
            <a:chExt cx="18687644" cy="6057557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8687644" cy="6057557"/>
              <a:chOff x="0" y="0"/>
              <a:chExt cx="12618719" cy="4090329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2618719" cy="4090329"/>
              </a:xfrm>
              <a:custGeom>
                <a:avLst/>
                <a:gdLst/>
                <a:ahLst/>
                <a:cxnLst/>
                <a:rect l="l" t="t" r="r" b="b"/>
                <a:pathLst>
                  <a:path w="12618719" h="4090329">
                    <a:moveTo>
                      <a:pt x="0" y="0"/>
                    </a:moveTo>
                    <a:lnTo>
                      <a:pt x="0" y="4090329"/>
                    </a:lnTo>
                    <a:lnTo>
                      <a:pt x="12618719" y="4090329"/>
                    </a:lnTo>
                    <a:lnTo>
                      <a:pt x="12618719" y="0"/>
                    </a:lnTo>
                    <a:lnTo>
                      <a:pt x="0" y="0"/>
                    </a:lnTo>
                    <a:close/>
                    <a:moveTo>
                      <a:pt x="12557758" y="4029369"/>
                    </a:moveTo>
                    <a:lnTo>
                      <a:pt x="59690" y="4029369"/>
                    </a:lnTo>
                    <a:lnTo>
                      <a:pt x="59690" y="59690"/>
                    </a:lnTo>
                    <a:lnTo>
                      <a:pt x="12557758" y="59690"/>
                    </a:lnTo>
                    <a:lnTo>
                      <a:pt x="12557758" y="4029369"/>
                    </a:lnTo>
                    <a:close/>
                  </a:path>
                </a:pathLst>
              </a:custGeom>
              <a:solidFill>
                <a:srgbClr val="FFFFFF">
                  <a:alpha val="19607"/>
                </a:srgbClr>
              </a:solidFill>
            </p:spPr>
          </p:sp>
        </p:grpSp>
        <p:sp>
          <p:nvSpPr>
            <p:cNvPr id="5" name="TextBox 5"/>
            <p:cNvSpPr txBox="1"/>
            <p:nvPr/>
          </p:nvSpPr>
          <p:spPr>
            <a:xfrm>
              <a:off x="1000113" y="798091"/>
              <a:ext cx="16543622" cy="44608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359"/>
                </a:lnSpc>
              </a:pPr>
              <a:r>
                <a:rPr lang="en-US" sz="2800" spc="266">
                  <a:solidFill>
                    <a:srgbClr val="7ED957"/>
                  </a:solidFill>
                  <a:latin typeface="Montserrat Semi-Bold Bold"/>
                </a:rPr>
                <a:t>ВЕКСЕЛЬ – ЭТО БЕЗУСЛОВНОЕ ОБЯЗАТЕЛЬСТВО УПЛАТИТЬ КАКОМУ ТО ЛИЦУ ОПРЕДЕЛЕННУЮ СУММУ ДЕНЕГ В ОПРЕДЕЛЕННОМ МЕСТЕ В ОПРЕДЕЛЕННЫЙ СРОК. </a:t>
              </a:r>
            </a:p>
            <a:p>
              <a:pPr algn="just">
                <a:lnSpc>
                  <a:spcPts val="3359"/>
                </a:lnSpc>
              </a:pPr>
              <a:r>
                <a:rPr lang="en-US" sz="2800" spc="266">
                  <a:solidFill>
                    <a:srgbClr val="7ED957"/>
                  </a:solidFill>
                  <a:latin typeface="Montserrat Semi-Bold Bold"/>
                </a:rPr>
                <a:t>ВЕКСЕЛЬ – ЭТО ДЕНЕЖНЫЙ ДОКУМЕНТ СО СТРОГО ОПРЕДЕЛЁННЫМ НАБОРОМ РЕКВИЗИТОВ.</a:t>
              </a:r>
            </a:p>
            <a:p>
              <a:pPr algn="just">
                <a:lnSpc>
                  <a:spcPts val="3360"/>
                </a:lnSpc>
              </a:pPr>
              <a:r>
                <a:rPr lang="en-US" sz="2800" spc="266">
                  <a:solidFill>
                    <a:srgbClr val="7ED957"/>
                  </a:solidFill>
                  <a:latin typeface="Montserrat Semi-Bold Bold"/>
                </a:rPr>
                <a:t>ПРЕДМЕТОМ ВЕКСЕЛЬНОГО ОБЯЗАТЕЛЬСТВА МОГУТ БЫТЬ ТОЛЬКО ДЕНЬГИ.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831706" y="7912140"/>
            <a:ext cx="13815691" cy="1346160"/>
            <a:chOff x="0" y="0"/>
            <a:chExt cx="18420922" cy="1794880"/>
          </a:xfrm>
        </p:grpSpPr>
        <p:sp>
          <p:nvSpPr>
            <p:cNvPr id="7" name="AutoShape 7"/>
            <p:cNvSpPr/>
            <p:nvPr/>
          </p:nvSpPr>
          <p:spPr>
            <a:xfrm>
              <a:off x="0" y="0"/>
              <a:ext cx="18420922" cy="1794880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94143" y="485325"/>
              <a:ext cx="15775983" cy="7516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59"/>
                </a:lnSpc>
              </a:pPr>
              <a:r>
                <a:rPr lang="en-US" sz="3400" spc="340">
                  <a:solidFill>
                    <a:srgbClr val="10609D"/>
                  </a:solidFill>
                  <a:latin typeface="Montserrat Semi-Bold"/>
                </a:rPr>
                <a:t>ОПРЕДЕЛЕНИЕ</a:t>
              </a: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890674" y="555619"/>
            <a:ext cx="4820656" cy="366369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60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-147683"/>
            <a:ext cx="5258929" cy="8373823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" name="TextBox 3"/>
          <p:cNvSpPr txBox="1"/>
          <p:nvPr/>
        </p:nvSpPr>
        <p:spPr>
          <a:xfrm>
            <a:off x="1085043" y="3596685"/>
            <a:ext cx="5146242" cy="1276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4200" spc="399">
                <a:solidFill>
                  <a:srgbClr val="10609D"/>
                </a:solidFill>
                <a:latin typeface="Montserrat Semi-Bold Bold"/>
              </a:rPr>
              <a:t>ОСОБЕННОСТИ ВЕКСЕЛЯ: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7676683" y="1126227"/>
            <a:ext cx="347871" cy="347871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8608423" y="990600"/>
            <a:ext cx="8998748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400" spc="120">
                <a:solidFill>
                  <a:srgbClr val="C9E265"/>
                </a:solidFill>
                <a:latin typeface="Montserrat Semi-Bold Bold Italics"/>
              </a:rPr>
              <a:t>документарность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7676683" y="3062851"/>
            <a:ext cx="347871" cy="347871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7850619" y="6042674"/>
            <a:ext cx="347871" cy="347871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8608423" y="2874765"/>
            <a:ext cx="8998748" cy="2910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spc="120">
                <a:solidFill>
                  <a:srgbClr val="C9E265"/>
                </a:solidFill>
                <a:latin typeface="Montserrat Semi-Bold Bold Italics"/>
              </a:rPr>
              <a:t>абстрактность </a:t>
            </a:r>
            <a:r>
              <a:rPr lang="en-US" sz="2400" spc="120">
                <a:solidFill>
                  <a:srgbClr val="FFFFFF"/>
                </a:solidFill>
                <a:latin typeface="Montserrat Semi-Bold Bold Italics"/>
              </a:rPr>
              <a:t>-</a:t>
            </a:r>
            <a:r>
              <a:rPr lang="en-US" sz="2400" spc="120">
                <a:solidFill>
                  <a:srgbClr val="C9E265"/>
                </a:solidFill>
                <a:latin typeface="Montserrat Semi-Bold Bold Italics"/>
              </a:rPr>
              <a:t> </a:t>
            </a:r>
            <a:r>
              <a:rPr lang="en-US" sz="2400" spc="120">
                <a:solidFill>
                  <a:srgbClr val="FFFFFF"/>
                </a:solidFill>
                <a:latin typeface="Montserrat Semi-Bold Bold Italics"/>
              </a:rPr>
              <a:t>обязательства по</a:t>
            </a:r>
          </a:p>
          <a:p>
            <a:pPr>
              <a:lnSpc>
                <a:spcPts val="3359"/>
              </a:lnSpc>
            </a:pPr>
            <a:r>
              <a:rPr lang="en-US" sz="2400" spc="120">
                <a:solidFill>
                  <a:srgbClr val="FFFFFF"/>
                </a:solidFill>
                <a:latin typeface="Montserrat Semi-Bold Bold Italics"/>
              </a:rPr>
              <a:t>векселю не з</a:t>
            </a:r>
            <a:r>
              <a:rPr lang="en-US" sz="2400" spc="120">
                <a:solidFill>
                  <a:srgbClr val="FFFFFF"/>
                </a:solidFill>
                <a:latin typeface="Arimo Bold Italics"/>
              </a:rPr>
              <a:t>ависят от обстоятельств его выдачи; обязанное по век</a:t>
            </a:r>
            <a:r>
              <a:rPr lang="en-US" sz="2400" spc="120">
                <a:solidFill>
                  <a:srgbClr val="FFFFFF"/>
                </a:solidFill>
                <a:latin typeface="Montserrat Semi-Bold Bold Italics"/>
              </a:rPr>
              <a:t>селю лицо не</a:t>
            </a:r>
          </a:p>
          <a:p>
            <a:pPr>
              <a:lnSpc>
                <a:spcPts val="3359"/>
              </a:lnSpc>
            </a:pPr>
            <a:r>
              <a:rPr lang="en-US" sz="2400" spc="120">
                <a:solidFill>
                  <a:srgbClr val="FFFFFF"/>
                </a:solidFill>
                <a:latin typeface="Montserrat Semi-Bold Bold Italics"/>
              </a:rPr>
              <a:t>может отказаться оплачивать вексель по причине того, что др. лицо не выполнило</a:t>
            </a:r>
          </a:p>
          <a:p>
            <a:pPr>
              <a:lnSpc>
                <a:spcPts val="3359"/>
              </a:lnSpc>
            </a:pPr>
            <a:r>
              <a:rPr lang="en-US" sz="2400" spc="120">
                <a:solidFill>
                  <a:srgbClr val="FFFFFF"/>
                </a:solidFill>
                <a:latin typeface="Montserrat Semi-Bold Bold Italics"/>
              </a:rPr>
              <a:t>своих обязательств, связанных с выдачей векселя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608423" y="5863663"/>
            <a:ext cx="8998748" cy="2910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spc="120">
                <a:solidFill>
                  <a:srgbClr val="C9E265"/>
                </a:solidFill>
                <a:latin typeface="Montserrat Semi-Bold Bold"/>
              </a:rPr>
              <a:t>безусловность </a:t>
            </a:r>
            <a:r>
              <a:rPr lang="en-US" sz="2400" spc="120">
                <a:solidFill>
                  <a:srgbClr val="FFFFFF"/>
                </a:solidFill>
                <a:latin typeface="Montserrat Semi-Bold Bold"/>
              </a:rPr>
              <a:t>- вексель представляет</a:t>
            </a:r>
          </a:p>
          <a:p>
            <a:pPr>
              <a:lnSpc>
                <a:spcPts val="3359"/>
              </a:lnSpc>
            </a:pPr>
            <a:r>
              <a:rPr lang="en-US" sz="2400" spc="120">
                <a:solidFill>
                  <a:srgbClr val="FFFFFF"/>
                </a:solidFill>
                <a:latin typeface="Montserrat Semi-Bold Bold"/>
              </a:rPr>
              <a:t>собой ничем не обусловленное обязательство. В векселе не может содержаться</a:t>
            </a:r>
          </a:p>
          <a:p>
            <a:pPr>
              <a:lnSpc>
                <a:spcPts val="3359"/>
              </a:lnSpc>
            </a:pPr>
            <a:r>
              <a:rPr lang="en-US" sz="2400" spc="120">
                <a:solidFill>
                  <a:srgbClr val="FFFFFF"/>
                </a:solidFill>
                <a:latin typeface="Montserrat Semi-Bold Bold"/>
              </a:rPr>
              <a:t>оговорка, ставящая обязанность совершить платёж в зависимости от каких-либо</a:t>
            </a:r>
          </a:p>
          <a:p>
            <a:pPr>
              <a:lnSpc>
                <a:spcPts val="3359"/>
              </a:lnSpc>
            </a:pPr>
            <a:r>
              <a:rPr lang="en-US" sz="2400" spc="120">
                <a:solidFill>
                  <a:srgbClr val="FFFFFF"/>
                </a:solidFill>
                <a:latin typeface="Montserrat Semi-Bold Bold"/>
              </a:rPr>
              <a:t>действий векселедержателя или от наступления иных внешних обязательств.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7676683" y="1669986"/>
            <a:ext cx="347871" cy="347871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8608423" y="1534359"/>
            <a:ext cx="8998748" cy="1234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400" spc="120">
                <a:solidFill>
                  <a:srgbClr val="C9E265"/>
                </a:solidFill>
                <a:latin typeface="Montserrat Semi-Bold Bold Italics"/>
              </a:rPr>
              <a:t>формальность </a:t>
            </a:r>
            <a:r>
              <a:rPr lang="en-US" sz="2400" spc="120">
                <a:solidFill>
                  <a:srgbClr val="FFFFFF"/>
                </a:solidFill>
                <a:latin typeface="Montserrat Semi-Bold Bold Italics"/>
              </a:rPr>
              <a:t>(необходимость его</a:t>
            </a:r>
          </a:p>
          <a:p>
            <a:pPr algn="just">
              <a:lnSpc>
                <a:spcPts val="3359"/>
              </a:lnSpc>
            </a:pPr>
            <a:r>
              <a:rPr lang="en-US" sz="2400" spc="120">
                <a:solidFill>
                  <a:srgbClr val="FFFFFF"/>
                </a:solidFill>
                <a:latin typeface="Montserrat Semi-Bold Bold Italics"/>
              </a:rPr>
              <a:t>составления в строго оговоренной законом форме)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186" r="61409" b="18178"/>
          <a:stretch>
            <a:fillRect/>
          </a:stretch>
        </p:blipFill>
        <p:spPr>
          <a:xfrm>
            <a:off x="-383862" y="-140724"/>
            <a:ext cx="8417802" cy="10701554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1047715" y="5820487"/>
            <a:ext cx="17542637" cy="3437813"/>
          </a:xfrm>
          <a:prstGeom prst="rect">
            <a:avLst/>
          </a:prstGeom>
          <a:solidFill>
            <a:srgbClr val="10609D"/>
          </a:solidFill>
        </p:spPr>
      </p:sp>
      <p:grpSp>
        <p:nvGrpSpPr>
          <p:cNvPr id="4" name="Group 4"/>
          <p:cNvGrpSpPr/>
          <p:nvPr/>
        </p:nvGrpSpPr>
        <p:grpSpPr>
          <a:xfrm rot="-5400000">
            <a:off x="11282981" y="-1224581"/>
            <a:ext cx="3723038" cy="8229600"/>
            <a:chOff x="0" y="0"/>
            <a:chExt cx="3351946" cy="740931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351946" cy="7409317"/>
            </a:xfrm>
            <a:custGeom>
              <a:avLst/>
              <a:gdLst/>
              <a:ahLst/>
              <a:cxnLst/>
              <a:rect l="l" t="t" r="r" b="b"/>
              <a:pathLst>
                <a:path w="3351946" h="7409317">
                  <a:moveTo>
                    <a:pt x="0" y="0"/>
                  </a:moveTo>
                  <a:lnTo>
                    <a:pt x="0" y="7409317"/>
                  </a:lnTo>
                  <a:lnTo>
                    <a:pt x="3351946" y="7409317"/>
                  </a:lnTo>
                  <a:lnTo>
                    <a:pt x="3351946" y="0"/>
                  </a:lnTo>
                  <a:lnTo>
                    <a:pt x="0" y="0"/>
                  </a:lnTo>
                  <a:close/>
                  <a:moveTo>
                    <a:pt x="3290986" y="7348357"/>
                  </a:moveTo>
                  <a:lnTo>
                    <a:pt x="59690" y="7348357"/>
                  </a:lnTo>
                  <a:lnTo>
                    <a:pt x="59690" y="59690"/>
                  </a:lnTo>
                  <a:lnTo>
                    <a:pt x="3290986" y="59690"/>
                  </a:lnTo>
                  <a:lnTo>
                    <a:pt x="3290986" y="7348357"/>
                  </a:lnTo>
                  <a:close/>
                </a:path>
              </a:pathLst>
            </a:custGeom>
            <a:solidFill>
              <a:srgbClr val="10609D">
                <a:alpha val="9803"/>
              </a:srgbClr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9805044" y="2192989"/>
            <a:ext cx="6678912" cy="1356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4200" spc="-42" dirty="0" err="1">
                <a:solidFill>
                  <a:srgbClr val="10609D"/>
                </a:solidFill>
                <a:latin typeface="Montserrat Semi-Bold Bold"/>
              </a:rPr>
              <a:t>Участники</a:t>
            </a:r>
            <a:r>
              <a:rPr lang="en-US" sz="4200" spc="-42" dirty="0">
                <a:solidFill>
                  <a:srgbClr val="10609D"/>
                </a:solidFill>
                <a:latin typeface="Montserrat Semi-Bold Bold"/>
              </a:rPr>
              <a:t> </a:t>
            </a:r>
            <a:r>
              <a:rPr lang="en-US" sz="4200" spc="-42" dirty="0" err="1">
                <a:solidFill>
                  <a:srgbClr val="10609D"/>
                </a:solidFill>
                <a:latin typeface="Arimo Bold"/>
              </a:rPr>
              <a:t>рынка</a:t>
            </a:r>
            <a:r>
              <a:rPr lang="en-US" sz="4200" spc="-42" dirty="0">
                <a:solidFill>
                  <a:srgbClr val="10609D"/>
                </a:solidFill>
                <a:latin typeface="Arimo Bold"/>
              </a:rPr>
              <a:t> </a:t>
            </a:r>
            <a:r>
              <a:rPr lang="en-US" sz="4200" spc="-42" dirty="0" err="1">
                <a:solidFill>
                  <a:srgbClr val="10609D"/>
                </a:solidFill>
                <a:latin typeface="Arimo Bold"/>
              </a:rPr>
              <a:t>ц</a:t>
            </a:r>
            <a:r>
              <a:rPr lang="en-US" sz="4200" spc="-42" dirty="0" err="1">
                <a:solidFill>
                  <a:srgbClr val="10609D"/>
                </a:solidFill>
                <a:latin typeface="Montserrat Semi-Bold Bold"/>
              </a:rPr>
              <a:t>енных</a:t>
            </a:r>
            <a:r>
              <a:rPr lang="en-US" sz="4200" spc="-42" dirty="0">
                <a:solidFill>
                  <a:srgbClr val="10609D"/>
                </a:solidFill>
                <a:latin typeface="Montserrat Semi-Bold Bold"/>
              </a:rPr>
              <a:t> </a:t>
            </a:r>
            <a:r>
              <a:rPr lang="en-US" sz="4200" spc="-42" dirty="0" err="1">
                <a:solidFill>
                  <a:srgbClr val="10609D"/>
                </a:solidFill>
                <a:latin typeface="Montserrat Semi-Bold Bold"/>
              </a:rPr>
              <a:t>бумаг</a:t>
            </a:r>
            <a:r>
              <a:rPr lang="en-US" sz="4200" spc="-42" dirty="0">
                <a:solidFill>
                  <a:srgbClr val="10609D"/>
                </a:solidFill>
                <a:latin typeface="Montserrat Semi-Bold Bold"/>
              </a:rPr>
              <a:t> 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913805" y="6511329"/>
            <a:ext cx="14570151" cy="2039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20"/>
              </a:lnSpc>
            </a:pPr>
            <a:r>
              <a:rPr lang="en-US" sz="3800" spc="190" dirty="0" err="1">
                <a:solidFill>
                  <a:srgbClr val="FFFFFF"/>
                </a:solidFill>
                <a:latin typeface="Montserrat Semi-Bold Bold"/>
              </a:rPr>
              <a:t>это</a:t>
            </a:r>
            <a:r>
              <a:rPr lang="en-US" sz="3800" spc="190" dirty="0">
                <a:solidFill>
                  <a:srgbClr val="FFFFFF"/>
                </a:solidFill>
                <a:latin typeface="Montserrat Semi-Bold Bold"/>
              </a:rPr>
              <a:t> </a:t>
            </a:r>
            <a:r>
              <a:rPr lang="en-US" sz="4000" spc="60" dirty="0" err="1" smtClean="0">
                <a:solidFill>
                  <a:srgbClr val="FFFFFF"/>
                </a:solidFill>
                <a:latin typeface="Arimo Bold"/>
              </a:rPr>
              <a:t>субъекты</a:t>
            </a:r>
            <a:r>
              <a:rPr lang="ru-RU" sz="4000" spc="60" dirty="0" smtClean="0">
                <a:solidFill>
                  <a:srgbClr val="FFFFFF"/>
                </a:solidFill>
                <a:latin typeface="Arimo Bold"/>
              </a:rPr>
              <a:t> </a:t>
            </a:r>
            <a:r>
              <a:rPr lang="en-US" sz="3800" spc="190" dirty="0" err="1" smtClean="0">
                <a:solidFill>
                  <a:srgbClr val="FFFFFF"/>
                </a:solidFill>
                <a:latin typeface="Montserrat Semi-Bold Bold"/>
              </a:rPr>
              <a:t>рынка</a:t>
            </a:r>
            <a:r>
              <a:rPr lang="en-US" sz="3800" spc="190" dirty="0" smtClean="0">
                <a:solidFill>
                  <a:srgbClr val="FFFFFF"/>
                </a:solidFill>
                <a:latin typeface="Montserrat Semi-Bold Bold"/>
              </a:rPr>
              <a:t> </a:t>
            </a:r>
            <a:r>
              <a:rPr lang="en-US" sz="3800" spc="190" dirty="0" err="1">
                <a:solidFill>
                  <a:srgbClr val="FFFFFF"/>
                </a:solidFill>
                <a:latin typeface="Montserrat Semi-Bold Bold"/>
              </a:rPr>
              <a:t>ценных</a:t>
            </a:r>
            <a:r>
              <a:rPr lang="en-US" sz="3800" spc="190" dirty="0">
                <a:solidFill>
                  <a:srgbClr val="FFFFFF"/>
                </a:solidFill>
                <a:latin typeface="Montserrat Semi-Bold Bold"/>
              </a:rPr>
              <a:t> </a:t>
            </a:r>
            <a:r>
              <a:rPr lang="en-US" sz="3800" spc="190" dirty="0" err="1">
                <a:solidFill>
                  <a:srgbClr val="FFFFFF"/>
                </a:solidFill>
                <a:latin typeface="Montserrat Semi-Bold Bold"/>
              </a:rPr>
              <a:t>бумаг</a:t>
            </a:r>
            <a:r>
              <a:rPr lang="en-US" sz="3800" spc="190" dirty="0">
                <a:solidFill>
                  <a:srgbClr val="FFFFFF"/>
                </a:solidFill>
                <a:latin typeface="Montserrat Semi-Bold Bold"/>
              </a:rPr>
              <a:t>, </a:t>
            </a:r>
            <a:r>
              <a:rPr lang="en-US" sz="3800" spc="190" dirty="0" err="1">
                <a:solidFill>
                  <a:srgbClr val="FFFFFF"/>
                </a:solidFill>
                <a:latin typeface="Montserrat Semi-Bold Bold"/>
              </a:rPr>
              <a:t>вступающие</a:t>
            </a:r>
            <a:r>
              <a:rPr lang="en-US" sz="3800" spc="190" dirty="0">
                <a:solidFill>
                  <a:srgbClr val="FFFFFF"/>
                </a:solidFill>
                <a:latin typeface="Montserrat Semi-Bold Bold"/>
              </a:rPr>
              <a:t> в </a:t>
            </a:r>
            <a:r>
              <a:rPr lang="en-US" sz="3800" spc="190" dirty="0" err="1">
                <a:solidFill>
                  <a:srgbClr val="FFFFFF"/>
                </a:solidFill>
                <a:latin typeface="Montserrat Semi-Bold Bold"/>
              </a:rPr>
              <a:t>особые</a:t>
            </a:r>
            <a:r>
              <a:rPr lang="en-US" sz="3800" spc="190" dirty="0">
                <a:solidFill>
                  <a:srgbClr val="FFFFFF"/>
                </a:solidFill>
                <a:latin typeface="Montserrat Semi-Bold Bold"/>
              </a:rPr>
              <a:t> </a:t>
            </a:r>
            <a:r>
              <a:rPr lang="en-US" sz="3800" spc="190" dirty="0" err="1" smtClean="0">
                <a:solidFill>
                  <a:srgbClr val="FFFFFF"/>
                </a:solidFill>
                <a:latin typeface="Montserrat Semi-Bold Bold"/>
              </a:rPr>
              <a:t>экономические</a:t>
            </a:r>
            <a:r>
              <a:rPr lang="ru-RU" sz="3800" spc="190" dirty="0" smtClean="0">
                <a:solidFill>
                  <a:srgbClr val="FFFFFF"/>
                </a:solidFill>
                <a:latin typeface="Montserrat Semi-Bold Bold"/>
              </a:rPr>
              <a:t> </a:t>
            </a:r>
            <a:r>
              <a:rPr lang="en-US" sz="3800" spc="190" dirty="0" err="1" smtClean="0">
                <a:solidFill>
                  <a:srgbClr val="FFFFFF"/>
                </a:solidFill>
                <a:latin typeface="Montserrat Semi-Bold Bold"/>
              </a:rPr>
              <a:t>отношения</a:t>
            </a:r>
            <a:r>
              <a:rPr lang="en-US" sz="3800" spc="190" dirty="0" smtClean="0">
                <a:solidFill>
                  <a:srgbClr val="FFFFFF"/>
                </a:solidFill>
                <a:latin typeface="Montserrat Semi-Bold Bold"/>
              </a:rPr>
              <a:t> </a:t>
            </a:r>
            <a:r>
              <a:rPr lang="en-US" sz="3800" spc="190" dirty="0" err="1">
                <a:solidFill>
                  <a:srgbClr val="FFFFFF"/>
                </a:solidFill>
                <a:latin typeface="Montserrat Semi-Bold Bold"/>
              </a:rPr>
              <a:t>по</a:t>
            </a:r>
            <a:endParaRPr lang="en-US" sz="3800" spc="190" dirty="0">
              <a:solidFill>
                <a:srgbClr val="FFFFFF"/>
              </a:solidFill>
              <a:latin typeface="Montserrat Semi-Bold Bold"/>
            </a:endParaRPr>
          </a:p>
          <a:p>
            <a:pPr algn="ctr">
              <a:lnSpc>
                <a:spcPts val="5320"/>
              </a:lnSpc>
            </a:pPr>
            <a:r>
              <a:rPr lang="en-US" sz="3800" spc="190" dirty="0" err="1" smtClean="0">
                <a:solidFill>
                  <a:srgbClr val="FFFFFF"/>
                </a:solidFill>
                <a:latin typeface="Montserrat Semi-Bold Bold"/>
              </a:rPr>
              <a:t>купле</a:t>
            </a:r>
            <a:r>
              <a:rPr lang="ru-RU" sz="3800" spc="190" dirty="0" smtClean="0">
                <a:solidFill>
                  <a:srgbClr val="FFFFFF"/>
                </a:solidFill>
                <a:latin typeface="Montserrat Semi-Bold Bold"/>
              </a:rPr>
              <a:t> </a:t>
            </a:r>
            <a:r>
              <a:rPr lang="en-US" sz="3800" spc="190" dirty="0" smtClean="0">
                <a:solidFill>
                  <a:srgbClr val="FFFFFF"/>
                </a:solidFill>
                <a:latin typeface="Montserrat Semi-Bold Bold"/>
              </a:rPr>
              <a:t>–</a:t>
            </a:r>
            <a:r>
              <a:rPr lang="ru-RU" sz="3800" spc="190" dirty="0" smtClean="0">
                <a:solidFill>
                  <a:srgbClr val="FFFFFF"/>
                </a:solidFill>
                <a:latin typeface="Montserrat Semi-Bold Bold"/>
              </a:rPr>
              <a:t> </a:t>
            </a:r>
            <a:r>
              <a:rPr lang="en-US" sz="3800" spc="190" dirty="0" err="1" smtClean="0">
                <a:solidFill>
                  <a:srgbClr val="FFFFFF"/>
                </a:solidFill>
                <a:latin typeface="Montserrat Semi-Bold Bold"/>
              </a:rPr>
              <a:t>продаже</a:t>
            </a:r>
            <a:r>
              <a:rPr lang="ru-RU" sz="3800" spc="190" dirty="0" smtClean="0">
                <a:solidFill>
                  <a:srgbClr val="FFFFFF"/>
                </a:solidFill>
                <a:latin typeface="Montserrat Semi-Bold Bold"/>
              </a:rPr>
              <a:t> </a:t>
            </a:r>
            <a:r>
              <a:rPr lang="en-US" sz="3800" spc="190" dirty="0" err="1" smtClean="0">
                <a:solidFill>
                  <a:srgbClr val="FFFFFF"/>
                </a:solidFill>
                <a:latin typeface="Montserrat Semi-Bold Bold"/>
              </a:rPr>
              <a:t>ценных</a:t>
            </a:r>
            <a:r>
              <a:rPr lang="ru-RU" sz="3800" spc="190" dirty="0" smtClean="0">
                <a:solidFill>
                  <a:srgbClr val="FFFFFF"/>
                </a:solidFill>
                <a:latin typeface="Montserrat Semi-Bold Bold"/>
              </a:rPr>
              <a:t> </a:t>
            </a:r>
            <a:r>
              <a:rPr lang="en-US" sz="3800" spc="190" dirty="0" err="1" smtClean="0">
                <a:solidFill>
                  <a:srgbClr val="FFFFFF"/>
                </a:solidFill>
                <a:latin typeface="Montserrat Semi-Bold Bold"/>
              </a:rPr>
              <a:t>бумаг</a:t>
            </a:r>
            <a:r>
              <a:rPr lang="en-US" sz="3800" spc="190" dirty="0">
                <a:solidFill>
                  <a:srgbClr val="FFFFFF"/>
                </a:solidFill>
                <a:latin typeface="Montserrat Semi-Bold Bold"/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186" r="61409" b="18178"/>
          <a:stretch>
            <a:fillRect/>
          </a:stretch>
        </p:blipFill>
        <p:spPr>
          <a:xfrm>
            <a:off x="-383862" y="-140724"/>
            <a:ext cx="8417802" cy="10701554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1047715" y="5820487"/>
            <a:ext cx="17542637" cy="3437813"/>
          </a:xfrm>
          <a:prstGeom prst="rect">
            <a:avLst/>
          </a:prstGeom>
          <a:solidFill>
            <a:srgbClr val="10609D"/>
          </a:solidFill>
        </p:spPr>
      </p:sp>
      <p:grpSp>
        <p:nvGrpSpPr>
          <p:cNvPr id="4" name="Group 4"/>
          <p:cNvGrpSpPr/>
          <p:nvPr/>
        </p:nvGrpSpPr>
        <p:grpSpPr>
          <a:xfrm rot="-5400000">
            <a:off x="11282981" y="-1224581"/>
            <a:ext cx="3723038" cy="8229600"/>
            <a:chOff x="0" y="0"/>
            <a:chExt cx="3351946" cy="740931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351946" cy="7409317"/>
            </a:xfrm>
            <a:custGeom>
              <a:avLst/>
              <a:gdLst/>
              <a:ahLst/>
              <a:cxnLst/>
              <a:rect l="l" t="t" r="r" b="b"/>
              <a:pathLst>
                <a:path w="3351946" h="7409317">
                  <a:moveTo>
                    <a:pt x="0" y="0"/>
                  </a:moveTo>
                  <a:lnTo>
                    <a:pt x="0" y="7409317"/>
                  </a:lnTo>
                  <a:lnTo>
                    <a:pt x="3351946" y="7409317"/>
                  </a:lnTo>
                  <a:lnTo>
                    <a:pt x="3351946" y="0"/>
                  </a:lnTo>
                  <a:lnTo>
                    <a:pt x="0" y="0"/>
                  </a:lnTo>
                  <a:close/>
                  <a:moveTo>
                    <a:pt x="3290986" y="7348357"/>
                  </a:moveTo>
                  <a:lnTo>
                    <a:pt x="59690" y="7348357"/>
                  </a:lnTo>
                  <a:lnTo>
                    <a:pt x="59690" y="59690"/>
                  </a:lnTo>
                  <a:lnTo>
                    <a:pt x="3290986" y="59690"/>
                  </a:lnTo>
                  <a:lnTo>
                    <a:pt x="3290986" y="7348357"/>
                  </a:lnTo>
                  <a:close/>
                </a:path>
              </a:pathLst>
            </a:custGeom>
            <a:solidFill>
              <a:srgbClr val="10609D">
                <a:alpha val="9803"/>
              </a:srgbClr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9805044" y="1954229"/>
            <a:ext cx="6678912" cy="1824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600" spc="-56">
                <a:solidFill>
                  <a:srgbClr val="10609D"/>
                </a:solidFill>
                <a:latin typeface="Montserrat Semi-Bold Bold"/>
              </a:rPr>
              <a:t>ФИНАНСОВЫЙ РЫНОК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323761" y="6275842"/>
            <a:ext cx="16651342" cy="2394070"/>
            <a:chOff x="0" y="-63077"/>
            <a:chExt cx="22201789" cy="3192093"/>
          </a:xfrm>
        </p:grpSpPr>
        <p:sp>
          <p:nvSpPr>
            <p:cNvPr id="8" name="TextBox 8"/>
            <p:cNvSpPr txBox="1"/>
            <p:nvPr/>
          </p:nvSpPr>
          <p:spPr>
            <a:xfrm>
              <a:off x="0" y="-63077"/>
              <a:ext cx="22201789" cy="22511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80"/>
                </a:lnSpc>
              </a:pPr>
              <a:r>
                <a:rPr lang="en-US" sz="3200" spc="160" dirty="0" err="1">
                  <a:solidFill>
                    <a:srgbClr val="FFFFFF"/>
                  </a:solidFill>
                  <a:latin typeface="Montserrat Semi-Bold" charset="-52"/>
                </a:rPr>
                <a:t>Финансовый</a:t>
              </a:r>
              <a:r>
                <a:rPr lang="en-US" sz="3200" spc="160" dirty="0">
                  <a:solidFill>
                    <a:srgbClr val="FFFFFF"/>
                  </a:solidFill>
                  <a:latin typeface="Montserrat Semi-Bold" charset="-52"/>
                </a:rPr>
                <a:t> </a:t>
              </a:r>
              <a:r>
                <a:rPr lang="en-US" sz="3200" spc="160" dirty="0" err="1">
                  <a:solidFill>
                    <a:srgbClr val="FFFFFF"/>
                  </a:solidFill>
                  <a:latin typeface="Montserrat Semi-Bold" charset="-52"/>
                </a:rPr>
                <a:t>рынок</a:t>
              </a:r>
              <a:r>
                <a:rPr lang="en-US" sz="3200" spc="160" dirty="0">
                  <a:solidFill>
                    <a:srgbClr val="FFFFFF"/>
                  </a:solidFill>
                  <a:latin typeface="Montserrat Semi-Bold" charset="-52"/>
                </a:rPr>
                <a:t> – </a:t>
              </a:r>
              <a:r>
                <a:rPr lang="en-US" sz="3200" spc="160" dirty="0" err="1">
                  <a:solidFill>
                    <a:srgbClr val="FFFFFF"/>
                  </a:solidFill>
                  <a:latin typeface="Montserrat Semi-Bold" charset="-52"/>
                </a:rPr>
                <a:t>это</a:t>
              </a:r>
              <a:r>
                <a:rPr lang="en-US" sz="3200" spc="160" dirty="0">
                  <a:solidFill>
                    <a:srgbClr val="FFFFFF"/>
                  </a:solidFill>
                  <a:latin typeface="Montserrat Semi-Bold" charset="-52"/>
                </a:rPr>
                <a:t> </a:t>
              </a:r>
              <a:r>
                <a:rPr lang="en-US" sz="3200" spc="160" dirty="0" err="1">
                  <a:solidFill>
                    <a:srgbClr val="FFFFFF"/>
                  </a:solidFill>
                  <a:latin typeface="Montserrat Semi-Bold" charset="-52"/>
                </a:rPr>
                <a:t>механизм</a:t>
              </a:r>
              <a:r>
                <a:rPr lang="en-US" sz="3200" spc="160" dirty="0">
                  <a:solidFill>
                    <a:srgbClr val="FFFFFF"/>
                  </a:solidFill>
                  <a:latin typeface="Montserrat Semi-Bold" charset="-52"/>
                </a:rPr>
                <a:t> </a:t>
              </a:r>
              <a:r>
                <a:rPr lang="en-US" sz="3200" spc="160" dirty="0" err="1">
                  <a:solidFill>
                    <a:srgbClr val="FFFFFF"/>
                  </a:solidFill>
                  <a:latin typeface="Montserrat Semi-Bold" charset="-52"/>
                </a:rPr>
                <a:t>перераспределения</a:t>
              </a:r>
              <a:r>
                <a:rPr lang="en-US" sz="3200" spc="160" dirty="0">
                  <a:solidFill>
                    <a:srgbClr val="FFFFFF"/>
                  </a:solidFill>
                  <a:latin typeface="Montserrat Semi-Bold" charset="-52"/>
                </a:rPr>
                <a:t> </a:t>
              </a:r>
              <a:r>
                <a:rPr lang="en-US" sz="3200" spc="160" dirty="0" err="1">
                  <a:solidFill>
                    <a:srgbClr val="FFFFFF"/>
                  </a:solidFill>
                  <a:latin typeface="Montserrat Semi-Bold" charset="-52"/>
                </a:rPr>
                <a:t>капитала</a:t>
              </a:r>
              <a:r>
                <a:rPr lang="en-US" sz="3200" spc="160" dirty="0">
                  <a:solidFill>
                    <a:srgbClr val="FFFFFF"/>
                  </a:solidFill>
                  <a:latin typeface="Montserrat Semi-Bold" charset="-52"/>
                </a:rPr>
                <a:t> </a:t>
              </a:r>
              <a:r>
                <a:rPr lang="en-US" sz="3200" spc="160" dirty="0" err="1">
                  <a:solidFill>
                    <a:srgbClr val="FFFFFF"/>
                  </a:solidFill>
                  <a:latin typeface="Montserrat Semi-Bold" charset="-52"/>
                </a:rPr>
                <a:t>между</a:t>
              </a:r>
              <a:r>
                <a:rPr lang="en-US" sz="3200" spc="160" dirty="0">
                  <a:solidFill>
                    <a:srgbClr val="FFFFFF"/>
                  </a:solidFill>
                  <a:latin typeface="Montserrat Semi-Bold" charset="-52"/>
                </a:rPr>
                <a:t> </a:t>
              </a:r>
              <a:r>
                <a:rPr lang="en-US" sz="3200" spc="160" dirty="0" err="1">
                  <a:solidFill>
                    <a:srgbClr val="FFFFFF"/>
                  </a:solidFill>
                  <a:latin typeface="Montserrat Semi-Bold" charset="-52"/>
                </a:rPr>
                <a:t>кредиторами</a:t>
              </a:r>
              <a:r>
                <a:rPr lang="en-US" sz="3200" spc="160" dirty="0">
                  <a:solidFill>
                    <a:srgbClr val="FFFFFF"/>
                  </a:solidFill>
                  <a:latin typeface="Montserrat Semi-Bold" charset="-52"/>
                </a:rPr>
                <a:t> и </a:t>
              </a:r>
              <a:r>
                <a:rPr lang="en-US" sz="3200" spc="160" dirty="0" err="1">
                  <a:solidFill>
                    <a:srgbClr val="FFFFFF"/>
                  </a:solidFill>
                  <a:latin typeface="Montserrat Semi-Bold" charset="-52"/>
                </a:rPr>
                <a:t>заёмщиками</a:t>
              </a:r>
              <a:r>
                <a:rPr lang="en-US" sz="3200" spc="160" dirty="0">
                  <a:solidFill>
                    <a:srgbClr val="FFFFFF"/>
                  </a:solidFill>
                  <a:latin typeface="Montserrat Semi-Bold" charset="-52"/>
                </a:rPr>
                <a:t> </a:t>
              </a:r>
              <a:r>
                <a:rPr lang="en-US" sz="3200" spc="160" dirty="0" err="1">
                  <a:solidFill>
                    <a:srgbClr val="FFFFFF"/>
                  </a:solidFill>
                  <a:latin typeface="Montserrat Semi-Bold" charset="-52"/>
                </a:rPr>
                <a:t>при</a:t>
              </a:r>
              <a:r>
                <a:rPr lang="en-US" sz="3200" spc="160" dirty="0">
                  <a:solidFill>
                    <a:srgbClr val="FFFFFF"/>
                  </a:solidFill>
                  <a:latin typeface="Montserrat Semi-Bold" charset="-52"/>
                </a:rPr>
                <a:t> </a:t>
              </a:r>
              <a:r>
                <a:rPr lang="en-US" sz="3200" spc="160" dirty="0" err="1">
                  <a:solidFill>
                    <a:srgbClr val="FFFFFF"/>
                  </a:solidFill>
                  <a:latin typeface="Montserrat Semi-Bold" charset="-52"/>
                </a:rPr>
                <a:t>помощи</a:t>
              </a:r>
              <a:r>
                <a:rPr lang="en-US" sz="3200" spc="160" dirty="0">
                  <a:solidFill>
                    <a:srgbClr val="FFFFFF"/>
                  </a:solidFill>
                  <a:latin typeface="Montserrat Semi-Bold" charset="-52"/>
                </a:rPr>
                <a:t> </a:t>
              </a:r>
              <a:r>
                <a:rPr lang="en-US" sz="3200" spc="160" dirty="0" err="1">
                  <a:solidFill>
                    <a:srgbClr val="FFFFFF"/>
                  </a:solidFill>
                  <a:latin typeface="Montserrat Semi-Bold" charset="-52"/>
                </a:rPr>
                <a:t>посредников</a:t>
              </a:r>
              <a:r>
                <a:rPr lang="en-US" sz="3200" spc="160" dirty="0">
                  <a:solidFill>
                    <a:srgbClr val="FFFFFF"/>
                  </a:solidFill>
                  <a:latin typeface="Montserrat Semi-Bold" charset="-52"/>
                </a:rPr>
                <a:t> </a:t>
              </a:r>
              <a:r>
                <a:rPr lang="en-US" sz="3200" spc="160" dirty="0" err="1">
                  <a:solidFill>
                    <a:srgbClr val="FFFFFF"/>
                  </a:solidFill>
                  <a:latin typeface="Montserrat Semi-Bold" charset="-52"/>
                </a:rPr>
                <a:t>на</a:t>
              </a:r>
              <a:r>
                <a:rPr lang="en-US" sz="3200" spc="160" dirty="0">
                  <a:solidFill>
                    <a:srgbClr val="FFFFFF"/>
                  </a:solidFill>
                  <a:latin typeface="Montserrat Semi-Bold" charset="-52"/>
                </a:rPr>
                <a:t> </a:t>
              </a:r>
              <a:r>
                <a:rPr lang="en-US" sz="3200" spc="160" dirty="0" err="1">
                  <a:solidFill>
                    <a:srgbClr val="FFFFFF"/>
                  </a:solidFill>
                  <a:latin typeface="Montserrat Semi-Bold" charset="-52"/>
                </a:rPr>
                <a:t>основе</a:t>
              </a:r>
              <a:r>
                <a:rPr lang="en-US" sz="3200" spc="160" dirty="0">
                  <a:solidFill>
                    <a:srgbClr val="FFFFFF"/>
                  </a:solidFill>
                  <a:latin typeface="Montserrat Semi-Bold" charset="-52"/>
                </a:rPr>
                <a:t> </a:t>
              </a:r>
              <a:r>
                <a:rPr lang="en-US" sz="3200" spc="160" dirty="0" err="1">
                  <a:solidFill>
                    <a:srgbClr val="FFFFFF"/>
                  </a:solidFill>
                  <a:latin typeface="Montserrat Semi-Bold" charset="-52"/>
                </a:rPr>
                <a:t>спроса</a:t>
              </a:r>
              <a:r>
                <a:rPr lang="en-US" sz="3200" spc="160" dirty="0">
                  <a:solidFill>
                    <a:srgbClr val="FFFFFF"/>
                  </a:solidFill>
                  <a:latin typeface="Montserrat Semi-Bold" charset="-52"/>
                </a:rPr>
                <a:t> и </a:t>
              </a:r>
              <a:r>
                <a:rPr lang="en-US" sz="3200" spc="160" dirty="0" err="1">
                  <a:solidFill>
                    <a:srgbClr val="FFFFFF"/>
                  </a:solidFill>
                  <a:latin typeface="Montserrat Semi-Bold" charset="-52"/>
                </a:rPr>
                <a:t>предложения</a:t>
              </a:r>
              <a:r>
                <a:rPr lang="en-US" sz="3200" spc="160" dirty="0">
                  <a:solidFill>
                    <a:srgbClr val="FFFFFF"/>
                  </a:solidFill>
                  <a:latin typeface="Montserrat Semi-Bold" charset="-52"/>
                </a:rPr>
                <a:t> </a:t>
              </a:r>
              <a:r>
                <a:rPr lang="en-US" sz="3200" spc="160" dirty="0" err="1">
                  <a:solidFill>
                    <a:srgbClr val="FFFFFF"/>
                  </a:solidFill>
                  <a:latin typeface="Montserrat Semi-Bold" charset="-52"/>
                </a:rPr>
                <a:t>на</a:t>
              </a:r>
              <a:r>
                <a:rPr lang="en-US" sz="3200" spc="160" dirty="0">
                  <a:solidFill>
                    <a:srgbClr val="FFFFFF"/>
                  </a:solidFill>
                  <a:latin typeface="Montserrat Semi-Bold" charset="-52"/>
                </a:rPr>
                <a:t> </a:t>
              </a:r>
              <a:r>
                <a:rPr lang="en-US" sz="3200" spc="160" dirty="0" err="1">
                  <a:solidFill>
                    <a:srgbClr val="FFFFFF"/>
                  </a:solidFill>
                  <a:latin typeface="Montserrat Semi-Bold" charset="-52"/>
                </a:rPr>
                <a:t>капитал</a:t>
              </a:r>
              <a:r>
                <a:rPr lang="en-US" sz="3200" spc="160" dirty="0">
                  <a:solidFill>
                    <a:srgbClr val="FFFFFF"/>
                  </a:solidFill>
                  <a:latin typeface="Montserrat Semi-Bold" charset="-52"/>
                </a:rPr>
                <a:t>.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2697216"/>
              <a:ext cx="22201789" cy="431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12"/>
                </a:lnSpc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60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277190" y="5398275"/>
            <a:ext cx="7936997" cy="3860025"/>
            <a:chOff x="0" y="0"/>
            <a:chExt cx="7145879" cy="347527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145879" cy="3475279"/>
            </a:xfrm>
            <a:custGeom>
              <a:avLst/>
              <a:gdLst/>
              <a:ahLst/>
              <a:cxnLst/>
              <a:rect l="l" t="t" r="r" b="b"/>
              <a:pathLst>
                <a:path w="7145879" h="3475279">
                  <a:moveTo>
                    <a:pt x="0" y="0"/>
                  </a:moveTo>
                  <a:lnTo>
                    <a:pt x="0" y="3475279"/>
                  </a:lnTo>
                  <a:lnTo>
                    <a:pt x="7145879" y="3475279"/>
                  </a:lnTo>
                  <a:lnTo>
                    <a:pt x="7145879" y="0"/>
                  </a:lnTo>
                  <a:lnTo>
                    <a:pt x="0" y="0"/>
                  </a:lnTo>
                  <a:close/>
                  <a:moveTo>
                    <a:pt x="7084919" y="3414318"/>
                  </a:moveTo>
                  <a:lnTo>
                    <a:pt x="59690" y="3414318"/>
                  </a:lnTo>
                  <a:lnTo>
                    <a:pt x="59690" y="59690"/>
                  </a:lnTo>
                  <a:lnTo>
                    <a:pt x="7084919" y="59690"/>
                  </a:lnTo>
                  <a:lnTo>
                    <a:pt x="7084919" y="3414318"/>
                  </a:lnTo>
                  <a:close/>
                </a:path>
              </a:pathLst>
            </a:custGeom>
            <a:solidFill>
              <a:srgbClr val="FFFFFF">
                <a:alpha val="9803"/>
              </a:srgbClr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2059679" y="6288157"/>
            <a:ext cx="5199621" cy="2042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4200" spc="-42">
                <a:solidFill>
                  <a:srgbClr val="FFFFFF"/>
                </a:solidFill>
                <a:latin typeface="Montserrat Semi-Bold Bold"/>
              </a:rPr>
              <a:t>Основные участники рынка ценных бумаг: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70000"/>
          </a:blip>
          <a:srcRect l="9169" r="9169"/>
          <a:stretch>
            <a:fillRect/>
          </a:stretch>
        </p:blipFill>
        <p:spPr>
          <a:xfrm>
            <a:off x="11277190" y="-169247"/>
            <a:ext cx="7195061" cy="5209462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-343646" y="-171135"/>
            <a:ext cx="10621167" cy="10587463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7" name="Group 7"/>
          <p:cNvGrpSpPr/>
          <p:nvPr/>
        </p:nvGrpSpPr>
        <p:grpSpPr>
          <a:xfrm>
            <a:off x="1028700" y="391827"/>
            <a:ext cx="8219132" cy="9552602"/>
            <a:chOff x="0" y="57997"/>
            <a:chExt cx="10958842" cy="12736804"/>
          </a:xfrm>
        </p:grpSpPr>
        <p:sp>
          <p:nvSpPr>
            <p:cNvPr id="8" name="TextBox 8"/>
            <p:cNvSpPr txBox="1"/>
            <p:nvPr/>
          </p:nvSpPr>
          <p:spPr>
            <a:xfrm>
              <a:off x="0" y="4867488"/>
              <a:ext cx="10958842" cy="14528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40"/>
                </a:lnSpc>
              </a:pPr>
              <a:r>
                <a:rPr lang="en-US" sz="2000" spc="210" dirty="0" smtClean="0">
                  <a:solidFill>
                    <a:srgbClr val="10609D"/>
                  </a:solidFill>
                  <a:latin typeface="Montserrat Semi-Bold" charset="-52"/>
                </a:rPr>
                <a:t>ПРОФЕССИОНАЛЬНЫЕ УЧАСТНИКИ </a:t>
              </a:r>
            </a:p>
            <a:p>
              <a:pPr>
                <a:lnSpc>
                  <a:spcPts val="2940"/>
                </a:lnSpc>
              </a:pPr>
              <a:r>
                <a:rPr lang="en-US" sz="2000" spc="210" dirty="0" smtClean="0">
                  <a:solidFill>
                    <a:srgbClr val="10609D"/>
                  </a:solidFill>
                  <a:latin typeface="Montserrat Semi-Bold" charset="-52"/>
                </a:rPr>
                <a:t>-БРОКЕРЫ</a:t>
              </a:r>
            </a:p>
            <a:p>
              <a:pPr>
                <a:lnSpc>
                  <a:spcPts val="2940"/>
                </a:lnSpc>
              </a:pPr>
              <a:r>
                <a:rPr lang="en-US" sz="2000" spc="210" dirty="0" smtClean="0">
                  <a:solidFill>
                    <a:srgbClr val="10609D"/>
                  </a:solidFill>
                  <a:latin typeface="Montserrat Semi-Bold" charset="-52"/>
                </a:rPr>
                <a:t>-ДИЛЕРЫ</a:t>
              </a:r>
              <a:endParaRPr lang="en-US" sz="2000" spc="210" dirty="0">
                <a:solidFill>
                  <a:srgbClr val="10609D"/>
                </a:solidFill>
                <a:latin typeface="Montserrat Semi-Bold" charset="-52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6971944"/>
              <a:ext cx="10958842" cy="10419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50"/>
                </a:lnSpc>
              </a:pPr>
              <a:r>
                <a:rPr lang="en-US" sz="2000" spc="21">
                  <a:solidFill>
                    <a:srgbClr val="10609D"/>
                  </a:solidFill>
                  <a:latin typeface="Montserrat Extra-Light"/>
                </a:rPr>
                <a:t>-Депозитарий – оказание услуг по хранению, учеты и переходу прав на ценные бумаги.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57997"/>
              <a:ext cx="10958842" cy="4622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40"/>
                </a:lnSpc>
              </a:pPr>
              <a:r>
                <a:rPr lang="en-US" sz="2000" spc="210" dirty="0">
                  <a:solidFill>
                    <a:srgbClr val="10609D"/>
                  </a:solidFill>
                  <a:latin typeface="Montserrat Semi-Bold"/>
                </a:rPr>
                <a:t>ГОСУДАРСТВО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1092266"/>
              <a:ext cx="10958842" cy="26834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50"/>
                </a:lnSpc>
              </a:pPr>
              <a:r>
                <a:rPr lang="en-US" sz="2000" spc="21" dirty="0" err="1">
                  <a:solidFill>
                    <a:srgbClr val="10609D"/>
                  </a:solidFill>
                  <a:latin typeface="Montserrat Extra-Light Bold"/>
                </a:rPr>
                <a:t>Эмитенты</a:t>
              </a:r>
              <a:r>
                <a:rPr lang="en-US" sz="2000" spc="21" dirty="0">
                  <a:solidFill>
                    <a:srgbClr val="10609D"/>
                  </a:solidFill>
                  <a:latin typeface="Montserrat Extra-Light"/>
                </a:rPr>
                <a:t> – </a:t>
              </a:r>
              <a:r>
                <a:rPr lang="en-US" sz="2000" spc="21" dirty="0" err="1">
                  <a:solidFill>
                    <a:srgbClr val="10609D"/>
                  </a:solidFill>
                  <a:latin typeface="Montserrat Extra-Light"/>
                </a:rPr>
                <a:t>это</a:t>
              </a:r>
              <a:r>
                <a:rPr lang="en-US" sz="2000" spc="21" dirty="0">
                  <a:solidFill>
                    <a:srgbClr val="10609D"/>
                  </a:solidFill>
                  <a:latin typeface="Montserrat Extra-Light"/>
                </a:rPr>
                <a:t> </a:t>
              </a:r>
              <a:r>
                <a:rPr lang="en-US" sz="2000" spc="21" dirty="0" err="1">
                  <a:solidFill>
                    <a:srgbClr val="10609D"/>
                  </a:solidFill>
                  <a:latin typeface="Montserrat Extra-Light"/>
                </a:rPr>
                <a:t>участники</a:t>
              </a:r>
              <a:r>
                <a:rPr lang="en-US" sz="2000" spc="21" dirty="0">
                  <a:solidFill>
                    <a:srgbClr val="10609D"/>
                  </a:solidFill>
                  <a:latin typeface="Montserrat Extra-Light"/>
                </a:rPr>
                <a:t> </a:t>
              </a:r>
              <a:r>
                <a:rPr lang="en-US" sz="2000" spc="21" dirty="0" err="1">
                  <a:solidFill>
                    <a:srgbClr val="10609D"/>
                  </a:solidFill>
                  <a:latin typeface="Montserrat Extra-Light"/>
                </a:rPr>
                <a:t>рынка</a:t>
              </a:r>
              <a:r>
                <a:rPr lang="en-US" sz="2000" spc="21" dirty="0">
                  <a:solidFill>
                    <a:srgbClr val="10609D"/>
                  </a:solidFill>
                  <a:latin typeface="Montserrat Extra-Light"/>
                </a:rPr>
                <a:t>, </a:t>
              </a:r>
              <a:r>
                <a:rPr lang="en-US" sz="2000" spc="21" dirty="0" err="1">
                  <a:solidFill>
                    <a:srgbClr val="10609D"/>
                  </a:solidFill>
                  <a:latin typeface="Montserrat Extra-Light"/>
                </a:rPr>
                <a:t>которые</a:t>
              </a:r>
              <a:r>
                <a:rPr lang="en-US" sz="2000" spc="21" dirty="0">
                  <a:solidFill>
                    <a:srgbClr val="10609D"/>
                  </a:solidFill>
                  <a:latin typeface="Montserrat Extra-Light"/>
                </a:rPr>
                <a:t> </a:t>
              </a:r>
              <a:r>
                <a:rPr lang="en-US" sz="2000" spc="21" dirty="0" err="1">
                  <a:solidFill>
                    <a:srgbClr val="10609D"/>
                  </a:solidFill>
                  <a:latin typeface="Montserrat Extra-Light"/>
                </a:rPr>
                <a:t>выпускают</a:t>
              </a:r>
              <a:r>
                <a:rPr lang="en-US" sz="2000" spc="21" dirty="0">
                  <a:solidFill>
                    <a:srgbClr val="10609D"/>
                  </a:solidFill>
                  <a:latin typeface="Montserrat Extra-Light"/>
                </a:rPr>
                <a:t> в </a:t>
              </a:r>
              <a:r>
                <a:rPr lang="en-US" sz="2000" spc="21" dirty="0" err="1">
                  <a:solidFill>
                    <a:srgbClr val="10609D"/>
                  </a:solidFill>
                  <a:latin typeface="Montserrat Extra-Light"/>
                </a:rPr>
                <a:t>обращение</a:t>
              </a:r>
              <a:r>
                <a:rPr lang="en-US" sz="2000" spc="21" dirty="0">
                  <a:solidFill>
                    <a:srgbClr val="10609D"/>
                  </a:solidFill>
                  <a:latin typeface="Montserrat Extra-Light"/>
                </a:rPr>
                <a:t> </a:t>
              </a:r>
              <a:r>
                <a:rPr lang="en-US" sz="2000" spc="21" dirty="0" err="1">
                  <a:solidFill>
                    <a:srgbClr val="10609D"/>
                  </a:solidFill>
                  <a:latin typeface="Montserrat Extra-Light"/>
                </a:rPr>
                <a:t>ценные</a:t>
              </a:r>
              <a:r>
                <a:rPr lang="en-US" sz="2000" spc="21" dirty="0">
                  <a:solidFill>
                    <a:srgbClr val="10609D"/>
                  </a:solidFill>
                  <a:latin typeface="Montserrat Extra-Light"/>
                </a:rPr>
                <a:t> </a:t>
              </a:r>
              <a:r>
                <a:rPr lang="en-US" sz="2000" spc="21" dirty="0" err="1">
                  <a:solidFill>
                    <a:srgbClr val="10609D"/>
                  </a:solidFill>
                  <a:latin typeface="Montserrat Extra-Light"/>
                </a:rPr>
                <a:t>бумаги</a:t>
              </a:r>
              <a:r>
                <a:rPr lang="en-US" sz="2000" spc="21" dirty="0">
                  <a:solidFill>
                    <a:srgbClr val="10609D"/>
                  </a:solidFill>
                  <a:latin typeface="Montserrat Extra-Light"/>
                </a:rPr>
                <a:t>: </a:t>
              </a:r>
            </a:p>
            <a:p>
              <a:pPr>
                <a:lnSpc>
                  <a:spcPts val="3150"/>
                </a:lnSpc>
              </a:pPr>
              <a:r>
                <a:rPr lang="en-US" sz="2000" spc="21" dirty="0">
                  <a:solidFill>
                    <a:srgbClr val="10609D"/>
                  </a:solidFill>
                  <a:latin typeface="Montserrat Extra-Light"/>
                </a:rPr>
                <a:t>-</a:t>
              </a:r>
              <a:r>
                <a:rPr lang="en-US" sz="2000" spc="21" dirty="0" err="1">
                  <a:solidFill>
                    <a:srgbClr val="10609D"/>
                  </a:solidFill>
                  <a:latin typeface="Montserrat Extra-Light"/>
                </a:rPr>
                <a:t>Юридические</a:t>
              </a:r>
              <a:r>
                <a:rPr lang="en-US" sz="2000" spc="21" dirty="0">
                  <a:solidFill>
                    <a:srgbClr val="10609D"/>
                  </a:solidFill>
                  <a:latin typeface="Montserrat Extra-Light"/>
                </a:rPr>
                <a:t> </a:t>
              </a:r>
              <a:r>
                <a:rPr lang="en-US" sz="2000" spc="21" dirty="0" err="1">
                  <a:solidFill>
                    <a:srgbClr val="10609D"/>
                  </a:solidFill>
                  <a:latin typeface="Montserrat Extra-Light"/>
                </a:rPr>
                <a:t>лица</a:t>
              </a:r>
              <a:r>
                <a:rPr lang="en-US" sz="2000" spc="21" dirty="0">
                  <a:solidFill>
                    <a:srgbClr val="10609D"/>
                  </a:solidFill>
                  <a:latin typeface="Montserrat Extra-Light"/>
                </a:rPr>
                <a:t>;</a:t>
              </a:r>
            </a:p>
            <a:p>
              <a:pPr>
                <a:lnSpc>
                  <a:spcPts val="3150"/>
                </a:lnSpc>
              </a:pPr>
              <a:r>
                <a:rPr lang="en-US" sz="2000" spc="21" dirty="0">
                  <a:solidFill>
                    <a:srgbClr val="10609D"/>
                  </a:solidFill>
                  <a:latin typeface="Montserrat Extra-Light"/>
                </a:rPr>
                <a:t>-</a:t>
              </a:r>
              <a:r>
                <a:rPr lang="en-US" sz="2000" spc="21" dirty="0" err="1">
                  <a:solidFill>
                    <a:srgbClr val="10609D"/>
                  </a:solidFill>
                  <a:latin typeface="Montserrat Extra-Light"/>
                </a:rPr>
                <a:t>Государство</a:t>
              </a:r>
              <a:r>
                <a:rPr lang="en-US" sz="2000" spc="21" dirty="0">
                  <a:solidFill>
                    <a:srgbClr val="10609D"/>
                  </a:solidFill>
                  <a:latin typeface="Montserrat Extra-Light"/>
                </a:rPr>
                <a:t>, </a:t>
              </a:r>
              <a:r>
                <a:rPr lang="en-US" sz="2000" spc="21" dirty="0" err="1">
                  <a:solidFill>
                    <a:srgbClr val="10609D"/>
                  </a:solidFill>
                  <a:latin typeface="Montserrat Extra-Light"/>
                </a:rPr>
                <a:t>органы</a:t>
              </a:r>
              <a:r>
                <a:rPr lang="en-US" sz="2000" spc="21" dirty="0">
                  <a:solidFill>
                    <a:srgbClr val="10609D"/>
                  </a:solidFill>
                  <a:latin typeface="Montserrat Extra-Light"/>
                </a:rPr>
                <a:t> </a:t>
              </a:r>
              <a:r>
                <a:rPr lang="en-US" sz="2000" spc="21" dirty="0" err="1">
                  <a:solidFill>
                    <a:srgbClr val="10609D"/>
                  </a:solidFill>
                  <a:latin typeface="Montserrat Extra-Light"/>
                </a:rPr>
                <a:t>государственной</a:t>
              </a:r>
              <a:r>
                <a:rPr lang="en-US" sz="2000" spc="21" dirty="0">
                  <a:solidFill>
                    <a:srgbClr val="10609D"/>
                  </a:solidFill>
                  <a:latin typeface="Montserrat Extra-Light"/>
                </a:rPr>
                <a:t> </a:t>
              </a:r>
              <a:r>
                <a:rPr lang="en-US" sz="2000" spc="21" dirty="0" err="1">
                  <a:solidFill>
                    <a:srgbClr val="10609D"/>
                  </a:solidFill>
                  <a:latin typeface="Montserrat Extra-Light"/>
                </a:rPr>
                <a:t>власти</a:t>
              </a:r>
              <a:r>
                <a:rPr lang="en-US" sz="2000" spc="21" dirty="0">
                  <a:solidFill>
                    <a:srgbClr val="10609D"/>
                  </a:solidFill>
                  <a:latin typeface="Montserrat Extra-Light"/>
                </a:rPr>
                <a:t>;</a:t>
              </a:r>
            </a:p>
            <a:p>
              <a:pPr>
                <a:lnSpc>
                  <a:spcPts val="3150"/>
                </a:lnSpc>
              </a:pPr>
              <a:r>
                <a:rPr lang="en-US" sz="2000" spc="21" dirty="0">
                  <a:solidFill>
                    <a:srgbClr val="10609D"/>
                  </a:solidFill>
                  <a:latin typeface="Montserrat Extra-Light"/>
                </a:rPr>
                <a:t>-</a:t>
              </a:r>
              <a:r>
                <a:rPr lang="en-US" sz="2000" spc="21" dirty="0" err="1">
                  <a:solidFill>
                    <a:srgbClr val="10609D"/>
                  </a:solidFill>
                  <a:latin typeface="Montserrat Extra-Light"/>
                </a:rPr>
                <a:t>Физические</a:t>
              </a:r>
              <a:r>
                <a:rPr lang="en-US" sz="2000" spc="21" dirty="0">
                  <a:solidFill>
                    <a:srgbClr val="10609D"/>
                  </a:solidFill>
                  <a:latin typeface="Montserrat Extra-Light"/>
                </a:rPr>
                <a:t> </a:t>
              </a:r>
              <a:r>
                <a:rPr lang="en-US" sz="2000" spc="21" dirty="0" err="1">
                  <a:solidFill>
                    <a:srgbClr val="10609D"/>
                  </a:solidFill>
                  <a:latin typeface="Montserrat Extra-Light"/>
                </a:rPr>
                <a:t>лица</a:t>
              </a:r>
              <a:r>
                <a:rPr lang="en-US" sz="2000" spc="21" dirty="0">
                  <a:solidFill>
                    <a:srgbClr val="10609D"/>
                  </a:solidFill>
                  <a:latin typeface="Montserrat Extra-Light"/>
                </a:rPr>
                <a:t> (</a:t>
              </a:r>
              <a:r>
                <a:rPr lang="en-US" sz="2000" spc="21" dirty="0" err="1">
                  <a:solidFill>
                    <a:srgbClr val="10609D"/>
                  </a:solidFill>
                  <a:latin typeface="Montserrat Extra-Light"/>
                </a:rPr>
                <a:t>выпуск</a:t>
              </a:r>
              <a:r>
                <a:rPr lang="en-US" sz="2000" spc="21" dirty="0">
                  <a:solidFill>
                    <a:srgbClr val="10609D"/>
                  </a:solidFill>
                  <a:latin typeface="Montserrat Extra-Light"/>
                </a:rPr>
                <a:t> </a:t>
              </a:r>
              <a:r>
                <a:rPr lang="en-US" sz="2000" spc="21" dirty="0" err="1">
                  <a:solidFill>
                    <a:srgbClr val="10609D"/>
                  </a:solidFill>
                  <a:latin typeface="Montserrat Extra-Light"/>
                </a:rPr>
                <a:t>векселей</a:t>
              </a:r>
              <a:r>
                <a:rPr lang="en-US" sz="2000" spc="21" dirty="0">
                  <a:solidFill>
                    <a:srgbClr val="10609D"/>
                  </a:solidFill>
                  <a:latin typeface="Montserrat Extra-Light"/>
                </a:rPr>
                <a:t>)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9180255"/>
              <a:ext cx="10958842" cy="19439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40"/>
                </a:lnSpc>
              </a:pPr>
              <a:r>
                <a:rPr lang="en-US" sz="2000" spc="210" dirty="0" smtClean="0">
                  <a:solidFill>
                    <a:srgbClr val="10609D"/>
                  </a:solidFill>
                  <a:latin typeface="Montserrat Semi-Bold" charset="-52"/>
                </a:rPr>
                <a:t>-КЛИРИНГ – СБОР И КОРРЕКТИРОВКА</a:t>
              </a:r>
            </a:p>
            <a:p>
              <a:pPr>
                <a:lnSpc>
                  <a:spcPts val="2940"/>
                </a:lnSpc>
              </a:pPr>
              <a:r>
                <a:rPr lang="en-US" sz="2000" spc="210" dirty="0" smtClean="0">
                  <a:solidFill>
                    <a:srgbClr val="10609D"/>
                  </a:solidFill>
                  <a:latin typeface="Montserrat Semi-Bold" charset="-52"/>
                </a:rPr>
                <a:t>ИНФОРМАЦИИ ПО СДЕЛКАМ С ЦЕННЫМИ БУМАГАМИ И ПОДГОТОВКА БУХ. ОТЧЕТОВ ПО</a:t>
              </a:r>
              <a:r>
                <a:rPr lang="ru-RU" sz="2000" spc="210" dirty="0" smtClean="0">
                  <a:solidFill>
                    <a:srgbClr val="10609D"/>
                  </a:solidFill>
                  <a:latin typeface="Montserrat Semi-Bold" charset="-52"/>
                </a:rPr>
                <a:t> </a:t>
              </a:r>
              <a:r>
                <a:rPr lang="en-US" sz="2000" spc="210" dirty="0" smtClean="0">
                  <a:solidFill>
                    <a:srgbClr val="10609D"/>
                  </a:solidFill>
                  <a:latin typeface="Montserrat Semi-Bold" charset="-52"/>
                </a:rPr>
                <a:t>НИМ.</a:t>
              </a:r>
              <a:endParaRPr lang="en-US" sz="2000" spc="210" dirty="0">
                <a:solidFill>
                  <a:srgbClr val="10609D"/>
                </a:solidFill>
                <a:latin typeface="Montserrat Semi-Bold" charset="-52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11746993"/>
              <a:ext cx="10958842" cy="10478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50"/>
                </a:lnSpc>
              </a:pPr>
              <a:r>
                <a:rPr lang="en-US" sz="2000" spc="21">
                  <a:solidFill>
                    <a:srgbClr val="10609D"/>
                  </a:solidFill>
                  <a:latin typeface="Montserrat Extra-Light"/>
                </a:rPr>
                <a:t>-Фондовые биржи</a:t>
              </a:r>
            </a:p>
            <a:p>
              <a:pPr>
                <a:lnSpc>
                  <a:spcPts val="3150"/>
                </a:lnSpc>
              </a:pPr>
              <a:endParaRPr sz="2000"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186" r="61409" b="18178"/>
          <a:stretch>
            <a:fillRect/>
          </a:stretch>
        </p:blipFill>
        <p:spPr>
          <a:xfrm>
            <a:off x="-383862" y="-140724"/>
            <a:ext cx="8417802" cy="10701554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1047715" y="5820487"/>
            <a:ext cx="17542637" cy="3437813"/>
          </a:xfrm>
          <a:prstGeom prst="rect">
            <a:avLst/>
          </a:prstGeom>
          <a:solidFill>
            <a:srgbClr val="10609D"/>
          </a:solidFill>
        </p:spPr>
      </p:sp>
      <p:grpSp>
        <p:nvGrpSpPr>
          <p:cNvPr id="4" name="Group 4"/>
          <p:cNvGrpSpPr/>
          <p:nvPr/>
        </p:nvGrpSpPr>
        <p:grpSpPr>
          <a:xfrm rot="-5400000">
            <a:off x="11282981" y="-1224581"/>
            <a:ext cx="3723038" cy="8229600"/>
            <a:chOff x="0" y="0"/>
            <a:chExt cx="3351946" cy="740931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351946" cy="7409317"/>
            </a:xfrm>
            <a:custGeom>
              <a:avLst/>
              <a:gdLst/>
              <a:ahLst/>
              <a:cxnLst/>
              <a:rect l="l" t="t" r="r" b="b"/>
              <a:pathLst>
                <a:path w="3351946" h="7409317">
                  <a:moveTo>
                    <a:pt x="0" y="0"/>
                  </a:moveTo>
                  <a:lnTo>
                    <a:pt x="0" y="7409317"/>
                  </a:lnTo>
                  <a:lnTo>
                    <a:pt x="3351946" y="7409317"/>
                  </a:lnTo>
                  <a:lnTo>
                    <a:pt x="3351946" y="0"/>
                  </a:lnTo>
                  <a:lnTo>
                    <a:pt x="0" y="0"/>
                  </a:lnTo>
                  <a:close/>
                  <a:moveTo>
                    <a:pt x="3290986" y="7348357"/>
                  </a:moveTo>
                  <a:lnTo>
                    <a:pt x="59690" y="7348357"/>
                  </a:lnTo>
                  <a:lnTo>
                    <a:pt x="59690" y="59690"/>
                  </a:lnTo>
                  <a:lnTo>
                    <a:pt x="3290986" y="59690"/>
                  </a:lnTo>
                  <a:lnTo>
                    <a:pt x="3290986" y="7348357"/>
                  </a:lnTo>
                  <a:close/>
                </a:path>
              </a:pathLst>
            </a:custGeom>
            <a:solidFill>
              <a:srgbClr val="10609D">
                <a:alpha val="9803"/>
              </a:srgbClr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9805044" y="2192989"/>
            <a:ext cx="6678912" cy="1356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4200" spc="-42">
                <a:solidFill>
                  <a:srgbClr val="10609D"/>
                </a:solidFill>
                <a:latin typeface="Montserrat Semi-Bold Bold"/>
              </a:rPr>
              <a:t>Инфраструктура </a:t>
            </a:r>
            <a:r>
              <a:rPr lang="en-US" sz="4200" spc="-42">
                <a:solidFill>
                  <a:srgbClr val="10609D"/>
                </a:solidFill>
                <a:latin typeface="Arimo Bold"/>
              </a:rPr>
              <a:t>рынка ц</a:t>
            </a:r>
            <a:r>
              <a:rPr lang="en-US" sz="4200" spc="-42">
                <a:solidFill>
                  <a:srgbClr val="10609D"/>
                </a:solidFill>
                <a:latin typeface="Montserrat Semi-Bold Bold"/>
              </a:rPr>
              <a:t>енных бумаг 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913805" y="6242088"/>
            <a:ext cx="14570151" cy="2527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spc="179">
                <a:solidFill>
                  <a:srgbClr val="FFFFFF"/>
                </a:solidFill>
                <a:latin typeface="Montserrat Semi-Bold Bold"/>
              </a:rPr>
              <a:t>- это </a:t>
            </a:r>
            <a:r>
              <a:rPr lang="en-US" sz="3600" spc="179">
                <a:solidFill>
                  <a:srgbClr val="FFFFFF"/>
                </a:solidFill>
                <a:latin typeface="Arimo Bold"/>
              </a:rPr>
              <a:t>сложная система институтов, обеспечивающих бесперебойное функционирование </a:t>
            </a:r>
            <a:r>
              <a:rPr lang="en-US" sz="3600" spc="179">
                <a:solidFill>
                  <a:srgbClr val="FFFFFF"/>
                </a:solidFill>
                <a:latin typeface="Montserrat Semi-Bold Bold"/>
              </a:rPr>
              <a:t>рынка ценных бумаг путем создания необходимых условий</a:t>
            </a:r>
          </a:p>
          <a:p>
            <a:pPr algn="ctr">
              <a:lnSpc>
                <a:spcPts val="5040"/>
              </a:lnSpc>
            </a:pPr>
            <a:r>
              <a:rPr lang="en-US" sz="3600" spc="179">
                <a:solidFill>
                  <a:srgbClr val="FFFFFF"/>
                </a:solidFill>
                <a:latin typeface="Montserrat Semi-Bold Bold"/>
              </a:rPr>
              <a:t>деятельности его участников.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416442" y="-279747"/>
            <a:ext cx="5258929" cy="10769716"/>
          </a:xfrm>
          <a:prstGeom prst="rect">
            <a:avLst/>
          </a:prstGeom>
          <a:solidFill>
            <a:srgbClr val="10609D"/>
          </a:solidFill>
        </p:spPr>
      </p:sp>
      <p:sp>
        <p:nvSpPr>
          <p:cNvPr id="3" name="TextBox 3"/>
          <p:cNvSpPr txBox="1"/>
          <p:nvPr/>
        </p:nvSpPr>
        <p:spPr>
          <a:xfrm rot="-5400000">
            <a:off x="-1697376" y="3924300"/>
            <a:ext cx="8229600" cy="2438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20"/>
              </a:lnSpc>
            </a:pPr>
            <a:r>
              <a:rPr lang="en-US" sz="5350" spc="508">
                <a:solidFill>
                  <a:srgbClr val="FFFFFF"/>
                </a:solidFill>
                <a:latin typeface="Montserrat Semi-Bold Bold"/>
              </a:rPr>
              <a:t>ИНФРАСТРУКТУРА РЫНКА ЦЕННЫХ БУМАГ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962489" y="942975"/>
            <a:ext cx="7401485" cy="1659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 spc="480">
                <a:solidFill>
                  <a:srgbClr val="10609D"/>
                </a:solidFill>
                <a:latin typeface="Montserrat Semi-Bold"/>
              </a:rPr>
              <a:t>ФОНДОВЫЕ БИРЖИ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857815" y="6894078"/>
            <a:ext cx="7401485" cy="2506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 spc="480">
                <a:solidFill>
                  <a:srgbClr val="10609D"/>
                </a:solidFill>
                <a:latin typeface="Montserrat Semi-Bold"/>
              </a:rPr>
              <a:t>СИСТЕМА ВНЕБИРЖЕВОЙ ТОРГОВЛИ</a:t>
            </a:r>
          </a:p>
        </p:txBody>
      </p:sp>
      <p:sp>
        <p:nvSpPr>
          <p:cNvPr id="6" name="AutoShape 6"/>
          <p:cNvSpPr/>
          <p:nvPr/>
        </p:nvSpPr>
        <p:spPr>
          <a:xfrm>
            <a:off x="8856546" y="3365553"/>
            <a:ext cx="9613370" cy="53138"/>
          </a:xfrm>
          <a:prstGeom prst="rect">
            <a:avLst/>
          </a:prstGeom>
          <a:solidFill>
            <a:srgbClr val="10609D">
              <a:alpha val="9803"/>
            </a:srgbClr>
          </a:solidFill>
        </p:spPr>
      </p:sp>
      <p:sp>
        <p:nvSpPr>
          <p:cNvPr id="7" name="AutoShape 7"/>
          <p:cNvSpPr/>
          <p:nvPr/>
        </p:nvSpPr>
        <p:spPr>
          <a:xfrm>
            <a:off x="8856546" y="6826638"/>
            <a:ext cx="9613370" cy="53138"/>
          </a:xfrm>
          <a:prstGeom prst="rect">
            <a:avLst/>
          </a:prstGeom>
          <a:solidFill>
            <a:srgbClr val="10609D">
              <a:alpha val="9803"/>
            </a:srgbClr>
          </a:solidFill>
        </p:spPr>
      </p:sp>
      <p:grpSp>
        <p:nvGrpSpPr>
          <p:cNvPr id="8" name="Group 8"/>
          <p:cNvGrpSpPr/>
          <p:nvPr/>
        </p:nvGrpSpPr>
        <p:grpSpPr>
          <a:xfrm>
            <a:off x="5402497" y="0"/>
            <a:ext cx="3703474" cy="10287000"/>
            <a:chOff x="0" y="0"/>
            <a:chExt cx="4937965" cy="13716000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/>
            <a:srcRect l="9498" r="9498"/>
            <a:stretch>
              <a:fillRect/>
            </a:stretch>
          </p:blipFill>
          <p:spPr>
            <a:xfrm>
              <a:off x="0" y="0"/>
              <a:ext cx="4937965" cy="4572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3" cstate="print"/>
            <a:srcRect l="13683" r="13683"/>
            <a:stretch>
              <a:fillRect/>
            </a:stretch>
          </p:blipFill>
          <p:spPr>
            <a:xfrm>
              <a:off x="0" y="4572000"/>
              <a:ext cx="4937965" cy="4572000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 cstate="print"/>
            <a:srcRect l="14156" r="14156"/>
            <a:stretch>
              <a:fillRect/>
            </a:stretch>
          </p:blipFill>
          <p:spPr>
            <a:xfrm>
              <a:off x="0" y="9144000"/>
              <a:ext cx="4937965" cy="4572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21875" b="218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1132013" y="3147680"/>
            <a:ext cx="8234616" cy="3913189"/>
            <a:chOff x="0" y="0"/>
            <a:chExt cx="7413833" cy="352314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413833" cy="3523143"/>
            </a:xfrm>
            <a:custGeom>
              <a:avLst/>
              <a:gdLst/>
              <a:ahLst/>
              <a:cxnLst/>
              <a:rect l="l" t="t" r="r" b="b"/>
              <a:pathLst>
                <a:path w="7413833" h="3523143">
                  <a:moveTo>
                    <a:pt x="0" y="0"/>
                  </a:moveTo>
                  <a:lnTo>
                    <a:pt x="0" y="3523143"/>
                  </a:lnTo>
                  <a:lnTo>
                    <a:pt x="7413833" y="3523143"/>
                  </a:lnTo>
                  <a:lnTo>
                    <a:pt x="7413833" y="0"/>
                  </a:lnTo>
                  <a:lnTo>
                    <a:pt x="0" y="0"/>
                  </a:lnTo>
                  <a:close/>
                  <a:moveTo>
                    <a:pt x="7352873" y="3462183"/>
                  </a:moveTo>
                  <a:lnTo>
                    <a:pt x="59690" y="3462183"/>
                  </a:lnTo>
                  <a:lnTo>
                    <a:pt x="59690" y="59690"/>
                  </a:lnTo>
                  <a:lnTo>
                    <a:pt x="7352873" y="59690"/>
                  </a:lnTo>
                  <a:lnTo>
                    <a:pt x="7352873" y="3462183"/>
                  </a:lnTo>
                  <a:close/>
                </a:path>
              </a:pathLst>
            </a:custGeom>
            <a:solidFill>
              <a:srgbClr val="FFFFFF">
                <a:alpha val="9803"/>
              </a:srgbClr>
            </a:solidFill>
          </p:spPr>
        </p:sp>
      </p:grpSp>
      <p:sp>
        <p:nvSpPr>
          <p:cNvPr id="4" name="TextBox 4"/>
          <p:cNvSpPr txBox="1"/>
          <p:nvPr/>
        </p:nvSpPr>
        <p:spPr>
          <a:xfrm rot="-5400000">
            <a:off x="-549126" y="4575636"/>
            <a:ext cx="7002167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50"/>
              </a:lnSpc>
            </a:pPr>
            <a:r>
              <a:rPr lang="en-US" sz="6500" spc="-65">
                <a:solidFill>
                  <a:srgbClr val="FFFFFF"/>
                </a:solidFill>
                <a:latin typeface="Montserrat Semi-Bold Bold"/>
              </a:rPr>
              <a:t>Библиография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6184207" y="1507889"/>
            <a:ext cx="11075093" cy="7271221"/>
            <a:chOff x="0" y="0"/>
            <a:chExt cx="14766791" cy="9694962"/>
          </a:xfrm>
        </p:grpSpPr>
        <p:sp>
          <p:nvSpPr>
            <p:cNvPr id="6" name="TextBox 6"/>
            <p:cNvSpPr txBox="1"/>
            <p:nvPr/>
          </p:nvSpPr>
          <p:spPr>
            <a:xfrm>
              <a:off x="0" y="78528"/>
              <a:ext cx="14766791" cy="12735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n-US" sz="2800" spc="280">
                  <a:solidFill>
                    <a:srgbClr val="FFFFFF"/>
                  </a:solidFill>
                  <a:latin typeface="Montserrat Semi-Bold"/>
                </a:rPr>
                <a:t>РЫНОК ЦЕННЫХ БУМАГ / В.А. ГАЛАНОВ. - М.: ИНФРА-М, 2017. - 384 C.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995088"/>
              <a:ext cx="14766791" cy="695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en-US" sz="3000" spc="30">
                  <a:solidFill>
                    <a:srgbClr val="FFFFFF"/>
                  </a:solidFill>
                  <a:latin typeface="Montserrat Extra-Light"/>
                </a:rPr>
                <a:t>Автор: Галанов, В. А.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3711071"/>
              <a:ext cx="14766791" cy="12735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n-US" sz="2800" spc="280">
                  <a:solidFill>
                    <a:srgbClr val="FFFFFF"/>
                  </a:solidFill>
                  <a:latin typeface="Montserrat Semi-Bold"/>
                </a:rPr>
                <a:t>ФИНАНСОВЫЕ РЫНКИ И ИНСТИТУТЫ. - М.: ЮРАЙТ, 2016. - 338 С.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5498514"/>
              <a:ext cx="14766791" cy="695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en-US" sz="3000" spc="30">
                  <a:solidFill>
                    <a:srgbClr val="FFFFFF"/>
                  </a:solidFill>
                  <a:latin typeface="Montserrat Extra-Light"/>
                </a:rPr>
                <a:t>Автор: Михайленко М.Н.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7212194"/>
              <a:ext cx="14766791" cy="12735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n-US" sz="2800" spc="280">
                  <a:solidFill>
                    <a:srgbClr val="FFFFFF"/>
                  </a:solidFill>
                  <a:latin typeface="Montserrat Semi-Bold"/>
                </a:rPr>
                <a:t>РЫНОК ЦЕННЫХ БУМАГ / ПОД ОБЩ. РЕД. - М.: ЮРАЙТ, 2018. - 444 С.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8999637"/>
              <a:ext cx="14766791" cy="695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en-US" sz="3000" spc="30">
                  <a:solidFill>
                    <a:srgbClr val="FFFFFF"/>
                  </a:solidFill>
                  <a:latin typeface="Montserrat Extra-Light"/>
                </a:rPr>
                <a:t>Автор: Березова Н.И. 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60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200752" y="480039"/>
            <a:ext cx="5258929" cy="2004785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" name="TextBox 3"/>
          <p:cNvSpPr txBox="1"/>
          <p:nvPr/>
        </p:nvSpPr>
        <p:spPr>
          <a:xfrm>
            <a:off x="6365468" y="1028700"/>
            <a:ext cx="4929496" cy="110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spc="342">
                <a:solidFill>
                  <a:srgbClr val="10609D"/>
                </a:solidFill>
                <a:latin typeface="Montserrat Semi-Bold" charset="-52"/>
              </a:rPr>
              <a:t>ФИНАНСОВЫЙ РЫНОК</a:t>
            </a:r>
          </a:p>
        </p:txBody>
      </p:sp>
      <p:sp>
        <p:nvSpPr>
          <p:cNvPr id="4" name="AutoShape 4"/>
          <p:cNvSpPr/>
          <p:nvPr/>
        </p:nvSpPr>
        <p:spPr>
          <a:xfrm>
            <a:off x="10732021" y="3168447"/>
            <a:ext cx="5258929" cy="1975053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5" name="TextBox 5"/>
          <p:cNvSpPr txBox="1"/>
          <p:nvPr/>
        </p:nvSpPr>
        <p:spPr>
          <a:xfrm>
            <a:off x="10896737" y="3613048"/>
            <a:ext cx="4929496" cy="110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spc="342" dirty="0">
                <a:solidFill>
                  <a:srgbClr val="10609D"/>
                </a:solidFill>
                <a:latin typeface="Montserrat Semi-Bold" charset="-52"/>
              </a:rPr>
              <a:t>РЫНОК</a:t>
            </a:r>
          </a:p>
          <a:p>
            <a:pPr algn="ctr">
              <a:lnSpc>
                <a:spcPts val="4320"/>
              </a:lnSpc>
            </a:pPr>
            <a:r>
              <a:rPr lang="en-US" sz="3600" spc="342" dirty="0">
                <a:solidFill>
                  <a:srgbClr val="10609D"/>
                </a:solidFill>
                <a:latin typeface="Montserrat Semi-Bold" charset="-52"/>
              </a:rPr>
              <a:t>КАПИТАЛОВ</a:t>
            </a:r>
          </a:p>
        </p:txBody>
      </p:sp>
      <p:sp>
        <p:nvSpPr>
          <p:cNvPr id="6" name="AutoShape 6"/>
          <p:cNvSpPr/>
          <p:nvPr/>
        </p:nvSpPr>
        <p:spPr>
          <a:xfrm>
            <a:off x="2158489" y="3168447"/>
            <a:ext cx="5258929" cy="1975053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7" name="TextBox 7"/>
          <p:cNvSpPr txBox="1"/>
          <p:nvPr/>
        </p:nvSpPr>
        <p:spPr>
          <a:xfrm>
            <a:off x="2323206" y="3613048"/>
            <a:ext cx="4929496" cy="1085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spc="342">
                <a:solidFill>
                  <a:srgbClr val="10609D"/>
                </a:solidFill>
                <a:latin typeface="Montserrat Semi-Bold Bold"/>
              </a:rPr>
              <a:t>ДЕНЕЖНЫЙ РЫНОК</a:t>
            </a:r>
          </a:p>
        </p:txBody>
      </p:sp>
      <p:sp>
        <p:nvSpPr>
          <p:cNvPr id="8" name="AutoShape 8"/>
          <p:cNvSpPr/>
          <p:nvPr/>
        </p:nvSpPr>
        <p:spPr>
          <a:xfrm>
            <a:off x="2158489" y="5836147"/>
            <a:ext cx="5258929" cy="1083115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9" name="AutoShape 9"/>
          <p:cNvSpPr/>
          <p:nvPr/>
        </p:nvSpPr>
        <p:spPr>
          <a:xfrm>
            <a:off x="2158489" y="8763969"/>
            <a:ext cx="5258929" cy="993921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0" name="AutoShape 10"/>
          <p:cNvSpPr/>
          <p:nvPr/>
        </p:nvSpPr>
        <p:spPr>
          <a:xfrm>
            <a:off x="2158489" y="7278115"/>
            <a:ext cx="5258929" cy="1083115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1" name="AutoShape 11"/>
          <p:cNvSpPr/>
          <p:nvPr/>
        </p:nvSpPr>
        <p:spPr>
          <a:xfrm>
            <a:off x="10821215" y="6049291"/>
            <a:ext cx="5258929" cy="1083115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2" name="AutoShape 12"/>
          <p:cNvSpPr/>
          <p:nvPr/>
        </p:nvSpPr>
        <p:spPr>
          <a:xfrm>
            <a:off x="10821215" y="8391905"/>
            <a:ext cx="5258929" cy="1083115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3" name="TextBox 13"/>
          <p:cNvSpPr txBox="1"/>
          <p:nvPr/>
        </p:nvSpPr>
        <p:spPr>
          <a:xfrm>
            <a:off x="2158489" y="6133514"/>
            <a:ext cx="5258929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400" spc="340">
                <a:solidFill>
                  <a:srgbClr val="000000"/>
                </a:solidFill>
                <a:latin typeface="Montserrat Semi-Bold"/>
              </a:rPr>
              <a:t>УЧЕТНЫЙ РЫНОК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158489" y="7211440"/>
            <a:ext cx="5258929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400" spc="340">
                <a:solidFill>
                  <a:srgbClr val="000000"/>
                </a:solidFill>
                <a:latin typeface="Montserrat Semi-Bold"/>
              </a:rPr>
              <a:t>МЕЖБАНКОВСКИЙ РЫНОК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092825" y="8946922"/>
            <a:ext cx="5324593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spc="320">
                <a:solidFill>
                  <a:srgbClr val="000000"/>
                </a:solidFill>
                <a:latin typeface="Montserrat Semi-Bold"/>
              </a:rPr>
              <a:t>ВАЛЮТНЫЙ РЫНОК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635085" y="8361235"/>
            <a:ext cx="5631189" cy="1135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3"/>
              </a:lnSpc>
              <a:spcBef>
                <a:spcPct val="0"/>
              </a:spcBef>
            </a:pPr>
            <a:r>
              <a:rPr lang="en-US" sz="2152" spc="215" dirty="0">
                <a:solidFill>
                  <a:srgbClr val="000000"/>
                </a:solidFill>
                <a:latin typeface="Montserrat Semi-Bold" charset="-52"/>
              </a:rPr>
              <a:t>РЫНОК СРЕДНЕСРОЧНЫХ И ДОЛГОСРОЧНЫХ </a:t>
            </a:r>
          </a:p>
          <a:p>
            <a:pPr algn="ctr">
              <a:lnSpc>
                <a:spcPts val="3013"/>
              </a:lnSpc>
              <a:spcBef>
                <a:spcPct val="0"/>
              </a:spcBef>
            </a:pPr>
            <a:r>
              <a:rPr lang="en-US" sz="2152" spc="215" dirty="0">
                <a:solidFill>
                  <a:srgbClr val="000000"/>
                </a:solidFill>
                <a:latin typeface="Montserrat Semi-Bold" charset="-52"/>
              </a:rPr>
              <a:t>БАНКОВСКИХ КРЕДИТОВ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821215" y="5989932"/>
            <a:ext cx="5258929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400" spc="340" dirty="0">
                <a:solidFill>
                  <a:srgbClr val="000000"/>
                </a:solidFill>
                <a:latin typeface="Montserrat Semi-Bold" charset="-52"/>
              </a:rPr>
              <a:t>РЫНОК ЦЕННЫХ БУМАГ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1054" t="10837" r="2061" b="751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088423" y="1028700"/>
            <a:ext cx="13796972" cy="3661564"/>
            <a:chOff x="0" y="0"/>
            <a:chExt cx="18395963" cy="4882085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8395963" cy="4882085"/>
              <a:chOff x="0" y="0"/>
              <a:chExt cx="11793490" cy="3129862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1793490" cy="3129862"/>
              </a:xfrm>
              <a:custGeom>
                <a:avLst/>
                <a:gdLst/>
                <a:ahLst/>
                <a:cxnLst/>
                <a:rect l="l" t="t" r="r" b="b"/>
                <a:pathLst>
                  <a:path w="11793490" h="3129862">
                    <a:moveTo>
                      <a:pt x="0" y="0"/>
                    </a:moveTo>
                    <a:lnTo>
                      <a:pt x="0" y="3129862"/>
                    </a:lnTo>
                    <a:lnTo>
                      <a:pt x="11793490" y="3129862"/>
                    </a:lnTo>
                    <a:lnTo>
                      <a:pt x="11793490" y="0"/>
                    </a:lnTo>
                    <a:lnTo>
                      <a:pt x="0" y="0"/>
                    </a:lnTo>
                    <a:close/>
                    <a:moveTo>
                      <a:pt x="11732530" y="3068902"/>
                    </a:moveTo>
                    <a:lnTo>
                      <a:pt x="59690" y="3068902"/>
                    </a:lnTo>
                    <a:lnTo>
                      <a:pt x="59690" y="59690"/>
                    </a:lnTo>
                    <a:lnTo>
                      <a:pt x="11732530" y="59690"/>
                    </a:lnTo>
                    <a:lnTo>
                      <a:pt x="11732530" y="3068902"/>
                    </a:lnTo>
                    <a:close/>
                  </a:path>
                </a:pathLst>
              </a:custGeom>
              <a:solidFill>
                <a:srgbClr val="FFFFFF">
                  <a:alpha val="19607"/>
                </a:srgbClr>
              </a:solidFill>
            </p:spPr>
          </p:sp>
        </p:grpSp>
        <p:sp>
          <p:nvSpPr>
            <p:cNvPr id="5" name="TextBox 5"/>
            <p:cNvSpPr txBox="1"/>
            <p:nvPr/>
          </p:nvSpPr>
          <p:spPr>
            <a:xfrm>
              <a:off x="984503" y="830575"/>
              <a:ext cx="16285405" cy="32103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839"/>
                </a:lnSpc>
              </a:pPr>
              <a:r>
                <a:rPr lang="en-US" sz="3199" spc="303">
                  <a:solidFill>
                    <a:srgbClr val="C9E265"/>
                  </a:solidFill>
                  <a:latin typeface="Montserrat Semi-Bold Bold"/>
                </a:rPr>
                <a:t>РЫНОК ЦЕННЫХ БУМАГ (ФОНДОВЫЙ РЫНОК)-СОВОКУПНОСТЬ ЭКОНОМИЧЕСКИХ ОТНОШЕНИЙ ПО ПОВОДУ ВЫПУСКА И ОБРАЩЕНИЯ ЦЕННЫХ БУМАГ МЕЖДУ ЕГО УЧАСТНИКАМИ.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831706" y="7912140"/>
            <a:ext cx="13815691" cy="1346160"/>
            <a:chOff x="0" y="0"/>
            <a:chExt cx="18420922" cy="1794880"/>
          </a:xfrm>
        </p:grpSpPr>
        <p:sp>
          <p:nvSpPr>
            <p:cNvPr id="7" name="AutoShape 7"/>
            <p:cNvSpPr/>
            <p:nvPr/>
          </p:nvSpPr>
          <p:spPr>
            <a:xfrm>
              <a:off x="0" y="0"/>
              <a:ext cx="18420922" cy="1794880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94143" y="485325"/>
              <a:ext cx="15775983" cy="7516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59"/>
                </a:lnSpc>
              </a:pPr>
              <a:r>
                <a:rPr lang="en-US" sz="3400" spc="340">
                  <a:solidFill>
                    <a:srgbClr val="10609D"/>
                  </a:solidFill>
                  <a:latin typeface="Montserrat Semi-Bold"/>
                </a:rPr>
                <a:t>ОПРЕДЕЛЕНИЕ</a:t>
              </a: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890674" y="555619"/>
            <a:ext cx="4820656" cy="36636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60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-147683"/>
            <a:ext cx="5258929" cy="8373823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" name="TextBox 3"/>
          <p:cNvSpPr txBox="1"/>
          <p:nvPr/>
        </p:nvSpPr>
        <p:spPr>
          <a:xfrm>
            <a:off x="1602222" y="5450699"/>
            <a:ext cx="4111886" cy="2152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00"/>
              </a:lnSpc>
            </a:pPr>
            <a:r>
              <a:rPr lang="en-US" sz="4750" spc="451">
                <a:solidFill>
                  <a:srgbClr val="10609D"/>
                </a:solidFill>
                <a:latin typeface="Montserrat Semi-Bold Bold"/>
              </a:rPr>
              <a:t>РЫНОК ЦЕННЫХ БУМАГ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7328812" y="1126227"/>
            <a:ext cx="347871" cy="347871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8260552" y="971550"/>
            <a:ext cx="8998748" cy="2842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spc="160" dirty="0" err="1">
                <a:solidFill>
                  <a:srgbClr val="FFFFFF"/>
                </a:solidFill>
                <a:latin typeface="Montserrat Semi-Bold" charset="-52"/>
              </a:rPr>
              <a:t>Первичный</a:t>
            </a:r>
            <a:r>
              <a:rPr lang="en-US" sz="3200" spc="160" dirty="0">
                <a:solidFill>
                  <a:srgbClr val="FFFFFF"/>
                </a:solidFill>
                <a:latin typeface="Montserrat Semi-Bold" charset="-52"/>
              </a:rPr>
              <a:t> – </a:t>
            </a:r>
            <a:r>
              <a:rPr lang="en-US" sz="3200" spc="160" dirty="0" err="1">
                <a:solidFill>
                  <a:srgbClr val="FFFFFF"/>
                </a:solidFill>
                <a:latin typeface="Montserrat Semi-Bold" charset="-52"/>
              </a:rPr>
              <a:t>рынок</a:t>
            </a:r>
            <a:r>
              <a:rPr lang="en-US" sz="3200" spc="160" dirty="0">
                <a:solidFill>
                  <a:srgbClr val="FFFFFF"/>
                </a:solidFill>
                <a:latin typeface="Montserrat Semi-Bold" charset="-52"/>
              </a:rPr>
              <a:t>, </a:t>
            </a:r>
            <a:r>
              <a:rPr lang="en-US" sz="3200" spc="160" dirty="0" err="1">
                <a:solidFill>
                  <a:srgbClr val="FFFFFF"/>
                </a:solidFill>
                <a:latin typeface="Montserrat Semi-Bold" charset="-52"/>
              </a:rPr>
              <a:t>где</a:t>
            </a:r>
            <a:r>
              <a:rPr lang="en-US" sz="3200" spc="160" dirty="0">
                <a:solidFill>
                  <a:srgbClr val="FFFFFF"/>
                </a:solidFill>
                <a:latin typeface="Montserrat Semi-Bold" charset="-52"/>
              </a:rPr>
              <a:t> </a:t>
            </a:r>
            <a:r>
              <a:rPr lang="en-US" sz="3200" spc="160" dirty="0" err="1">
                <a:solidFill>
                  <a:srgbClr val="FFFFFF"/>
                </a:solidFill>
                <a:latin typeface="Montserrat Semi-Bold" charset="-52"/>
              </a:rPr>
              <a:t>обращаются</a:t>
            </a:r>
            <a:r>
              <a:rPr lang="en-US" sz="3200" spc="160" dirty="0">
                <a:solidFill>
                  <a:srgbClr val="FFFFFF"/>
                </a:solidFill>
                <a:latin typeface="Montserrat Semi-Bold" charset="-52"/>
              </a:rPr>
              <a:t> </a:t>
            </a:r>
            <a:r>
              <a:rPr lang="en-US" sz="3200" spc="160" dirty="0" err="1">
                <a:solidFill>
                  <a:srgbClr val="FFFFFF"/>
                </a:solidFill>
                <a:latin typeface="Montserrat Semi-Bold" charset="-52"/>
              </a:rPr>
              <a:t>впервые</a:t>
            </a:r>
            <a:r>
              <a:rPr lang="en-US" sz="3200" spc="160" dirty="0">
                <a:solidFill>
                  <a:srgbClr val="FFFFFF"/>
                </a:solidFill>
                <a:latin typeface="Montserrat Semi-Bold" charset="-52"/>
              </a:rPr>
              <a:t> </a:t>
            </a:r>
            <a:r>
              <a:rPr lang="en-US" sz="3200" spc="160" dirty="0" err="1">
                <a:solidFill>
                  <a:srgbClr val="FFFFFF"/>
                </a:solidFill>
                <a:latin typeface="Montserrat Semi-Bold" charset="-52"/>
              </a:rPr>
              <a:t>выпущенные</a:t>
            </a:r>
            <a:endParaRPr lang="en-US" sz="3200" spc="160" dirty="0">
              <a:solidFill>
                <a:srgbClr val="FFFFFF"/>
              </a:solidFill>
              <a:latin typeface="Montserrat Semi-Bold" charset="-52"/>
            </a:endParaRPr>
          </a:p>
          <a:p>
            <a:pPr algn="ctr">
              <a:lnSpc>
                <a:spcPts val="4480"/>
              </a:lnSpc>
            </a:pPr>
            <a:r>
              <a:rPr lang="en-US" sz="3200" spc="160" dirty="0" err="1">
                <a:solidFill>
                  <a:srgbClr val="FFFFFF"/>
                </a:solidFill>
                <a:latin typeface="Montserrat Semi-Bold" charset="-52"/>
              </a:rPr>
              <a:t>акции</a:t>
            </a:r>
            <a:r>
              <a:rPr lang="en-US" sz="3200" spc="160" dirty="0">
                <a:solidFill>
                  <a:srgbClr val="FFFFFF"/>
                </a:solidFill>
                <a:latin typeface="Montserrat Semi-Bold" charset="-52"/>
              </a:rPr>
              <a:t> и </a:t>
            </a:r>
            <a:r>
              <a:rPr lang="en-US" sz="3200" spc="160" dirty="0" err="1">
                <a:solidFill>
                  <a:srgbClr val="FFFFFF"/>
                </a:solidFill>
                <a:latin typeface="Montserrat Semi-Bold" charset="-52"/>
              </a:rPr>
              <a:t>облигации</a:t>
            </a:r>
            <a:r>
              <a:rPr lang="en-US" sz="3200" spc="160" dirty="0">
                <a:solidFill>
                  <a:srgbClr val="FFFFFF"/>
                </a:solidFill>
                <a:latin typeface="Montserrat Semi-Bold" charset="-52"/>
              </a:rPr>
              <a:t>. </a:t>
            </a:r>
          </a:p>
          <a:p>
            <a:pPr algn="ctr">
              <a:lnSpc>
                <a:spcPts val="4480"/>
              </a:lnSpc>
            </a:pPr>
            <a:r>
              <a:rPr lang="en-US" sz="3200" spc="160" dirty="0" err="1">
                <a:solidFill>
                  <a:srgbClr val="FFFFFF"/>
                </a:solidFill>
                <a:latin typeface="Montserrat Semi-Bold" charset="-52"/>
              </a:rPr>
              <a:t>Подписка-фирма</a:t>
            </a:r>
            <a:r>
              <a:rPr lang="en-US" sz="3200" spc="160" dirty="0">
                <a:solidFill>
                  <a:srgbClr val="FFFFFF"/>
                </a:solidFill>
                <a:latin typeface="Montserrat Semi-Bold" charset="-52"/>
              </a:rPr>
              <a:t> </a:t>
            </a:r>
            <a:r>
              <a:rPr lang="en-US" sz="3200" spc="160" dirty="0" err="1">
                <a:solidFill>
                  <a:srgbClr val="FFFFFF"/>
                </a:solidFill>
                <a:latin typeface="Montserrat Semi-Bold" charset="-52"/>
              </a:rPr>
              <a:t>продаёт</a:t>
            </a:r>
            <a:r>
              <a:rPr lang="en-US" sz="3200" spc="160" dirty="0">
                <a:solidFill>
                  <a:srgbClr val="FFFFFF"/>
                </a:solidFill>
                <a:latin typeface="Montserrat Semi-Bold" charset="-52"/>
              </a:rPr>
              <a:t> </a:t>
            </a:r>
            <a:r>
              <a:rPr lang="en-US" sz="3200" spc="160" dirty="0" err="1">
                <a:solidFill>
                  <a:srgbClr val="FFFFFF"/>
                </a:solidFill>
                <a:latin typeface="Montserrat Semi-Bold" charset="-52"/>
              </a:rPr>
              <a:t>оптом</a:t>
            </a:r>
            <a:r>
              <a:rPr lang="en-US" sz="3200" spc="160" dirty="0">
                <a:solidFill>
                  <a:srgbClr val="FFFFFF"/>
                </a:solidFill>
                <a:latin typeface="Montserrat Semi-Bold" charset="-52"/>
              </a:rPr>
              <a:t> </a:t>
            </a:r>
            <a:r>
              <a:rPr lang="en-US" sz="3200" spc="160" dirty="0" err="1">
                <a:solidFill>
                  <a:srgbClr val="FFFFFF"/>
                </a:solidFill>
                <a:latin typeface="Montserrat Semi-Bold" charset="-52"/>
              </a:rPr>
              <a:t>подписчику</a:t>
            </a:r>
            <a:r>
              <a:rPr lang="en-US" sz="3200" spc="160" dirty="0">
                <a:solidFill>
                  <a:srgbClr val="FFFFFF"/>
                </a:solidFill>
                <a:latin typeface="Montserrat Semi-Bold" charset="-52"/>
              </a:rPr>
              <a:t> </a:t>
            </a:r>
            <a:r>
              <a:rPr lang="en-US" sz="3200" spc="160" dirty="0" err="1">
                <a:solidFill>
                  <a:srgbClr val="FFFFFF"/>
                </a:solidFill>
                <a:latin typeface="Montserrat Semi-Bold" charset="-52"/>
              </a:rPr>
              <a:t>ценные</a:t>
            </a:r>
            <a:r>
              <a:rPr lang="en-US" sz="3200" spc="160" dirty="0">
                <a:solidFill>
                  <a:srgbClr val="FFFFFF"/>
                </a:solidFill>
                <a:latin typeface="Montserrat Semi-Bold" charset="-52"/>
              </a:rPr>
              <a:t> </a:t>
            </a:r>
            <a:r>
              <a:rPr lang="en-US" sz="3200" spc="160" dirty="0" err="1">
                <a:solidFill>
                  <a:srgbClr val="FFFFFF"/>
                </a:solidFill>
                <a:latin typeface="Montserrat Semi-Bold" charset="-52"/>
              </a:rPr>
              <a:t>бумаги</a:t>
            </a:r>
            <a:r>
              <a:rPr lang="en-US" sz="3200" spc="160" dirty="0">
                <a:solidFill>
                  <a:srgbClr val="FFFFFF"/>
                </a:solidFill>
                <a:latin typeface="Montserrat Semi-Bold" charset="-52"/>
              </a:rPr>
              <a:t>.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7502748" y="5574313"/>
            <a:ext cx="347871" cy="347871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8434488" y="5403074"/>
            <a:ext cx="8998748" cy="3909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spc="160">
                <a:solidFill>
                  <a:srgbClr val="FFFFFF"/>
                </a:solidFill>
                <a:latin typeface="Montserrat Semi-Bold Bold"/>
              </a:rPr>
              <a:t>Вторичный (Фондовая биржа) – рынок, на котором покупаются и продаются ранее эмитированные</a:t>
            </a:r>
          </a:p>
          <a:p>
            <a:pPr algn="ctr">
              <a:lnSpc>
                <a:spcPts val="4480"/>
              </a:lnSpc>
            </a:pPr>
            <a:r>
              <a:rPr lang="en-US" sz="3200" spc="160">
                <a:solidFill>
                  <a:srgbClr val="FFFFFF"/>
                </a:solidFill>
                <a:latin typeface="Montserrat Semi-Bold Bold"/>
              </a:rPr>
              <a:t>ценные бумаги.</a:t>
            </a:r>
          </a:p>
          <a:p>
            <a:pPr algn="ctr">
              <a:lnSpc>
                <a:spcPts val="4480"/>
              </a:lnSpc>
            </a:pPr>
            <a:r>
              <a:rPr lang="en-US" sz="3200" spc="160">
                <a:solidFill>
                  <a:srgbClr val="FFFFFF"/>
                </a:solidFill>
                <a:latin typeface="Montserrat Semi-Bold Bold"/>
              </a:rPr>
              <a:t>   Размещение акций –</a:t>
            </a:r>
          </a:p>
          <a:p>
            <a:pPr algn="ctr">
              <a:lnSpc>
                <a:spcPts val="4480"/>
              </a:lnSpc>
            </a:pPr>
            <a:r>
              <a:rPr lang="en-US" sz="3200" spc="160">
                <a:solidFill>
                  <a:srgbClr val="FFFFFF"/>
                </a:solidFill>
                <a:latin typeface="Montserrat Semi-Bold Bold"/>
              </a:rPr>
              <a:t>распродажа подписчиком акций покупателям.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60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-147683"/>
            <a:ext cx="5258929" cy="8373823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" name="TextBox 3"/>
          <p:cNvSpPr txBox="1"/>
          <p:nvPr/>
        </p:nvSpPr>
        <p:spPr>
          <a:xfrm>
            <a:off x="1602222" y="4736324"/>
            <a:ext cx="4111886" cy="2867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00"/>
              </a:lnSpc>
            </a:pPr>
            <a:r>
              <a:rPr lang="en-US" sz="4750" spc="451">
                <a:solidFill>
                  <a:srgbClr val="10609D"/>
                </a:solidFill>
                <a:latin typeface="Montserrat Semi-Bold Bold"/>
              </a:rPr>
              <a:t>ФУНКЦИИ РЫНКА ЦЕННЫХ БУМАГ: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7676683" y="1126227"/>
            <a:ext cx="347871" cy="347871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8608423" y="971550"/>
            <a:ext cx="8998748" cy="2223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80"/>
              </a:lnSpc>
            </a:pPr>
            <a:r>
              <a:rPr lang="en-US" sz="3200" spc="160">
                <a:solidFill>
                  <a:srgbClr val="C9E265"/>
                </a:solidFill>
                <a:latin typeface="Montserrat Semi-Bold Bold Italics"/>
              </a:rPr>
              <a:t>Экономическая</a:t>
            </a:r>
          </a:p>
          <a:p>
            <a:pPr algn="just">
              <a:lnSpc>
                <a:spcPts val="4480"/>
              </a:lnSpc>
            </a:pPr>
            <a:r>
              <a:rPr lang="en-US" sz="3200" spc="160">
                <a:solidFill>
                  <a:srgbClr val="FFFFFF"/>
                </a:solidFill>
                <a:latin typeface="Montserrat Semi-Bold Bold"/>
              </a:rPr>
              <a:t>Перелив капитала от тех субъектов, которые имеют финансовые ресурсы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7676683" y="4189215"/>
            <a:ext cx="347871" cy="347871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7676683" y="6436239"/>
            <a:ext cx="347871" cy="347871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8608423" y="3982078"/>
            <a:ext cx="8998748" cy="1099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spc="160">
                <a:solidFill>
                  <a:srgbClr val="C9E265"/>
                </a:solidFill>
                <a:latin typeface="Montserrat Semi-Bold Bold Italics"/>
              </a:rPr>
              <a:t>Социальная</a:t>
            </a:r>
          </a:p>
          <a:p>
            <a:pPr>
              <a:lnSpc>
                <a:spcPts val="4480"/>
              </a:lnSpc>
            </a:pPr>
            <a:r>
              <a:rPr lang="en-US" sz="3200" spc="160">
                <a:solidFill>
                  <a:srgbClr val="FFFFFF"/>
                </a:solidFill>
                <a:latin typeface="Arimo Bold"/>
              </a:rPr>
              <a:t>Защита го</a:t>
            </a:r>
            <a:r>
              <a:rPr lang="en-US" sz="3200" spc="160">
                <a:solidFill>
                  <a:srgbClr val="FFFFFF"/>
                </a:solidFill>
                <a:latin typeface="Montserrat Semi-Bold Bold"/>
              </a:rPr>
              <a:t>сударством инвесторов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608423" y="6226936"/>
            <a:ext cx="8998748" cy="646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20"/>
              </a:lnSpc>
            </a:pPr>
            <a:r>
              <a:rPr lang="en-US" sz="3800" spc="190">
                <a:solidFill>
                  <a:srgbClr val="C9E265"/>
                </a:solidFill>
                <a:latin typeface="Montserrat Semi-Bold Bold"/>
              </a:rPr>
              <a:t>Страхование рисков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991221" y="1542106"/>
            <a:ext cx="8229600" cy="7202789"/>
            <a:chOff x="0" y="0"/>
            <a:chExt cx="7409317" cy="64848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409317" cy="6484853"/>
            </a:xfrm>
            <a:custGeom>
              <a:avLst/>
              <a:gdLst/>
              <a:ahLst/>
              <a:cxnLst/>
              <a:rect l="l" t="t" r="r" b="b"/>
              <a:pathLst>
                <a:path w="7409317" h="6484853">
                  <a:moveTo>
                    <a:pt x="0" y="0"/>
                  </a:moveTo>
                  <a:lnTo>
                    <a:pt x="0" y="6484853"/>
                  </a:lnTo>
                  <a:lnTo>
                    <a:pt x="7409317" y="6484853"/>
                  </a:lnTo>
                  <a:lnTo>
                    <a:pt x="7409317" y="0"/>
                  </a:lnTo>
                  <a:lnTo>
                    <a:pt x="0" y="0"/>
                  </a:lnTo>
                  <a:close/>
                  <a:moveTo>
                    <a:pt x="7348357" y="6423893"/>
                  </a:moveTo>
                  <a:lnTo>
                    <a:pt x="59690" y="6423893"/>
                  </a:lnTo>
                  <a:lnTo>
                    <a:pt x="59690" y="59690"/>
                  </a:lnTo>
                  <a:lnTo>
                    <a:pt x="7348357" y="59690"/>
                  </a:lnTo>
                  <a:lnTo>
                    <a:pt x="7348357" y="6423893"/>
                  </a:lnTo>
                  <a:close/>
                </a:path>
              </a:pathLst>
            </a:custGeom>
            <a:solidFill>
              <a:srgbClr val="10609D">
                <a:alpha val="9803"/>
              </a:srgbClr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326013" y="3841680"/>
            <a:ext cx="4701349" cy="2603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00"/>
              </a:lnSpc>
            </a:pPr>
            <a:r>
              <a:rPr lang="en-US" sz="8000" spc="-80">
                <a:solidFill>
                  <a:srgbClr val="10609D"/>
                </a:solidFill>
                <a:latin typeface="Montserrat Semi-Bold Bold"/>
              </a:rPr>
              <a:t>Ценная бумага</a:t>
            </a:r>
          </a:p>
        </p:txBody>
      </p:sp>
      <p:sp>
        <p:nvSpPr>
          <p:cNvPr id="5" name="AutoShape 5"/>
          <p:cNvSpPr/>
          <p:nvPr/>
        </p:nvSpPr>
        <p:spPr>
          <a:xfrm>
            <a:off x="7721990" y="-207277"/>
            <a:ext cx="10849347" cy="10777614"/>
          </a:xfrm>
          <a:prstGeom prst="rect">
            <a:avLst/>
          </a:prstGeom>
          <a:solidFill>
            <a:srgbClr val="10609D"/>
          </a:solidFill>
        </p:spPr>
      </p:sp>
      <p:grpSp>
        <p:nvGrpSpPr>
          <p:cNvPr id="6" name="Group 6"/>
          <p:cNvGrpSpPr/>
          <p:nvPr/>
        </p:nvGrpSpPr>
        <p:grpSpPr>
          <a:xfrm>
            <a:off x="8831003" y="1028700"/>
            <a:ext cx="8978326" cy="2427566"/>
            <a:chOff x="0" y="0"/>
            <a:chExt cx="11971101" cy="3236755"/>
          </a:xfrm>
        </p:grpSpPr>
        <p:sp>
          <p:nvSpPr>
            <p:cNvPr id="7" name="TextBox 7"/>
            <p:cNvSpPr txBox="1"/>
            <p:nvPr/>
          </p:nvSpPr>
          <p:spPr>
            <a:xfrm>
              <a:off x="0" y="2585880"/>
              <a:ext cx="11971101" cy="3917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87"/>
                </a:lnSpc>
              </a:pPr>
              <a:endParaRPr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11971101" cy="21966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480"/>
                </a:lnSpc>
              </a:pPr>
              <a:r>
                <a:rPr lang="en-US" sz="3200" spc="320">
                  <a:solidFill>
                    <a:srgbClr val="FFFFFF"/>
                  </a:solidFill>
                  <a:latin typeface="Montserrat Semi-Bold"/>
                </a:rPr>
                <a:t>ДОКУМЕНТ, Т. Е. БУМАГА, НА КОТОРОЙ ЗАФИКСИРОВАНА ОПРЕДЕЛЕННАЯ ИНФОРМАЦИЯ;</a:t>
              </a:r>
            </a:p>
          </p:txBody>
        </p:sp>
      </p:grpSp>
      <p:sp>
        <p:nvSpPr>
          <p:cNvPr id="9" name="AutoShape 9"/>
          <p:cNvSpPr/>
          <p:nvPr/>
        </p:nvSpPr>
        <p:spPr>
          <a:xfrm>
            <a:off x="7704863" y="3392122"/>
            <a:ext cx="10583137" cy="53138"/>
          </a:xfrm>
          <a:prstGeom prst="rect">
            <a:avLst/>
          </a:prstGeom>
          <a:solidFill>
            <a:srgbClr val="FFFFFF">
              <a:alpha val="9803"/>
            </a:srgbClr>
          </a:solidFill>
        </p:spPr>
      </p:sp>
      <p:sp>
        <p:nvSpPr>
          <p:cNvPr id="10" name="AutoShape 10"/>
          <p:cNvSpPr/>
          <p:nvPr/>
        </p:nvSpPr>
        <p:spPr>
          <a:xfrm>
            <a:off x="7721990" y="6800069"/>
            <a:ext cx="10583137" cy="53138"/>
          </a:xfrm>
          <a:prstGeom prst="rect">
            <a:avLst/>
          </a:prstGeom>
          <a:solidFill>
            <a:srgbClr val="FFFFFF">
              <a:alpha val="9803"/>
            </a:srgbClr>
          </a:solidFill>
        </p:spPr>
      </p:sp>
      <p:grpSp>
        <p:nvGrpSpPr>
          <p:cNvPr id="11" name="Group 11"/>
          <p:cNvGrpSpPr/>
          <p:nvPr/>
        </p:nvGrpSpPr>
        <p:grpSpPr>
          <a:xfrm>
            <a:off x="8831003" y="4202113"/>
            <a:ext cx="9067520" cy="2171065"/>
            <a:chOff x="0" y="0"/>
            <a:chExt cx="12090027" cy="2894753"/>
          </a:xfrm>
        </p:grpSpPr>
        <p:sp>
          <p:nvSpPr>
            <p:cNvPr id="12" name="TextBox 12"/>
            <p:cNvSpPr txBox="1"/>
            <p:nvPr/>
          </p:nvSpPr>
          <p:spPr>
            <a:xfrm>
              <a:off x="0" y="387933"/>
              <a:ext cx="12090027" cy="3917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87"/>
                </a:lnSpc>
              </a:pPr>
              <a:endParaRPr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12090027" cy="26832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n-US" sz="2800" spc="280" dirty="0">
                  <a:solidFill>
                    <a:srgbClr val="FFFFFF"/>
                  </a:solidFill>
                  <a:latin typeface="Montserrat Semi-Bold"/>
                </a:rPr>
                <a:t>ЭТО БУМАГА, УДОСТОВЕРЯЮЩАЯ, ЧТО ЕЁ ВЛАДЕЛЕЦ ИМЕЕТ ОПРЕДЕЛЕННОЕ ИМУЩЕСТВЕННОЕ ПРАВО;</a:t>
              </a:r>
            </a:p>
            <a:p>
              <a:pPr>
                <a:lnSpc>
                  <a:spcPts val="4480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8831003" y="7297671"/>
            <a:ext cx="9177353" cy="2446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800" spc="280" dirty="0" smtClean="0">
                <a:solidFill>
                  <a:srgbClr val="FFFFFF"/>
                </a:solidFill>
                <a:latin typeface="Montserrat Semi-Bold Bold" charset="-52"/>
              </a:rPr>
              <a:t>ДОКУМЕНТ, КОТОРЫЙ МОЖЕТ НАЗЫВАТЬСЯ ПО-РАЗНОМУ, НО ВАЖНО ОДНО, ЧТОБЫ ФОРМА И ЕЁ НАЗВАНИЕ ПРЕДУСМОТРЕНЫ ГОСУДАРСТВОМ В НОРМАТИВНЫХ АКТАХ</a:t>
            </a:r>
            <a:endParaRPr lang="en-US" sz="2800" spc="280" dirty="0">
              <a:solidFill>
                <a:srgbClr val="FFFFFF"/>
              </a:solidFill>
              <a:latin typeface="Montserrat Semi-Bold Bold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1054" t="10837" r="2061" b="751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40788" y="1028700"/>
            <a:ext cx="14223852" cy="3285868"/>
            <a:chOff x="0" y="0"/>
            <a:chExt cx="18965136" cy="4381157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8965136" cy="4381157"/>
              <a:chOff x="0" y="0"/>
              <a:chExt cx="12806094" cy="295835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2806094" cy="2958350"/>
              </a:xfrm>
              <a:custGeom>
                <a:avLst/>
                <a:gdLst/>
                <a:ahLst/>
                <a:cxnLst/>
                <a:rect l="l" t="t" r="r" b="b"/>
                <a:pathLst>
                  <a:path w="12806094" h="2958350">
                    <a:moveTo>
                      <a:pt x="0" y="0"/>
                    </a:moveTo>
                    <a:lnTo>
                      <a:pt x="0" y="2958350"/>
                    </a:lnTo>
                    <a:lnTo>
                      <a:pt x="12806094" y="2958350"/>
                    </a:lnTo>
                    <a:lnTo>
                      <a:pt x="12806094" y="0"/>
                    </a:lnTo>
                    <a:lnTo>
                      <a:pt x="0" y="0"/>
                    </a:lnTo>
                    <a:close/>
                    <a:moveTo>
                      <a:pt x="12745134" y="2897390"/>
                    </a:moveTo>
                    <a:lnTo>
                      <a:pt x="59690" y="2897390"/>
                    </a:lnTo>
                    <a:lnTo>
                      <a:pt x="59690" y="59690"/>
                    </a:lnTo>
                    <a:lnTo>
                      <a:pt x="12745134" y="59690"/>
                    </a:lnTo>
                    <a:lnTo>
                      <a:pt x="12745134" y="2897390"/>
                    </a:lnTo>
                    <a:close/>
                  </a:path>
                </a:pathLst>
              </a:custGeom>
              <a:solidFill>
                <a:srgbClr val="FFFFFF">
                  <a:alpha val="19607"/>
                </a:srgbClr>
              </a:solidFill>
            </p:spPr>
          </p:sp>
        </p:grpSp>
        <p:sp>
          <p:nvSpPr>
            <p:cNvPr id="5" name="TextBox 5"/>
            <p:cNvSpPr txBox="1"/>
            <p:nvPr/>
          </p:nvSpPr>
          <p:spPr>
            <a:xfrm>
              <a:off x="1014963" y="798091"/>
              <a:ext cx="16789277" cy="27844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360"/>
                </a:lnSpc>
              </a:pPr>
              <a:r>
                <a:rPr lang="en-US" sz="2800" spc="266">
                  <a:solidFill>
                    <a:srgbClr val="7ED957"/>
                  </a:solidFill>
                  <a:latin typeface="Montserrat Semi-Bold Bold"/>
                </a:rPr>
                <a:t>ЦЕННАЯ БУМАГА - ЭТО ДОКУМЕНТ, УДОСТОВЕРЯЮЩИЙ С СОБЛЮДЕНИЕМ УСТАНОВЛЕННОЙ ФОРМЫ И РЕКВИЗИТОВ ИМУЩЕСТВЕННЫЕ ПРАВА, ОСУЩЕСТВЛЕНИЕ И ПЕРЕДАЧА КОТОРЫХ ВОЗМОЖНО ТОЛЬКО ПРИ ЕГО ПРЕДЪЯВЛЕНИИ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831706" y="7912140"/>
            <a:ext cx="13815691" cy="1346160"/>
            <a:chOff x="0" y="0"/>
            <a:chExt cx="18420922" cy="1794880"/>
          </a:xfrm>
        </p:grpSpPr>
        <p:sp>
          <p:nvSpPr>
            <p:cNvPr id="7" name="AutoShape 7"/>
            <p:cNvSpPr/>
            <p:nvPr/>
          </p:nvSpPr>
          <p:spPr>
            <a:xfrm>
              <a:off x="0" y="0"/>
              <a:ext cx="18420922" cy="1794880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94143" y="485325"/>
              <a:ext cx="15775983" cy="7516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59"/>
                </a:lnSpc>
              </a:pPr>
              <a:r>
                <a:rPr lang="en-US" sz="3400" spc="340">
                  <a:solidFill>
                    <a:srgbClr val="10609D"/>
                  </a:solidFill>
                  <a:latin typeface="Montserrat Semi-Bold"/>
                </a:rPr>
                <a:t>ОПРЕДЕЛЕНИЕ</a:t>
              </a: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890674" y="555619"/>
            <a:ext cx="4820656" cy="36636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60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202755" y="1468138"/>
            <a:ext cx="8191570" cy="7312694"/>
            <a:chOff x="0" y="0"/>
            <a:chExt cx="7375078" cy="658380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375078" cy="6583803"/>
            </a:xfrm>
            <a:custGeom>
              <a:avLst/>
              <a:gdLst/>
              <a:ahLst/>
              <a:cxnLst/>
              <a:rect l="l" t="t" r="r" b="b"/>
              <a:pathLst>
                <a:path w="7375078" h="6583803">
                  <a:moveTo>
                    <a:pt x="0" y="0"/>
                  </a:moveTo>
                  <a:lnTo>
                    <a:pt x="0" y="6583803"/>
                  </a:lnTo>
                  <a:lnTo>
                    <a:pt x="7375078" y="6583803"/>
                  </a:lnTo>
                  <a:lnTo>
                    <a:pt x="7375078" y="0"/>
                  </a:lnTo>
                  <a:lnTo>
                    <a:pt x="0" y="0"/>
                  </a:lnTo>
                  <a:close/>
                  <a:moveTo>
                    <a:pt x="7314118" y="6522843"/>
                  </a:moveTo>
                  <a:lnTo>
                    <a:pt x="59690" y="6522843"/>
                  </a:lnTo>
                  <a:lnTo>
                    <a:pt x="59690" y="59690"/>
                  </a:lnTo>
                  <a:lnTo>
                    <a:pt x="7314118" y="59690"/>
                  </a:lnTo>
                  <a:lnTo>
                    <a:pt x="7314118" y="6522843"/>
                  </a:lnTo>
                  <a:close/>
                </a:path>
              </a:pathLst>
            </a:custGeom>
            <a:solidFill>
              <a:srgbClr val="FFFFFF">
                <a:alpha val="9803"/>
              </a:srgbClr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827061" y="4084355"/>
            <a:ext cx="7008901" cy="2042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4200" spc="-42">
                <a:solidFill>
                  <a:srgbClr val="7ED957"/>
                </a:solidFill>
                <a:latin typeface="Montserrat Semi-Bold"/>
              </a:rPr>
              <a:t>Реквизиты ценных бумаг (определенный</a:t>
            </a:r>
          </a:p>
          <a:p>
            <a:pPr algn="ctr">
              <a:lnSpc>
                <a:spcPts val="5460"/>
              </a:lnSpc>
            </a:pPr>
            <a:r>
              <a:rPr lang="en-US" sz="4200" spc="-42">
                <a:solidFill>
                  <a:srgbClr val="7ED957"/>
                </a:solidFill>
                <a:latin typeface="Montserrat Semi-Bold"/>
              </a:rPr>
              <a:t>свой набор требований)</a:t>
            </a:r>
          </a:p>
        </p:txBody>
      </p:sp>
      <p:sp>
        <p:nvSpPr>
          <p:cNvPr id="5" name="AutoShape 5"/>
          <p:cNvSpPr/>
          <p:nvPr/>
        </p:nvSpPr>
        <p:spPr>
          <a:xfrm>
            <a:off x="8577667" y="-163646"/>
            <a:ext cx="67826" cy="10720569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6" name="Group 6"/>
          <p:cNvGrpSpPr/>
          <p:nvPr/>
        </p:nvGrpSpPr>
        <p:grpSpPr>
          <a:xfrm>
            <a:off x="8418630" y="1028700"/>
            <a:ext cx="385901" cy="385901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8418630" y="3306562"/>
            <a:ext cx="385901" cy="385901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8418630" y="5584425"/>
            <a:ext cx="385901" cy="385901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8418630" y="7862287"/>
            <a:ext cx="385901" cy="385901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9144000" y="1386026"/>
            <a:ext cx="8587634" cy="7419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00"/>
              </a:lnSpc>
            </a:pPr>
            <a:r>
              <a:rPr lang="en-US" sz="3000" spc="300">
                <a:solidFill>
                  <a:srgbClr val="FF1616"/>
                </a:solidFill>
                <a:latin typeface="Montserrat Semi-Bold"/>
              </a:rPr>
              <a:t>НАЗВАНИЕ ЦЕННОЙ БУМАГИ;</a:t>
            </a:r>
          </a:p>
          <a:p>
            <a:pPr algn="just">
              <a:lnSpc>
                <a:spcPts val="3900"/>
              </a:lnSpc>
            </a:pPr>
            <a:r>
              <a:rPr lang="en-US" sz="3000" spc="300">
                <a:solidFill>
                  <a:srgbClr val="FFFFFF"/>
                </a:solidFill>
                <a:latin typeface="Arimo"/>
              </a:rPr>
              <a:t>Серия ценной бумаги;</a:t>
            </a:r>
          </a:p>
          <a:p>
            <a:pPr algn="just">
              <a:lnSpc>
                <a:spcPts val="3900"/>
              </a:lnSpc>
            </a:pPr>
            <a:r>
              <a:rPr lang="en-US" sz="3000" spc="300">
                <a:solidFill>
                  <a:srgbClr val="FF1616"/>
                </a:solidFill>
                <a:latin typeface="Arimo"/>
              </a:rPr>
              <a:t>Её номер;</a:t>
            </a:r>
          </a:p>
          <a:p>
            <a:pPr>
              <a:lnSpc>
                <a:spcPts val="3900"/>
              </a:lnSpc>
            </a:pPr>
            <a:r>
              <a:rPr lang="en-US" sz="3000" spc="300">
                <a:solidFill>
                  <a:srgbClr val="FFFFFF"/>
                </a:solidFill>
                <a:latin typeface="Arimo"/>
              </a:rPr>
              <a:t>Наименование организации, выпустившей ценную</a:t>
            </a:r>
          </a:p>
          <a:p>
            <a:pPr>
              <a:lnSpc>
                <a:spcPts val="3900"/>
              </a:lnSpc>
            </a:pPr>
            <a:r>
              <a:rPr lang="en-US" sz="3000" spc="300">
                <a:solidFill>
                  <a:srgbClr val="FFFFFF"/>
                </a:solidFill>
                <a:latin typeface="Arimo"/>
              </a:rPr>
              <a:t>бумагу для привлечения финансовых средств;</a:t>
            </a:r>
          </a:p>
          <a:p>
            <a:pPr>
              <a:lnSpc>
                <a:spcPts val="3900"/>
              </a:lnSpc>
            </a:pPr>
            <a:r>
              <a:rPr lang="en-US" sz="3000" spc="300">
                <a:solidFill>
                  <a:srgbClr val="FF1616"/>
                </a:solidFill>
                <a:latin typeface="Arimo"/>
              </a:rPr>
              <a:t>Наименование держателя ценной бумаги, т.е.</a:t>
            </a:r>
          </a:p>
          <a:p>
            <a:pPr>
              <a:lnSpc>
                <a:spcPts val="3900"/>
              </a:lnSpc>
            </a:pPr>
            <a:r>
              <a:rPr lang="en-US" sz="3000" spc="300">
                <a:solidFill>
                  <a:srgbClr val="FF1616"/>
                </a:solidFill>
                <a:latin typeface="Arimo"/>
              </a:rPr>
              <a:t>того, кто вложил материальные средства в предприятие;</a:t>
            </a:r>
          </a:p>
          <a:p>
            <a:pPr>
              <a:lnSpc>
                <a:spcPts val="3900"/>
              </a:lnSpc>
            </a:pPr>
            <a:r>
              <a:rPr lang="en-US" sz="3000" spc="300">
                <a:solidFill>
                  <a:srgbClr val="FFFFFF"/>
                </a:solidFill>
                <a:latin typeface="Arimo"/>
              </a:rPr>
              <a:t>Стоимость ценной бумаги, т. е. доля вложенных</a:t>
            </a:r>
          </a:p>
          <a:p>
            <a:pPr>
              <a:lnSpc>
                <a:spcPts val="3900"/>
              </a:lnSpc>
            </a:pPr>
            <a:r>
              <a:rPr lang="en-US" sz="3000" spc="300">
                <a:solidFill>
                  <a:srgbClr val="FFFFFF"/>
                </a:solidFill>
                <a:latin typeface="Arimo"/>
              </a:rPr>
              <a:t>средств и другие реквизиты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858</Words>
  <Application>Microsoft Office PowerPoint</Application>
  <PresentationFormat>Произвольный</PresentationFormat>
  <Paragraphs>130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5" baseType="lpstr">
      <vt:lpstr>Arial</vt:lpstr>
      <vt:lpstr>Montserrat Semi-Bold Bold Italics</vt:lpstr>
      <vt:lpstr>Montserrat Extra-Light Bold</vt:lpstr>
      <vt:lpstr>Montserrat Semi-Bold</vt:lpstr>
      <vt:lpstr>Alegreya Sans SC Black Bold</vt:lpstr>
      <vt:lpstr>Montserrat Extra-Light</vt:lpstr>
      <vt:lpstr>Arimo</vt:lpstr>
      <vt:lpstr>Arimo Bold Italics</vt:lpstr>
      <vt:lpstr>Arimo Bold</vt:lpstr>
      <vt:lpstr>Calibri</vt:lpstr>
      <vt:lpstr>Montserrat Semi-Bold 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Рынок ценных бумаг</dc:title>
  <dc:creator>Елена Калинина</dc:creator>
  <cp:lastModifiedBy>Пользователь</cp:lastModifiedBy>
  <cp:revision>3</cp:revision>
  <dcterms:created xsi:type="dcterms:W3CDTF">2006-08-16T00:00:00Z</dcterms:created>
  <dcterms:modified xsi:type="dcterms:W3CDTF">2020-08-11T14:42:37Z</dcterms:modified>
  <dc:identifier>DAEEVQsvN14</dc:identifier>
</cp:coreProperties>
</file>