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4" r:id="rId3"/>
    <p:sldId id="276" r:id="rId4"/>
    <p:sldId id="257" r:id="rId5"/>
    <p:sldId id="258" r:id="rId6"/>
    <p:sldId id="266" r:id="rId7"/>
    <p:sldId id="260" r:id="rId8"/>
    <p:sldId id="259" r:id="rId9"/>
    <p:sldId id="261" r:id="rId10"/>
    <p:sldId id="262" r:id="rId11"/>
    <p:sldId id="263" r:id="rId12"/>
    <p:sldId id="275" r:id="rId13"/>
    <p:sldId id="264" r:id="rId14"/>
    <p:sldId id="277" r:id="rId15"/>
    <p:sldId id="271" r:id="rId16"/>
    <p:sldId id="278" r:id="rId17"/>
    <p:sldId id="268" r:id="rId18"/>
    <p:sldId id="273" r:id="rId19"/>
    <p:sldId id="269" r:id="rId20"/>
    <p:sldId id="27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660"/>
  </p:normalViewPr>
  <p:slideViewPr>
    <p:cSldViewPr>
      <p:cViewPr>
        <p:scale>
          <a:sx n="91" d="100"/>
          <a:sy n="91" d="100"/>
        </p:scale>
        <p:origin x="-1214" y="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Сакральность</a:t>
            </a:r>
            <a:r>
              <a:rPr lang="ru-RU" dirty="0" smtClean="0"/>
              <a:t> денег (монет)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ГБПОУ КК «</a:t>
            </a:r>
            <a:r>
              <a:rPr lang="ru-RU" dirty="0" err="1" smtClean="0"/>
              <a:t>Тихорецкий</a:t>
            </a:r>
            <a:r>
              <a:rPr lang="ru-RU" dirty="0" smtClean="0"/>
              <a:t> техникум отраслевых технологий»</a:t>
            </a:r>
          </a:p>
          <a:p>
            <a:r>
              <a:rPr lang="ru-RU" dirty="0" smtClean="0"/>
              <a:t>Ковтун О.В.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Доктор медицины Г.Попов в книге «Русская народно-бытовая медицина» (СПб, 1903г.) писал: </a:t>
            </a:r>
            <a:r>
              <a:rPr lang="ru-RU" i="1" dirty="0" smtClean="0"/>
              <a:t>«во многих местах большой славой от порчи, в особенности при повальных болезнях, когда она бывает пущена по ветру, пользуются лук, соль, чеснок и редька… Носятся чеснок и лук, в таких случаях на кресте», иногда «к ним добавляют репейный корень, или продырявленную медную монету».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Лечение монетами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4525963"/>
          </a:xfrm>
        </p:spPr>
        <p:txBody>
          <a:bodyPr>
            <a:normAutofit/>
          </a:bodyPr>
          <a:lstStyle/>
          <a:p>
            <a:r>
              <a:rPr lang="ru-RU" sz="1200" dirty="0" smtClean="0"/>
              <a:t>Без обола, то есть самой мелкой греческой монеты (⅙ серебряной драхмы), мертвый не мог попасть в царство Аида. В греческой мифологии Харон, перевозивший покойных через реку Ахерон (по более поздней версии, через Стикс), — мрачный, гневливый, неопрятный лодочник. Правой рукой он зовет души умерших к себе в челн, а левую протягивает, чтобы получить плату.</a:t>
            </a:r>
          </a:p>
          <a:p>
            <a:r>
              <a:rPr lang="ru-RU" sz="1200" dirty="0" smtClean="0"/>
              <a:t>Перед погребением умершим клали под язык мелкую монетку, причем не обязательно обол — это мог быть </a:t>
            </a:r>
            <a:r>
              <a:rPr lang="ru-RU" sz="1200" dirty="0" err="1" smtClean="0"/>
              <a:t>тригемиобол</a:t>
            </a:r>
            <a:r>
              <a:rPr lang="ru-RU" sz="1200" dirty="0" smtClean="0"/>
              <a:t> (полтора обола), </a:t>
            </a:r>
            <a:r>
              <a:rPr lang="ru-RU" sz="1200" dirty="0" err="1" smtClean="0"/>
              <a:t>тетробол</a:t>
            </a:r>
            <a:r>
              <a:rPr lang="ru-RU" sz="1200" dirty="0" smtClean="0"/>
              <a:t> (четыре обола) и так далее. Сначала это были серебряные монеты, но с IV века до н. э. для экономии оболы стали чеканить из меди. Для этого дара Харону существовал специальный термин — </a:t>
            </a:r>
            <a:r>
              <a:rPr lang="ru-RU" sz="1200" dirty="0" err="1" smtClean="0"/>
              <a:t>навлон</a:t>
            </a:r>
            <a:r>
              <a:rPr lang="ru-RU" sz="1200" dirty="0" smtClean="0"/>
              <a:t> (</a:t>
            </a:r>
            <a:r>
              <a:rPr lang="ru-RU" sz="1200" dirty="0" err="1" smtClean="0"/>
              <a:t>ναῦλον</a:t>
            </a:r>
            <a:r>
              <a:rPr lang="ru-RU" sz="1200" dirty="0" smtClean="0"/>
              <a:t>), буквально — «плата за переправу». От того же Лукиана мы знаем, зачем Харону вообще были нужны деньги: в сатире «Разговоры в царстве мертвых» лодочник задолжал богу торговли Гермесу пять драхм за якорь, пять оболов за иглу, две драхмы за канат, гвозди и воск для замазывания дыр.</a:t>
            </a:r>
          </a:p>
          <a:p>
            <a:r>
              <a:rPr lang="ru-RU" sz="1200" dirty="0" smtClean="0"/>
              <a:t>Традиция дошла до раннего христианства — в Германии найдено множество захоронений, в которых у усопшего во рту была монета — правда, не мелкая, а золотая.</a:t>
            </a:r>
          </a:p>
          <a:p>
            <a:endParaRPr lang="ru-RU" sz="1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«Обол Харона»</a:t>
            </a:r>
            <a:endParaRPr lang="ru-RU" sz="2800" dirty="0"/>
          </a:p>
        </p:txBody>
      </p:sp>
      <p:pic>
        <p:nvPicPr>
          <p:cNvPr id="5122" name="Picture 2" descr="E:\Новая папка (2)\Серебряный обол. Афины, после 449 года до н.э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0864" y="3789040"/>
            <a:ext cx="5653136" cy="28779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55576" y="4293096"/>
            <a:ext cx="25971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Серебряный обол. </a:t>
            </a:r>
          </a:p>
          <a:p>
            <a:r>
              <a:rPr lang="ru-RU" sz="1200" dirty="0" smtClean="0"/>
              <a:t>Афины, после 449 года до н.э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Украшения в древнем мире, тоже служили в качестве денежного эквивалента. </a:t>
            </a:r>
          </a:p>
          <a:p>
            <a:r>
              <a:rPr lang="ru-RU" dirty="0" smtClean="0"/>
              <a:t>Их обменивали на товары, ими расплачивались за услуги. </a:t>
            </a:r>
          </a:p>
          <a:p>
            <a:r>
              <a:rPr lang="ru-RU" dirty="0" smtClean="0"/>
              <a:t>Но для рыночной торговли, такой обмен неудобен и обременителен.</a:t>
            </a:r>
          </a:p>
          <a:p>
            <a:r>
              <a:rPr lang="ru-RU" dirty="0" smtClean="0"/>
              <a:t>С развитием ремёсел, особенно плавки металлов, металлические слитки постепенно превращаются в обменные эквиваленты и, по истечении времён, представляют собой натуральные деньги, перевоплощаясь в привычные монеты, о коих мы, потомки древних цивилизаций, имеем уже непосредственное представление.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Монеты как украшения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Монеты как украшение</a:t>
            </a:r>
            <a:endParaRPr lang="ru-RU" sz="3200" dirty="0"/>
          </a:p>
        </p:txBody>
      </p:sp>
      <p:pic>
        <p:nvPicPr>
          <p:cNvPr id="5" name="Содержимое 4" descr=" 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924944"/>
            <a:ext cx="2232248" cy="3148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699792" y="6165304"/>
            <a:ext cx="22188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err="1" smtClean="0"/>
              <a:t>Тракайский</a:t>
            </a:r>
            <a:r>
              <a:rPr lang="ru-RU" sz="1200" dirty="0" smtClean="0"/>
              <a:t> замок (Литва).</a:t>
            </a:r>
          </a:p>
        </p:txBody>
      </p:sp>
      <p:pic>
        <p:nvPicPr>
          <p:cNvPr id="1026" name="Picture 2" descr="E:\33\Schatzkammer_Residenz_München_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924944"/>
            <a:ext cx="2064753" cy="309634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940152" y="6165304"/>
            <a:ext cx="2058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Сокровищница дворца. </a:t>
            </a:r>
          </a:p>
          <a:p>
            <a:r>
              <a:rPr lang="ru-RU" sz="1200" dirty="0" smtClean="0"/>
              <a:t>Мюнхен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539552" y="764704"/>
            <a:ext cx="789992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С тех самых пор, как появились монеты, они стали использоваться людьми для </a:t>
            </a:r>
          </a:p>
          <a:p>
            <a:r>
              <a:rPr lang="ru-RU" sz="1400" dirty="0" smtClean="0"/>
              <a:t>создания украшений. </a:t>
            </a:r>
          </a:p>
          <a:p>
            <a:r>
              <a:rPr lang="ru-RU" sz="1400" dirty="0" smtClean="0"/>
              <a:t>Их округлая форма и небольшой размер как нельзя лучше подходили для этой цели.</a:t>
            </a:r>
          </a:p>
          <a:p>
            <a:r>
              <a:rPr lang="ru-RU" sz="1400" dirty="0" smtClean="0"/>
              <a:t>Те, кто мог позволить себе, использовали золотые монеты. </a:t>
            </a:r>
          </a:p>
          <a:p>
            <a:r>
              <a:rPr lang="ru-RU" sz="1400" dirty="0" smtClean="0"/>
              <a:t>Те, кто победнее, довольствовались серебряными. </a:t>
            </a:r>
          </a:p>
          <a:p>
            <a:r>
              <a:rPr lang="ru-RU" sz="1400" dirty="0" smtClean="0"/>
              <a:t>Очевидно, что монеты - это символ богатства и их выставление напоказ </a:t>
            </a:r>
          </a:p>
          <a:p>
            <a:r>
              <a:rPr lang="ru-RU" sz="1400" dirty="0" smtClean="0"/>
              <a:t>прибавляло носителю такого украшения социального веса и повышало его престиж. </a:t>
            </a:r>
          </a:p>
          <a:p>
            <a:r>
              <a:rPr lang="ru-RU" sz="1400" dirty="0" smtClean="0"/>
              <a:t>Частично это благодаря металлу, из которого они сделаны;</a:t>
            </a:r>
          </a:p>
          <a:p>
            <a:r>
              <a:rPr lang="ru-RU" sz="1400" dirty="0" smtClean="0"/>
              <a:t> а в некоторых случаях - благодаря изображённому на них образу.</a:t>
            </a: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11560" y="2852936"/>
            <a:ext cx="2020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Кубки из монет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Монеты занимают особое место среди амулетов, магическую силу им придают свойства металлов из которых они изготовлены и сама круглая форма монет. Круг — исконно славяно-арийский символ цельности, гармонии и единства, священный знак солнца древней, языческой Руси. </a:t>
            </a:r>
          </a:p>
          <a:p>
            <a:endParaRPr lang="ru-RU" dirty="0" smtClean="0"/>
          </a:p>
          <a:p>
            <a:r>
              <a:rPr lang="ru-RU" dirty="0" smtClean="0"/>
              <a:t>Опираясь на остатки древних знаний, оставшихся в китайской культуре, согласно традиции </a:t>
            </a:r>
            <a:r>
              <a:rPr lang="ru-RU" dirty="0" err="1" smtClean="0"/>
              <a:t>Фен-Шуй</a:t>
            </a:r>
            <a:r>
              <a:rPr lang="ru-RU" dirty="0" smtClean="0"/>
              <a:t>, металл стимулирует мыслительные процессы и предпринимательские способности, активизирует деятельность человека, расширяет круг его знакомств. Расположение его в пространстве соответствует западной стороне света. Этот пятый элемент (вода, дерево, огонь, земля, металл), отвечает за материальное благополучие семьи. </a:t>
            </a:r>
          </a:p>
          <a:p>
            <a:endParaRPr lang="ru-RU" dirty="0" smtClean="0"/>
          </a:p>
          <a:p>
            <a:r>
              <a:rPr lang="ru-RU" dirty="0" smtClean="0"/>
              <a:t>Недостаточное ощущение его энергии ведёт к слабости и финансовым проблемам, провоцирует застой в делах. Но и избыток металла приводит к плачевным результатам. В жизни происходят разрушительные процессы, это приводит к неосмотрительности и неразборчивости. И результат не заставит себя долго ждать. Всё закончится может крахом, разорением и полным забвением со стороны близкого окружения.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Монеты как украшения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r>
              <a:rPr lang="ru-RU" sz="1800" dirty="0" smtClean="0"/>
              <a:t>Монеты присутствуют в отделке традиционных костюмов и в этнических украшениях многих стран. Вот, например,  традиционный сербский костюм, выставленный в Этнографическом музее Белграда. "Фартук" буквально усыпан монетами, что сигнализирует о материальной обеспеченности его хозяйки.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Украшения из монет</a:t>
            </a:r>
            <a:endParaRPr lang="ru-RU" dirty="0"/>
          </a:p>
        </p:txBody>
      </p:sp>
      <p:pic>
        <p:nvPicPr>
          <p:cNvPr id="4" name="Рисунок 3" descr="https://3.bp.blogspot.com/-w1u8flZ7L5M/UfouNesndWI/AAAAAAAAJgY/5SNKRAv8vqs/s1600/armenia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2780928"/>
            <a:ext cx="2630732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2.bp.blogspot.com/-1vkU1IUg8Ns/UfowsrrTL3I/AAAAAAAAJgo/vUOjbFTCv58/s1600/montenegr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780928"/>
            <a:ext cx="3000719" cy="35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491880" y="6381328"/>
            <a:ext cx="16337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Сербские костюмы</a:t>
            </a:r>
            <a:endParaRPr lang="ru-R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6444208" y="6381328"/>
            <a:ext cx="16946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Армянская девушка</a:t>
            </a:r>
            <a:endParaRPr lang="ru-RU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 женских украшениях в большом количестве преобладали металлические подвески «</a:t>
            </a:r>
            <a:r>
              <a:rPr lang="ru-RU" dirty="0" err="1" smtClean="0"/>
              <a:t>шумелки</a:t>
            </a:r>
            <a:r>
              <a:rPr lang="ru-RU" dirty="0" smtClean="0"/>
              <a:t>», элементы которых соприкасаясь друг с другом позванивали при любом движении. </a:t>
            </a:r>
          </a:p>
          <a:p>
            <a:r>
              <a:rPr lang="ru-RU" dirty="0" smtClean="0"/>
              <a:t>Это древнее языческое суеверие, о том что звук (звон) может отпугнуть нечистую силу, позднее перевоплотилось в христианскую традицию, где считается что звучание колокольной звонницы исцеляет душу и благоприятно действует на весь организм.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Украшения из монет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Украшения из монет</a:t>
            </a:r>
            <a:endParaRPr lang="ru-RU" dirty="0"/>
          </a:p>
        </p:txBody>
      </p:sp>
      <p:pic>
        <p:nvPicPr>
          <p:cNvPr id="9219" name="Picture 3" descr="E:\Новая папка (2)\Пектораль, кораллы. 21 монета, 1900 г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5"/>
            <a:ext cx="1944216" cy="3304617"/>
          </a:xfrm>
          <a:prstGeom prst="rect">
            <a:avLst/>
          </a:prstGeom>
          <a:noFill/>
        </p:spPr>
      </p:pic>
      <p:pic>
        <p:nvPicPr>
          <p:cNvPr id="9220" name="Picture 4" descr="E:\Новая папка (2)\Берберка (Марокко) в традиционных украшениях, фото нач. ХХ в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412776"/>
            <a:ext cx="2448272" cy="332344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868144" y="4797152"/>
            <a:ext cx="33505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Башкирская </a:t>
            </a:r>
            <a:r>
              <a:rPr lang="ru-RU" dirty="0" err="1" smtClean="0"/>
              <a:t>сакома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Государственный Эрмитаж.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915816" y="4869160"/>
            <a:ext cx="255711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Берберка</a:t>
            </a:r>
            <a:r>
              <a:rPr lang="ru-RU" dirty="0" smtClean="0"/>
              <a:t> (Марокко) </a:t>
            </a:r>
          </a:p>
          <a:p>
            <a:r>
              <a:rPr lang="ru-RU" dirty="0" smtClean="0"/>
              <a:t>в традиционных </a:t>
            </a:r>
          </a:p>
          <a:p>
            <a:r>
              <a:rPr lang="ru-RU" dirty="0" smtClean="0"/>
              <a:t>украшениях.</a:t>
            </a:r>
          </a:p>
          <a:p>
            <a:r>
              <a:rPr lang="ru-RU" dirty="0" smtClean="0"/>
              <a:t>Фото </a:t>
            </a:r>
            <a:r>
              <a:rPr lang="ru-RU" dirty="0" err="1" smtClean="0"/>
              <a:t>нач</a:t>
            </a:r>
            <a:r>
              <a:rPr lang="ru-RU" dirty="0" smtClean="0"/>
              <a:t>. ХХ в.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4869160"/>
            <a:ext cx="25875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Пектораль, кораллы,</a:t>
            </a:r>
          </a:p>
          <a:p>
            <a:r>
              <a:rPr lang="ru-RU" dirty="0" smtClean="0"/>
              <a:t>21 монета, 1900 г.</a:t>
            </a:r>
            <a:endParaRPr lang="ru-RU" dirty="0"/>
          </a:p>
        </p:txBody>
      </p:sp>
      <p:pic>
        <p:nvPicPr>
          <p:cNvPr id="11" name="Picture 2" descr="E:\Новая папка (2)\башкирский нагрудник сакома из ГЭ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424476"/>
            <a:ext cx="3096344" cy="33479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/>
          <a:lstStyle/>
          <a:p>
            <a:r>
              <a:rPr lang="ru-RU" sz="2000" dirty="0" smtClean="0"/>
              <a:t>Деньги во многих традиционных культурах имели сакральный характер. </a:t>
            </a:r>
          </a:p>
          <a:p>
            <a:r>
              <a:rPr lang="ru-RU" sz="2000" dirty="0" smtClean="0"/>
              <a:t>Они применялись в церемониальных целях, например, для выкупа за невесту, подарков, уплаты штрафов за преступления, но не для покупки еды, одежды или жилья.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dirty="0" smtClean="0"/>
              <a:t>Монеты в свадебном ритуале</a:t>
            </a:r>
            <a:endParaRPr lang="ru-RU" dirty="0"/>
          </a:p>
        </p:txBody>
      </p:sp>
      <p:pic>
        <p:nvPicPr>
          <p:cNvPr id="2050" name="Picture 2" descr="E:\33\09393518f4627b6f81febfe55118c88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708920"/>
            <a:ext cx="4176464" cy="2605878"/>
          </a:xfrm>
          <a:prstGeom prst="rect">
            <a:avLst/>
          </a:prstGeom>
          <a:noFill/>
        </p:spPr>
      </p:pic>
      <p:pic>
        <p:nvPicPr>
          <p:cNvPr id="2051" name="Picture 3" descr="E:\33\94877-istock-6031881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365104"/>
            <a:ext cx="4104456" cy="23073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У многих народов существует хороший обычай – бросать монетку в водоём.</a:t>
            </a:r>
          </a:p>
          <a:p>
            <a:r>
              <a:rPr lang="ru-RU" sz="2000" dirty="0" smtClean="0"/>
              <a:t>Обычно это делают для того, чтобы ещё раз вернуться на это же самое место.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удачу!</a:t>
            </a:r>
            <a:endParaRPr lang="ru-RU" dirty="0"/>
          </a:p>
        </p:txBody>
      </p:sp>
      <p:pic>
        <p:nvPicPr>
          <p:cNvPr id="10242" name="Picture 2" descr="E:\Новая папка (2)\Сбор монет в фонтане Трев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636912"/>
            <a:ext cx="3463002" cy="3385220"/>
          </a:xfrm>
          <a:prstGeom prst="rect">
            <a:avLst/>
          </a:prstGeom>
          <a:noFill/>
        </p:spPr>
      </p:pic>
      <p:pic>
        <p:nvPicPr>
          <p:cNvPr id="5" name="Рисунок 4" descr="https://thumbs.dreamstime.com/b/%D0%B4%D0%B5%D0%BD%D1%8C%D0%B3%D0%B8-%D0%BC%D0%BE%D0%BD%D0%B5%D1%82%D0%BA%D0%B8-%D0%B2-%D1%84%D0%BE%D0%BD%D1%82%D0%B0%D0%BD%D0%B5-4852031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996952"/>
            <a:ext cx="2232248" cy="304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932040" y="6093296"/>
            <a:ext cx="314060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Сбор монет в римском фонтане </a:t>
            </a:r>
            <a:r>
              <a:rPr lang="ru-RU" sz="1200" dirty="0" err="1" smtClean="0"/>
              <a:t>Треви</a:t>
            </a:r>
            <a:endParaRPr lang="ru-RU" sz="12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История человечества, последние три тысячи лет определяется историей денег и отношением к ним. Они являются средством реализации желаний и потребностей. Это мощный исторический фактор, в некоторых случаях превосходящий даже власть, и использующий её в своих интересах. Денежная «подоплёка» часто является истинной причиной исторических событий и крутых поворотов в судьбе не только простого человека, но и страны в целом.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В примитивных обществах, когда рыночные отношения носили хаотичный, не утвердившийся характер, преобладал натуральный обмен товарами. Один товар обменивался на другой, это была и покупка и продажа одновременно. В международной торговле, по сей день осуществляются бартерные сделки. </a:t>
            </a:r>
          </a:p>
          <a:p>
            <a:pPr>
              <a:buNone/>
            </a:pP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Монеты в истории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удачу!)</a:t>
            </a:r>
            <a:endParaRPr lang="ru-RU" dirty="0"/>
          </a:p>
        </p:txBody>
      </p:sp>
      <p:pic>
        <p:nvPicPr>
          <p:cNvPr id="11266" name="Picture 2" descr="E:\Новая папка (2)\917ce75af2b7db834751faef56de7875.jpg"/>
          <p:cNvPicPr>
            <a:picLocks noChangeAspect="1" noChangeArrowheads="1"/>
          </p:cNvPicPr>
          <p:nvPr/>
        </p:nvPicPr>
        <p:blipFill>
          <a:blip r:embed="rId2" cstate="print"/>
          <a:srcRect l="14175" r="11801"/>
          <a:stretch>
            <a:fillRect/>
          </a:stretch>
        </p:blipFill>
        <p:spPr bwMode="auto">
          <a:xfrm>
            <a:off x="683568" y="2420888"/>
            <a:ext cx="3384376" cy="3051175"/>
          </a:xfrm>
          <a:prstGeom prst="rect">
            <a:avLst/>
          </a:prstGeom>
          <a:noFill/>
        </p:spPr>
      </p:pic>
      <p:pic>
        <p:nvPicPr>
          <p:cNvPr id="11267" name="Picture 3" descr="E:\Новая папка (2)\1450.9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420888"/>
            <a:ext cx="3718713" cy="302039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9552" y="1412776"/>
            <a:ext cx="81740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Финансовые учреждения реализуют мистически настроенным людям</a:t>
            </a:r>
          </a:p>
          <a:p>
            <a:r>
              <a:rPr lang="ru-RU" dirty="0" smtClean="0"/>
              <a:t>сувениры, притягивающие деньги из старых банкнот.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В самом начале пути новоявленные металлурги — кузнецы были настоящими чародеями. Сфера деятельности кузнеца охватывала всю технологическую цепочку, от поиска и добычи руды, до выплавки металла и создания готовых изделий из него. Всё, что происходило в его кузнице, было окружено почти мистической, волшебной таинственностью.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«Тайные» знания к кузнецу переходили по наследству, они передавались из поколения в поколение, редко в подмастерья брали чужаков. Колоссальный опыт своих предков кузнец накапливал с детских лет, совершенствуя и преумножая мастерство. Люди уважали кузнеца и побаивались. Там, в его кузнице, исторические часы под воздействием огня, металла и воды стремительно бежали вперёд; там происходил очередной рывок по пути прогресса и осуществлялся переход от бронзового века в век железный, в котором мы пребываем до сих пор.</a:t>
            </a:r>
          </a:p>
          <a:p>
            <a:endParaRPr lang="ru-RU" dirty="0" smtClean="0"/>
          </a:p>
          <a:p>
            <a:r>
              <a:rPr lang="ru-RU" dirty="0" smtClean="0"/>
              <a:t>Кузнецы были и первыми ювелирами. Они могли плавить металл и придавать ему любую форму, поэтому изделия из металла ценились очень высоко и приобретали широкую популярность.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Сакральность</a:t>
            </a:r>
            <a:r>
              <a:rPr lang="ru-RU" dirty="0" smtClean="0"/>
              <a:t> монет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По представлению предков с помощью монет можно было не только приобрести еду и одежду, но и откупиться от болезней и порчи, благодаря храмовым пожертвованиям и дарам. </a:t>
            </a:r>
          </a:p>
          <a:p>
            <a:r>
              <a:rPr lang="ru-RU" sz="2000" dirty="0" smtClean="0"/>
              <a:t>Продырявленные монеты использовались как обереги, их носили в карманах, брали с собой в качестве талисманов в морские путешествия и дальние походы.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>Продырявленные монеты</a:t>
            </a:r>
            <a:endParaRPr lang="ru-RU" dirty="0"/>
          </a:p>
        </p:txBody>
      </p:sp>
      <p:pic>
        <p:nvPicPr>
          <p:cNvPr id="1026" name="Picture 2" descr="E:\Новая папка (2)\b86c15453a9e7b85ae32f317b497c4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789040"/>
            <a:ext cx="4032448" cy="28239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Британская Восточная Африка (5 центов)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</a:t>
            </a:r>
          </a:p>
          <a:p>
            <a:pPr>
              <a:buNone/>
            </a:pPr>
            <a:r>
              <a:rPr lang="ru-RU" dirty="0" smtClean="0"/>
              <a:t>                                           </a:t>
            </a:r>
            <a:r>
              <a:rPr lang="ru-RU" sz="2400" dirty="0" smtClean="0"/>
              <a:t>Египет (25 фунтов)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>Продырявленные монеты</a:t>
            </a:r>
            <a:endParaRPr lang="ru-RU" dirty="0"/>
          </a:p>
        </p:txBody>
      </p:sp>
      <p:pic>
        <p:nvPicPr>
          <p:cNvPr id="2050" name="Picture 2" descr="E:\Новая папка (2)\61725c0957e136e3b2b1ac83feca17a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221088"/>
            <a:ext cx="4376949" cy="2376264"/>
          </a:xfrm>
          <a:prstGeom prst="rect">
            <a:avLst/>
          </a:prstGeom>
          <a:noFill/>
        </p:spPr>
      </p:pic>
      <p:pic>
        <p:nvPicPr>
          <p:cNvPr id="2051" name="Picture 3" descr="E:\Новая папка (2)\fd20121c2fd697eed853bdd59fce6b77.jpg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/>
          <a:stretch>
            <a:fillRect/>
          </a:stretch>
        </p:blipFill>
        <p:spPr bwMode="auto">
          <a:xfrm>
            <a:off x="467544" y="1772816"/>
            <a:ext cx="4579175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avatars.mds.yandex.net/get-zen_doc/58826/pub_5bfe3ec5a9f85900a9f1d6e8_5bfe416397c68100a9921655/scale_120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16632"/>
            <a:ext cx="5940425" cy="57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 err="1" smtClean="0"/>
              <a:t>Погрудный</a:t>
            </a:r>
            <a:r>
              <a:rPr lang="ru-RU" dirty="0" smtClean="0"/>
              <a:t> портрет императора во фронтальном положении часто изображался на аверсе монеты. На ее обратной стороне были изображены ангелы, кресты и другие христианские символы. Одеждой, в которой изображались византийские императоры, были орнаментальные наряды, хотя встречались и доспехи. До VII века все надписи писались на латыни, после этого начинает использоваться греческий язык.</a:t>
            </a:r>
          </a:p>
          <a:p>
            <a:r>
              <a:rPr lang="ru-RU" dirty="0" smtClean="0"/>
              <a:t>При императоре Юстиниане впервые на монетах стали изображать образ Иисуса Христа, дающего благословение. В IX веке, помимо крестов, реверс дополнился большим количеством декоративных изображений.</a:t>
            </a:r>
          </a:p>
          <a:p>
            <a:r>
              <a:rPr lang="ru-RU" dirty="0" smtClean="0"/>
              <a:t>В X веке появились монеты, именовавшиеся в народе </a:t>
            </a:r>
            <a:r>
              <a:rPr lang="ru-RU" dirty="0" err="1" smtClean="0"/>
              <a:t>трахами</a:t>
            </a:r>
            <a:r>
              <a:rPr lang="ru-RU" dirty="0" smtClean="0"/>
              <a:t>. Они имели вид мисочки или чашки, </a:t>
            </a:r>
            <a:r>
              <a:rPr lang="ru-RU" dirty="0" err="1" smtClean="0"/>
              <a:t>гиперпероны</a:t>
            </a:r>
            <a:r>
              <a:rPr lang="ru-RU" dirty="0" smtClean="0"/>
              <a:t> вогнуто-выпуклой формы. Тогда же и начали на монетах изображать образ Богородицы, введенный Львом VI. Во время правления Романа IV изображение Богородицы, сменилось ее изображением с младенцем на руках.</a:t>
            </a:r>
          </a:p>
          <a:p>
            <a:r>
              <a:rPr lang="ru-RU" dirty="0" smtClean="0"/>
              <a:t>На византийских монетах изображалось достаточно много святых, среди них Георгий Победоносец, </a:t>
            </a:r>
            <a:r>
              <a:rPr lang="ru-RU" dirty="0" err="1" smtClean="0"/>
              <a:t>Димитрий</a:t>
            </a:r>
            <a:r>
              <a:rPr lang="ru-RU" dirty="0" smtClean="0"/>
              <a:t> </a:t>
            </a:r>
            <a:r>
              <a:rPr lang="ru-RU" dirty="0" err="1" smtClean="0"/>
              <a:t>Солунский</a:t>
            </a:r>
            <a:r>
              <a:rPr lang="ru-RU" dirty="0" smtClean="0"/>
              <a:t>, которые появились там в самом конце XI века, в период правления династии </a:t>
            </a:r>
            <a:r>
              <a:rPr lang="ru-RU" dirty="0" err="1" smtClean="0"/>
              <a:t>Комнинов</a:t>
            </a:r>
            <a:r>
              <a:rPr lang="ru-RU" dirty="0" smtClean="0"/>
              <a:t>. Реверс монеты того времени характерно изображал ангелов.</a:t>
            </a:r>
          </a:p>
          <a:p>
            <a:r>
              <a:rPr lang="ru-RU" dirty="0" smtClean="0"/>
              <a:t>По мере того как Византия приходила в упадок, монеты стали выпускаться из более дешевых сплавов и имели более грубую фактуру, а главным иконографическим образом была Дева Мария. Они наиболее характерны периоду правления династии Палеологов, который продлился 200 лет. В 1354 году перестали выпускать золотые монеты, а с падением Константинополя чеканка византийских монет прекратилась полностью.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Византийские монеты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Византийские монеты</a:t>
            </a:r>
            <a:endParaRPr lang="ru-RU" dirty="0"/>
          </a:p>
        </p:txBody>
      </p:sp>
      <p:pic>
        <p:nvPicPr>
          <p:cNvPr id="3074" name="Picture 2" descr="E:\Новая папка (2)\Монеты Византии.jpg"/>
          <p:cNvPicPr>
            <a:picLocks noChangeAspect="1" noChangeArrowheads="1"/>
          </p:cNvPicPr>
          <p:nvPr/>
        </p:nvPicPr>
        <p:blipFill>
          <a:blip r:embed="rId2" cstate="print"/>
          <a:srcRect b="3564"/>
          <a:stretch>
            <a:fillRect/>
          </a:stretch>
        </p:blipFill>
        <p:spPr bwMode="auto">
          <a:xfrm>
            <a:off x="1187624" y="1268760"/>
            <a:ext cx="6696744" cy="47251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Монеты могли находиться на привесах у икон. </a:t>
            </a:r>
          </a:p>
          <a:p>
            <a:r>
              <a:rPr lang="ru-RU" sz="2000" dirty="0" smtClean="0"/>
              <a:t>В старину ими даже лечились. Например, у серебра использовалось его свойство - бактерицидность и очищение воды. Медные монеты прикладывали на больное место. 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Лечение монетами</a:t>
            </a:r>
            <a:endParaRPr lang="ru-RU" dirty="0"/>
          </a:p>
        </p:txBody>
      </p:sp>
      <p:pic>
        <p:nvPicPr>
          <p:cNvPr id="4098" name="Picture 2" descr="E:\Новая папка (2)\5b9e5785c6ab9e2b0263d1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852936"/>
            <a:ext cx="3744416" cy="37444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118</TotalTime>
  <Words>1316</Words>
  <Application>Microsoft Office PowerPoint</Application>
  <PresentationFormat>Экран (4:3)</PresentationFormat>
  <Paragraphs>93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Открытая</vt:lpstr>
      <vt:lpstr>Сакральность денег (монет) </vt:lpstr>
      <vt:lpstr>Монеты в истории</vt:lpstr>
      <vt:lpstr>Сакральность монет</vt:lpstr>
      <vt:lpstr>Продырявленные монеты</vt:lpstr>
      <vt:lpstr>Продырявленные монеты</vt:lpstr>
      <vt:lpstr>Презентация PowerPoint</vt:lpstr>
      <vt:lpstr>Византийские монеты</vt:lpstr>
      <vt:lpstr>Византийские монеты</vt:lpstr>
      <vt:lpstr>Лечение монетами</vt:lpstr>
      <vt:lpstr>Лечение монетами</vt:lpstr>
      <vt:lpstr>«Обол Харона»</vt:lpstr>
      <vt:lpstr>Монеты как украшения</vt:lpstr>
      <vt:lpstr>Монеты как украшение</vt:lpstr>
      <vt:lpstr>Монеты как украшения</vt:lpstr>
      <vt:lpstr>Украшения из монет</vt:lpstr>
      <vt:lpstr>Украшения из монет</vt:lpstr>
      <vt:lpstr>Украшения из монет</vt:lpstr>
      <vt:lpstr>Монеты в свадебном ритуале</vt:lpstr>
      <vt:lpstr>На удачу!</vt:lpstr>
      <vt:lpstr>На удачу!)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Сакральность денег (монет)</dc:title>
  <dc:creator>User</dc:creator>
  <cp:lastModifiedBy>user</cp:lastModifiedBy>
  <cp:revision>18</cp:revision>
  <dcterms:created xsi:type="dcterms:W3CDTF">2020-08-11T11:24:03Z</dcterms:created>
  <dcterms:modified xsi:type="dcterms:W3CDTF">2020-08-12T11:44:44Z</dcterms:modified>
</cp:coreProperties>
</file>