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5" r:id="rId4"/>
    <p:sldId id="256" r:id="rId5"/>
    <p:sldId id="257" r:id="rId6"/>
    <p:sldId id="263" r:id="rId7"/>
    <p:sldId id="262" r:id="rId8"/>
    <p:sldId id="261" r:id="rId9"/>
    <p:sldId id="258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1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3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0F5B-52F7-4C44-9BE7-5886F187968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3A7E-7FDF-4C9D-ABF8-7F72611A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396" y="520511"/>
            <a:ext cx="7518019" cy="397031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/>
              <a:t> 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Игра - </a:t>
            </a:r>
            <a:r>
              <a:rPr lang="ru-RU" sz="4800" b="1" dirty="0" err="1">
                <a:solidFill>
                  <a:srgbClr val="FF0000"/>
                </a:solidFill>
              </a:rPr>
              <a:t>квест</a:t>
            </a:r>
            <a:r>
              <a:rPr lang="ru-RU" sz="4800" b="1" dirty="0">
                <a:solidFill>
                  <a:srgbClr val="FF0000"/>
                </a:solidFill>
              </a:rPr>
              <a:t> по финансовой грамотности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 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Деньги любят счёт»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0" y="3789040"/>
            <a:ext cx="8964487" cy="3240360"/>
          </a:xfrm>
          <a:prstGeom prst="stripedRightArrow">
            <a:avLst>
              <a:gd name="adj1" fmla="val 50000"/>
              <a:gd name="adj2" fmla="val 34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 Автор: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                                Пичугова О.С.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Учитель физической культуры </a:t>
            </a:r>
            <a:r>
              <a:rPr lang="ru-RU" sz="2400" b="1" i="1" dirty="0">
                <a:solidFill>
                  <a:srgbClr val="FF0000"/>
                </a:solidFill>
              </a:rPr>
              <a:t>МБОУ СОШ№7 п. Новый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5" y="3143155"/>
            <a:ext cx="2520829" cy="26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.depositphotos.com/1667027/1214/v/950/depositphotos_12140995-stock-illustration-piggy-b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7" y="2708920"/>
            <a:ext cx="174599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Станция 4. "Знаменитые финансисты"</a:t>
            </a:r>
          </a:p>
          <a:p>
            <a:pPr marL="0" indent="0" algn="just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       На этой  станции в аудиозаписи звучат отрывки из известных детских мультфильмов. Нужно отгадать, из какого мультфильма взята эта крылатая фраза.</a:t>
            </a:r>
          </a:p>
          <a:p>
            <a:pPr marL="0" indent="0" algn="just">
              <a:buNone/>
            </a:pPr>
            <a:endParaRPr lang="ru-RU" sz="3500" b="1" dirty="0" smtClean="0"/>
          </a:p>
          <a:p>
            <a:pPr marL="0" indent="0" algn="just">
              <a:buNone/>
            </a:pPr>
            <a:r>
              <a:rPr lang="ru-RU" sz="3500" b="1" dirty="0" smtClean="0"/>
              <a:t>За каждый правильный ответ  - 1 «</a:t>
            </a:r>
            <a:r>
              <a:rPr lang="ru-RU" sz="3500" b="1" dirty="0" err="1" smtClean="0"/>
              <a:t>Московик</a:t>
            </a:r>
            <a:r>
              <a:rPr lang="ru-RU" sz="3500" b="1" dirty="0" smtClean="0"/>
              <a:t>».</a:t>
            </a:r>
          </a:p>
          <a:p>
            <a:pPr marL="0" indent="0" algn="just">
              <a:buNone/>
            </a:pPr>
            <a:r>
              <a:rPr lang="ru-RU" sz="3500" b="1" dirty="0" smtClean="0"/>
              <a:t>•	</a:t>
            </a:r>
            <a:r>
              <a:rPr lang="ru-RU" sz="3500" b="1" dirty="0" err="1" smtClean="0"/>
              <a:t>Tаити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Tаити</a:t>
            </a:r>
            <a:r>
              <a:rPr lang="ru-RU" sz="3500" b="1" dirty="0" smtClean="0"/>
              <a:t>… Не были мы ни в какой Таити! Нас и здесь неплохо кормят. «Возвращение блудного попугая»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 - Ой </a:t>
            </a:r>
            <a:r>
              <a:rPr lang="ru-RU" sz="3500" b="1" dirty="0" err="1" smtClean="0"/>
              <a:t>бяда</a:t>
            </a:r>
            <a:r>
              <a:rPr lang="ru-RU" sz="3500" b="1" dirty="0" smtClean="0"/>
              <a:t>, </a:t>
            </a:r>
            <a:r>
              <a:rPr lang="ru-RU" sz="3500" b="1" dirty="0" err="1" smtClean="0"/>
              <a:t>бяда</a:t>
            </a:r>
            <a:r>
              <a:rPr lang="ru-RU" sz="3500" b="1" dirty="0" smtClean="0"/>
              <a:t>. Разорение. Запасы не меряны. Убытки не считаны. Разоримся по миру пойдем.</a:t>
            </a:r>
          </a:p>
          <a:p>
            <a:pPr algn="just"/>
            <a:r>
              <a:rPr lang="ru-RU" sz="3500" b="1" dirty="0" smtClean="0"/>
              <a:t>- Это что, сказка такая?</a:t>
            </a:r>
          </a:p>
          <a:p>
            <a:pPr algn="just"/>
            <a:r>
              <a:rPr lang="ru-RU" sz="3500" b="1" dirty="0" smtClean="0"/>
              <a:t>- Это </a:t>
            </a:r>
            <a:r>
              <a:rPr lang="ru-RU" sz="3500" b="1" dirty="0" err="1" smtClean="0"/>
              <a:t>жизня</a:t>
            </a:r>
            <a:r>
              <a:rPr lang="ru-RU" sz="3500" b="1" dirty="0" smtClean="0"/>
              <a:t> такая.             «Приключения домовенка Кузи»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Безвозмездно — то есть даром.  «Винни-Пух и все-все-все»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Не надо меня из ружья щелкать! Я может, только жить начинаю — на пенсию перехожу…«Каникулы в Простоквашино»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Чтобы продать что – </a:t>
            </a:r>
            <a:r>
              <a:rPr lang="ru-RU" sz="3500" b="1" dirty="0" err="1" smtClean="0"/>
              <a:t>нибудь</a:t>
            </a:r>
            <a:r>
              <a:rPr lang="ru-RU" sz="3500" b="1" dirty="0" smtClean="0"/>
              <a:t> ненужное, нужно сначала купить что – </a:t>
            </a:r>
            <a:r>
              <a:rPr lang="ru-RU" sz="3500" b="1" dirty="0" err="1" smtClean="0"/>
              <a:t>нибудь</a:t>
            </a:r>
            <a:r>
              <a:rPr lang="ru-RU" sz="3500" b="1" dirty="0" smtClean="0"/>
              <a:t> ненужное, а у нас  денег нет… "Трое из Простоквашино"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Средства у нас есть. У нас ума не хватает.  « Зима в  Простоквашино»</a:t>
            </a:r>
          </a:p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•	За последнее время доходы нашего государства уменьшились. После того как был введён налог на воздух, вы стали меньше дышать. Это возмутительно! </a:t>
            </a:r>
            <a:r>
              <a:rPr lang="ru-RU" sz="3500" b="1" dirty="0" err="1" smtClean="0"/>
              <a:t>Молчаааать</a:t>
            </a:r>
            <a:r>
              <a:rPr lang="ru-RU" sz="3500" b="1" dirty="0" smtClean="0"/>
              <a:t>! Кроме того, вводится новый налог на осадки: за обыкновенный дождь — сто лир, за проливной дождь — двести лир, с громом и молнией — триста лир. </a:t>
            </a:r>
            <a:r>
              <a:rPr lang="ru-RU" sz="3500" b="1" dirty="0" err="1" smtClean="0"/>
              <a:t>Молчаааать</a:t>
            </a:r>
            <a:r>
              <a:rPr lang="ru-RU" sz="3500" b="1" dirty="0" smtClean="0"/>
              <a:t>!   «</a:t>
            </a:r>
            <a:r>
              <a:rPr lang="ru-RU" sz="3500" b="1" dirty="0" err="1" smtClean="0"/>
              <a:t>Чиполлино</a:t>
            </a:r>
            <a:r>
              <a:rPr lang="ru-RU" sz="3500" b="1" dirty="0" smtClean="0"/>
              <a:t>» — мультфильм по мотивам сказки «Приключения </a:t>
            </a:r>
            <a:r>
              <a:rPr lang="ru-RU" sz="3500" b="1" dirty="0" err="1" smtClean="0"/>
              <a:t>Чиполлино</a:t>
            </a:r>
            <a:r>
              <a:rPr lang="ru-RU" sz="3500" b="1" dirty="0" smtClean="0"/>
              <a:t>» </a:t>
            </a:r>
            <a:r>
              <a:rPr lang="ru-RU" sz="3500" b="1" dirty="0" err="1" smtClean="0"/>
              <a:t>Джанни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Родари</a:t>
            </a:r>
            <a:r>
              <a:rPr lang="ru-RU" sz="3500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22" name="Picture 6" descr="https://st.depositphotos.com/1667027/1214/v/950/depositphotos_12140995-stock-illustration-piggy-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430208" cy="12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7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Станция 5. "Стратегия"</a:t>
            </a:r>
          </a:p>
          <a:p>
            <a:pPr marL="0" indent="0">
              <a:buNone/>
            </a:pPr>
            <a:r>
              <a:rPr lang="ru-RU" dirty="0" smtClean="0"/>
              <a:t>Возможные   слова ведущего: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 Всем давно известно, что  «реклама двигатель прогресса»!  У нас на полках залежался некоторый товар, который вам нужно успешно продать. Для этого вам , конечно, нужно придумать удачный рекламный ход, чтобы ваш товар захотели купить. Вспомните мультфильм по стихотворению С. Михалкова и подумайте : «Почему старик передумал корову продавать?»</a:t>
            </a:r>
          </a:p>
          <a:p>
            <a:pPr marL="0" indent="0">
              <a:buNone/>
            </a:pPr>
            <a:r>
              <a:rPr lang="ru-RU" dirty="0" smtClean="0"/>
              <a:t>         Кому какой товар достанется решит «слепой жребий».  Ваша задача разрекламировать товар , не называя его. Если ваши соперники догадаются , что вы рекламируете , вы получите – 10 «</a:t>
            </a:r>
            <a:r>
              <a:rPr lang="ru-RU" dirty="0" err="1" smtClean="0"/>
              <a:t>Московиков</a:t>
            </a:r>
            <a:r>
              <a:rPr lang="ru-RU" dirty="0" smtClean="0"/>
              <a:t>», если нет – 5 «</a:t>
            </a:r>
            <a:r>
              <a:rPr lang="ru-RU" dirty="0" err="1" smtClean="0"/>
              <a:t>Московиков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Товар:</a:t>
            </a:r>
          </a:p>
          <a:p>
            <a:r>
              <a:rPr lang="ru-RU" dirty="0" smtClean="0"/>
              <a:t>- закладка;</a:t>
            </a:r>
          </a:p>
          <a:p>
            <a:r>
              <a:rPr lang="ru-RU" dirty="0" smtClean="0"/>
              <a:t>- шпаргалка;</a:t>
            </a:r>
          </a:p>
          <a:p>
            <a:r>
              <a:rPr lang="ru-RU" dirty="0" smtClean="0"/>
              <a:t>- использованный черновик;</a:t>
            </a:r>
          </a:p>
          <a:p>
            <a:r>
              <a:rPr lang="ru-RU" dirty="0" smtClean="0"/>
              <a:t>- высохший маркер.</a:t>
            </a:r>
          </a:p>
          <a:p>
            <a:endParaRPr lang="ru-RU" dirty="0"/>
          </a:p>
        </p:txBody>
      </p:sp>
      <p:pic>
        <p:nvPicPr>
          <p:cNvPr id="4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520829" cy="26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8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ПОДВЕДЕНИЕ </a:t>
            </a:r>
            <a:r>
              <a:rPr lang="ru-RU" b="1" dirty="0">
                <a:solidFill>
                  <a:srgbClr val="FF0000"/>
                </a:solidFill>
              </a:rPr>
              <a:t>ИТОГОВ </a:t>
            </a:r>
            <a:r>
              <a:rPr lang="ru-RU" b="1" dirty="0" smtClean="0">
                <a:solidFill>
                  <a:srgbClr val="FF0000"/>
                </a:solidFill>
              </a:rPr>
              <a:t>ИГРЫ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НАГРАЖДЕНИЕ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102" name="Picture 6" descr="https://4.bp.blogspot.com/-pHal3lHw1hQ/WlThJXx0xnI/AAAAAAAAK2A/YOgNsOAMAugsv_H0Jrk7LIkyuIH6pdZ6wCLcBGAs/w1200-h630-p-k-no-nu/%25D0%2594%25D0%25B8%25D0%25BF%25D0%25BB%25D0%25BE%25D0%25BC%2B%25D0%25BF%25D1%2580%25D0%25BE%25D0%25B5%25D0%25BA%25D1%2582%25D0%25B0%2Bfinansy-school.ru%2B13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330766" cy="22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        Игра- </a:t>
            </a:r>
            <a:r>
              <a:rPr lang="ru-RU" b="1" u="sng" dirty="0" err="1">
                <a:solidFill>
                  <a:srgbClr val="FF0000"/>
                </a:solidFill>
              </a:rPr>
              <a:t>квест</a:t>
            </a:r>
            <a:r>
              <a:rPr lang="ru-RU" b="1" u="sng" dirty="0">
                <a:solidFill>
                  <a:srgbClr val="FF0000"/>
                </a:solidFill>
              </a:rPr>
              <a:t> "Деньги любят счёт"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  </a:t>
            </a:r>
            <a:r>
              <a:rPr lang="ru-RU" dirty="0"/>
              <a:t>Игра-</a:t>
            </a:r>
            <a:r>
              <a:rPr lang="ru-RU" dirty="0" err="1"/>
              <a:t>квест</a:t>
            </a:r>
            <a:r>
              <a:rPr lang="ru-RU" dirty="0"/>
              <a:t> "</a:t>
            </a:r>
            <a:r>
              <a:rPr lang="ru-RU" b="1" dirty="0"/>
              <a:t> </a:t>
            </a:r>
            <a:r>
              <a:rPr lang="ru-RU" dirty="0"/>
              <a:t>Деньги любят счёт " посвящена теме повседневного взаимодействия с деньгами. Ее целью является формирование основ знаний о личных финансах и семейном бюджете в младшем школьном возрасте у учащихся  3 – 4  классов. </a:t>
            </a:r>
          </a:p>
          <a:p>
            <a:endParaRPr lang="ru-RU" dirty="0"/>
          </a:p>
        </p:txBody>
      </p:sp>
      <p:pic>
        <p:nvPicPr>
          <p:cNvPr id="4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924043" cy="20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6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b="1" dirty="0">
                <a:solidFill>
                  <a:srgbClr val="FF0000"/>
                </a:solidFill>
              </a:rPr>
              <a:t>Планируемые результаты образовательного события:</a:t>
            </a:r>
          </a:p>
          <a:p>
            <a:pPr algn="just"/>
            <a:r>
              <a:rPr lang="ru-RU" sz="3800" b="1" dirty="0"/>
              <a:t>    </a:t>
            </a:r>
            <a:r>
              <a:rPr lang="ru-RU" sz="3800" b="1" u="sng" dirty="0">
                <a:solidFill>
                  <a:srgbClr val="0070C0"/>
                </a:solidFill>
              </a:rPr>
              <a:t>Личностные</a:t>
            </a:r>
            <a:r>
              <a:rPr lang="ru-RU" sz="3800" b="1" dirty="0">
                <a:solidFill>
                  <a:srgbClr val="0070C0"/>
                </a:solidFill>
              </a:rPr>
              <a:t>: </a:t>
            </a:r>
            <a:r>
              <a:rPr lang="ru-RU" sz="3800" b="1" dirty="0"/>
              <a:t>формирование понимания ограниченности семейного бюджета, необходимости его рационального планирования и расходования с учетом личных нужд и трат.</a:t>
            </a:r>
          </a:p>
          <a:p>
            <a:pPr algn="just"/>
            <a:r>
              <a:rPr lang="ru-RU" sz="3800" b="1" dirty="0">
                <a:solidFill>
                  <a:srgbClr val="0070C0"/>
                </a:solidFill>
              </a:rPr>
              <a:t>    </a:t>
            </a:r>
            <a:r>
              <a:rPr lang="ru-RU" sz="3800" b="1" u="sng" dirty="0" err="1">
                <a:solidFill>
                  <a:srgbClr val="0070C0"/>
                </a:solidFill>
              </a:rPr>
              <a:t>Метапредметные</a:t>
            </a:r>
            <a:r>
              <a:rPr lang="ru-RU" sz="3800" b="1" dirty="0">
                <a:solidFill>
                  <a:srgbClr val="0070C0"/>
                </a:solidFill>
              </a:rPr>
              <a:t>: </a:t>
            </a:r>
            <a:r>
              <a:rPr lang="ru-RU" sz="3800" b="1" dirty="0"/>
              <a:t>развитие способности использовать математические вычисления для поиска наиболее эффективных способов формирования семейного бюджета, развитие смыслового чтения текстов финансового содержания, развитие способности критически осмысливать информацию, в том числе рекламную. </a:t>
            </a:r>
          </a:p>
          <a:p>
            <a:pPr algn="just"/>
            <a:r>
              <a:rPr lang="ru-RU" sz="3800" b="1" dirty="0"/>
              <a:t>     </a:t>
            </a:r>
            <a:r>
              <a:rPr lang="ru-RU" sz="3800" b="1" u="sng" dirty="0">
                <a:solidFill>
                  <a:srgbClr val="0070C0"/>
                </a:solidFill>
              </a:rPr>
              <a:t>Предметные</a:t>
            </a:r>
            <a:r>
              <a:rPr lang="ru-RU" sz="3800" b="1" dirty="0">
                <a:solidFill>
                  <a:srgbClr val="0070C0"/>
                </a:solidFill>
              </a:rPr>
              <a:t>: </a:t>
            </a:r>
            <a:r>
              <a:rPr lang="ru-RU" sz="3800" b="1" dirty="0"/>
              <a:t>формирование знаний о семейном бюджете,  его расходной и доходной частях, профиците и дефиците семейного бюджета.</a:t>
            </a:r>
          </a:p>
          <a:p>
            <a:endParaRPr lang="ru-RU" dirty="0"/>
          </a:p>
        </p:txBody>
      </p:sp>
      <p:pic>
        <p:nvPicPr>
          <p:cNvPr id="4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24043" cy="20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7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92888" cy="5616624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5100" b="1" dirty="0">
                <a:solidFill>
                  <a:srgbClr val="FF0000"/>
                </a:solidFill>
              </a:rPr>
              <a:t>Краткое описание игры-</a:t>
            </a:r>
            <a:r>
              <a:rPr lang="ru-RU" sz="5100" b="1" dirty="0" err="1">
                <a:solidFill>
                  <a:srgbClr val="FF0000"/>
                </a:solidFill>
              </a:rPr>
              <a:t>квеста</a:t>
            </a:r>
            <a:r>
              <a:rPr lang="ru-RU" sz="51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    Игра проводится как внеурочное интерактивное образовательное событие, являясь групповым соревновательным </a:t>
            </a:r>
            <a:r>
              <a:rPr lang="ru-RU" b="1" dirty="0" err="1">
                <a:solidFill>
                  <a:schemeClr val="tx1"/>
                </a:solidFill>
              </a:rPr>
              <a:t>квестом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   Примерная продолжительность игры - 40 минут.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Для проведения игры необходимо: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создать  4  команды по 5-6 человек;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подготовить просторный зал, лучше школьные рекреации, на которых будут размещены Старт, 5 точек-станций, Финиш;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разработать маршрутные листы , где будут указаны станции в определенном порядке для каждой команды;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подготовить  « МОНЕТКИ» и листы с заданиями по каждой станции;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подготовить наградной материал по итогам игры;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назначить 6 ведущих (учеников 10-11 классов или учителей): по 1 ведущему на каждую станцию. У ведущих будет комплект заданий, критерии и монетки, которые заработают команды;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   Каждая команда получает маршрутный лист, в котором станции указаны в определенном порядке (очень важно, чтобы команды не пересекались на станциях и не мешали друг другу):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1. «Финансовый эрудит»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2. «Копейка рубль бережёт»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3. «Лови выгоду!»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4. «Знаменитые финансисты»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5. «Стратегия» </a:t>
            </a:r>
          </a:p>
        </p:txBody>
      </p:sp>
      <p:pic>
        <p:nvPicPr>
          <p:cNvPr id="5" name="Picture 6" descr="https://st.depositphotos.com/1667027/1214/v/950/depositphotos_12140995-stock-illustration-piggy-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174599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8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>
                <a:solidFill>
                  <a:srgbClr val="0070C0"/>
                </a:solidFill>
              </a:rPr>
              <a:t>Важно подчеркнуть, что названия станций позволяют участникам догадаться, какие задания они будут выполнять, самостоятельно поставить цели и выбрать ученика, который будет руководить командой на каждом этапе. </a:t>
            </a:r>
          </a:p>
          <a:p>
            <a:pPr algn="just"/>
            <a:r>
              <a:rPr lang="ru-RU" sz="9600" b="1" dirty="0">
                <a:solidFill>
                  <a:srgbClr val="0070C0"/>
                </a:solidFill>
              </a:rPr>
              <a:t>   Необходимо отметить, что в образовательном событии используются </a:t>
            </a:r>
            <a:r>
              <a:rPr lang="ru-RU" sz="9600" b="1" dirty="0" err="1">
                <a:solidFill>
                  <a:srgbClr val="0070C0"/>
                </a:solidFill>
              </a:rPr>
              <a:t>межпредметные</a:t>
            </a:r>
            <a:r>
              <a:rPr lang="ru-RU" sz="9600" b="1" dirty="0">
                <a:solidFill>
                  <a:srgbClr val="0070C0"/>
                </a:solidFill>
              </a:rPr>
              <a:t> связи: математика, литературное чтение, окружающий мир.</a:t>
            </a:r>
          </a:p>
          <a:p>
            <a:pPr algn="just"/>
            <a:r>
              <a:rPr lang="ru-RU" sz="9600" b="1" dirty="0">
                <a:solidFill>
                  <a:srgbClr val="0070C0"/>
                </a:solidFill>
              </a:rPr>
              <a:t>   Победители награждаются дипломами и памятными подарками. </a:t>
            </a:r>
          </a:p>
          <a:p>
            <a:pPr algn="just"/>
            <a:r>
              <a:rPr lang="ru-RU" sz="9600" b="1" dirty="0">
                <a:solidFill>
                  <a:srgbClr val="0070C0"/>
                </a:solidFill>
              </a:rPr>
              <a:t>   Главная задача учителя состоит в том, чтобы продумать  практические задачи, в решение которых включаются ученики, и создать условия для самостоятельного решения учебных задач участниками.</a:t>
            </a:r>
          </a:p>
          <a:p>
            <a:r>
              <a:rPr lang="ru-RU" sz="9600" b="1" dirty="0">
                <a:solidFill>
                  <a:srgbClr val="0070C0"/>
                </a:solidFill>
              </a:rPr>
              <a:t>   Возможны приветственные слова:  </a:t>
            </a:r>
          </a:p>
          <a:p>
            <a:r>
              <a:rPr lang="ru-RU" sz="9600" b="1" dirty="0">
                <a:solidFill>
                  <a:srgbClr val="0070C0"/>
                </a:solidFill>
              </a:rPr>
              <a:t>"Уважаемые участники! </a:t>
            </a:r>
            <a:r>
              <a:rPr lang="ru-RU" sz="9600" b="1" dirty="0" smtClean="0">
                <a:solidFill>
                  <a:srgbClr val="0070C0"/>
                </a:solidFill>
              </a:rPr>
              <a:t> Приветствуем </a:t>
            </a:r>
            <a:r>
              <a:rPr lang="ru-RU" sz="9600" b="1" dirty="0">
                <a:solidFill>
                  <a:srgbClr val="0070C0"/>
                </a:solidFill>
              </a:rPr>
              <a:t>вас на игре - </a:t>
            </a:r>
            <a:r>
              <a:rPr lang="ru-RU" sz="9600" b="1" dirty="0" err="1">
                <a:solidFill>
                  <a:srgbClr val="0070C0"/>
                </a:solidFill>
              </a:rPr>
              <a:t>квесте</a:t>
            </a:r>
            <a:r>
              <a:rPr lang="ru-RU" sz="9600" b="1" dirty="0">
                <a:solidFill>
                  <a:srgbClr val="0070C0"/>
                </a:solidFill>
              </a:rPr>
              <a:t> "Деньги любят счёт". В ходе игры вы должны правильно и как можно быстрее выполнить много интересных заданий, получить монетки </a:t>
            </a:r>
            <a:r>
              <a:rPr lang="ru-RU" sz="9600" b="1" dirty="0">
                <a:solidFill>
                  <a:srgbClr val="FF0000"/>
                </a:solidFill>
              </a:rPr>
              <a:t>«МОСКОВИКИ". Желаем успеха!"</a:t>
            </a:r>
          </a:p>
          <a:p>
            <a:endParaRPr lang="ru-RU" dirty="0"/>
          </a:p>
        </p:txBody>
      </p:sp>
      <p:pic>
        <p:nvPicPr>
          <p:cNvPr id="4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21088"/>
            <a:ext cx="1782073" cy="19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Для того, чтобы вам было куда собирать монетки, давайте сделаем сейчас </a:t>
            </a:r>
            <a:r>
              <a:rPr lang="ru-RU" sz="2400" b="1" dirty="0">
                <a:solidFill>
                  <a:srgbClr val="FF0000"/>
                </a:solidFill>
              </a:rPr>
              <a:t>КОШЕЛЁК.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Создание оригами – кошелька.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8" descr="ÐÐ°ÑÑÐ¸Ð½ÐºÐ¸ Ð¿Ð¾ Ð·Ð°Ð¿ÑÐ¾ÑÑ Ð¾ÑÐ¸Ð³Ð°Ð¼Ð¸ Ð´Ð»Ñ Ð½Ð°ÑÐ¸Ð½Ð°ÑÑÐ¸Ñ ÐºÐ¾ÑÐµÐ»Ðµ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7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bg1"/>
          </a:solidFill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Станция 1. " Финансовый эрудит"</a:t>
            </a:r>
            <a:endParaRPr lang="ru-RU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/>
              <a:t>   Цель данной станции: участники должны отгадать загадки и ребусы , вспомнив финансовые термины.</a:t>
            </a:r>
          </a:p>
          <a:p>
            <a:pPr marL="0" indent="0">
              <a:buNone/>
            </a:pPr>
            <a:r>
              <a:rPr lang="ru-RU" sz="1800" dirty="0"/>
              <a:t>   Ведущий загадывает загадки. </a:t>
            </a:r>
            <a:r>
              <a:rPr lang="ru-RU" sz="1800" b="1" dirty="0"/>
              <a:t> Максимальный бал – 5  «</a:t>
            </a:r>
            <a:r>
              <a:rPr lang="ru-RU" sz="1800" b="1" dirty="0" err="1"/>
              <a:t>Московиков</a:t>
            </a:r>
            <a:r>
              <a:rPr lang="ru-RU" sz="1800" b="1" dirty="0"/>
              <a:t>».</a:t>
            </a:r>
            <a:endParaRPr lang="ru-RU" sz="1800" dirty="0"/>
          </a:p>
          <a:p>
            <a:r>
              <a:rPr lang="ru-RU" sz="1800" dirty="0"/>
              <a:t>1 . Всё, что в жизни продаётся,</a:t>
            </a:r>
          </a:p>
          <a:p>
            <a:r>
              <a:rPr lang="ru-RU" sz="1800" dirty="0"/>
              <a:t>    Одинаково зовётся:</a:t>
            </a:r>
          </a:p>
          <a:p>
            <a:r>
              <a:rPr lang="ru-RU" sz="1800" dirty="0"/>
              <a:t>    И крупа и самовар</a:t>
            </a:r>
          </a:p>
          <a:p>
            <a:r>
              <a:rPr lang="ru-RU" sz="1800" dirty="0"/>
              <a:t>    Называются … </a:t>
            </a:r>
            <a:r>
              <a:rPr lang="ru-RU" sz="1800" b="1" dirty="0"/>
              <a:t>(Товар)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2. Это крупный магазин,</a:t>
            </a:r>
          </a:p>
          <a:p>
            <a:r>
              <a:rPr lang="ru-RU" sz="1800" dirty="0"/>
              <a:t>У него не счесть витрин.</a:t>
            </a:r>
          </a:p>
          <a:p>
            <a:r>
              <a:rPr lang="ru-RU" sz="1800" dirty="0"/>
              <a:t>Всё найдётся на прилавке -</a:t>
            </a:r>
          </a:p>
          <a:p>
            <a:r>
              <a:rPr lang="ru-RU" sz="1800" dirty="0"/>
              <a:t>От одежды до булавки. </a:t>
            </a:r>
            <a:r>
              <a:rPr lang="ru-RU" sz="1800" b="1" dirty="0"/>
              <a:t>(Супермаркет)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3. Мебель, хлеб и огурцы</a:t>
            </a:r>
          </a:p>
          <a:p>
            <a:r>
              <a:rPr lang="ru-RU" sz="1800" dirty="0"/>
              <a:t>Продают нам … </a:t>
            </a:r>
            <a:r>
              <a:rPr lang="ru-RU" sz="1800" b="1" dirty="0"/>
              <a:t>(Продавцы)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4. В фирме прибыль он считает,</a:t>
            </a:r>
          </a:p>
          <a:p>
            <a:r>
              <a:rPr lang="ru-RU" sz="1800" dirty="0"/>
              <a:t>Всем зарплату начисляет.</a:t>
            </a:r>
          </a:p>
          <a:p>
            <a:r>
              <a:rPr lang="ru-RU" sz="1800" dirty="0"/>
              <a:t>И считать ему не лень</a:t>
            </a:r>
          </a:p>
          <a:p>
            <a:r>
              <a:rPr lang="ru-RU" sz="1800" dirty="0"/>
              <a:t>Все налоги целый день. (</a:t>
            </a:r>
            <a:r>
              <a:rPr lang="ru-RU" sz="1800" b="1" dirty="0"/>
              <a:t>Бухгалтер)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5. И врачу, и акробату</a:t>
            </a:r>
          </a:p>
          <a:p>
            <a:r>
              <a:rPr lang="ru-RU" sz="1800" dirty="0"/>
              <a:t>Выдают за труд … </a:t>
            </a:r>
            <a:r>
              <a:rPr lang="ru-RU" sz="1800" b="1" dirty="0"/>
              <a:t>(Зарплату).</a:t>
            </a:r>
            <a:endParaRPr lang="ru-RU" sz="1800" dirty="0"/>
          </a:p>
          <a:p>
            <a:r>
              <a:rPr lang="ru-RU" sz="1800" dirty="0"/>
              <a:t>6.На товаре быть должна  обязательно… </a:t>
            </a:r>
            <a:r>
              <a:rPr lang="ru-RU" sz="1800" b="1" dirty="0"/>
              <a:t>(Цена)</a:t>
            </a:r>
            <a:endParaRPr lang="ru-RU" sz="1800" dirty="0"/>
          </a:p>
          <a:p>
            <a:r>
              <a:rPr lang="ru-RU" sz="1800" dirty="0"/>
              <a:t>7.Как ребёнка нет без мамы, сбыта нету без… (</a:t>
            </a:r>
            <a:r>
              <a:rPr lang="ru-RU" sz="1800" b="1" dirty="0"/>
              <a:t>Рекламы)</a:t>
            </a:r>
            <a:endParaRPr lang="ru-RU" sz="1800" dirty="0"/>
          </a:p>
          <a:p>
            <a:r>
              <a:rPr lang="ru-RU" sz="1800" dirty="0"/>
              <a:t>8. Чуть оплошаешь — в тот же момент рынок захватит весь твой… </a:t>
            </a:r>
            <a:r>
              <a:rPr lang="ru-RU" sz="1800" b="1" dirty="0"/>
              <a:t>(Конкурент)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dirty="0"/>
              <a:t>9.Коль трудился круглый год, будет кругленьким… </a:t>
            </a:r>
            <a:r>
              <a:rPr lang="ru-RU" sz="1800" b="1" dirty="0"/>
              <a:t>(Доход)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dirty="0"/>
              <a:t>10.Дела у нас пойдут на лад: мы в лучший банк внесли свой… </a:t>
            </a:r>
            <a:r>
              <a:rPr lang="ru-RU" sz="1800" b="1" dirty="0"/>
              <a:t>(Вклад)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11.Приносить доходы стал в банке папин</a:t>
            </a:r>
            <a:r>
              <a:rPr lang="ru-RU" sz="1800" b="1" dirty="0"/>
              <a:t>… (Капитал)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dirty="0"/>
              <a:t>12.На рубль — копейки, на доллары — центы, Бегут-набегают в банке</a:t>
            </a:r>
            <a:r>
              <a:rPr lang="ru-RU" sz="1800" b="1" dirty="0"/>
              <a:t>…(Проценты)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13.Мебель купили, одежду, посуду. Брали для этого в банке мы… </a:t>
            </a:r>
            <a:r>
              <a:rPr lang="ru-RU" sz="1800" b="1" dirty="0"/>
              <a:t>(Ссуду)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dirty="0"/>
              <a:t>14.В банке для всех вас висит прокламация: «Деньги в кубышках съедает …» </a:t>
            </a:r>
          </a:p>
          <a:p>
            <a:r>
              <a:rPr lang="ru-RU" sz="1800" b="1" dirty="0"/>
              <a:t>(Инфляция)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dirty="0"/>
              <a:t>15.Чтобы партнёров не мучили споры, пишут юристы для них … </a:t>
            </a:r>
            <a:r>
              <a:rPr lang="ru-RU" sz="1800" b="1" dirty="0"/>
              <a:t>(Договоры)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Picture 6" descr="https://st.depositphotos.com/1667027/1214/v/950/depositphotos_12140995-stock-illustration-piggy-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1430208" cy="12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7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  <a:solidFill>
            <a:schemeClr val="bg1"/>
          </a:solidFill>
        </p:spPr>
        <p:txBody>
          <a:bodyPr numCol="3">
            <a:normAutofit fontScale="62500" lnSpcReduction="2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Станция 2. " Копейка рубль бережёт"</a:t>
            </a:r>
          </a:p>
          <a:p>
            <a:endParaRPr lang="ru-RU" sz="1900" dirty="0" smtClean="0"/>
          </a:p>
          <a:p>
            <a:pPr algn="just"/>
            <a:r>
              <a:rPr lang="ru-RU" sz="1900" dirty="0" smtClean="0"/>
              <a:t>   </a:t>
            </a:r>
            <a:r>
              <a:rPr lang="ru-RU" sz="1900" dirty="0" smtClean="0">
                <a:solidFill>
                  <a:srgbClr val="0070C0"/>
                </a:solidFill>
              </a:rPr>
              <a:t>Цель данной станции: участник должен решить задачи, направленные на подсчёт доходов, на планирование финансовой деятельности, разумные расходы.</a:t>
            </a:r>
          </a:p>
          <a:p>
            <a:r>
              <a:rPr lang="ru-RU" sz="1900" dirty="0" smtClean="0"/>
              <a:t>   Ведущие выдают задание.</a:t>
            </a:r>
          </a:p>
          <a:p>
            <a:endParaRPr lang="ru-RU" sz="1900" dirty="0" smtClean="0"/>
          </a:p>
          <a:p>
            <a:r>
              <a:rPr lang="ru-RU" sz="1900" dirty="0" smtClean="0"/>
              <a:t>1.	Удой коровы кота </a:t>
            </a:r>
            <a:r>
              <a:rPr lang="ru-RU" sz="1900" dirty="0" err="1" smtClean="0"/>
              <a:t>Матроскина</a:t>
            </a:r>
            <a:r>
              <a:rPr lang="ru-RU" sz="1900" dirty="0" smtClean="0"/>
              <a:t> составляет 3 500 л в год. Теленку Гаврюше израсходовали 600 л молока. На личные потребности они израсходовали 2000 л. Какой доход получил </a:t>
            </a:r>
            <a:r>
              <a:rPr lang="ru-RU" sz="1900" dirty="0" err="1" smtClean="0"/>
              <a:t>Матроскин</a:t>
            </a:r>
            <a:r>
              <a:rPr lang="ru-RU" sz="1900" dirty="0" smtClean="0"/>
              <a:t>, если оставшееся молоко продал по 15 руб. за 1 литр?</a:t>
            </a:r>
          </a:p>
          <a:p>
            <a:r>
              <a:rPr lang="ru-RU" sz="1900" dirty="0" smtClean="0"/>
              <a:t> (3500-600-2000)х15=13 500 р.</a:t>
            </a:r>
          </a:p>
          <a:p>
            <a:r>
              <a:rPr lang="ru-RU" sz="1900" dirty="0" smtClean="0"/>
              <a:t>За правильно решённую задачу ( с математическими </a:t>
            </a:r>
            <a:r>
              <a:rPr lang="ru-RU" sz="1900" dirty="0" err="1" smtClean="0"/>
              <a:t>рассчётами</a:t>
            </a:r>
            <a:r>
              <a:rPr lang="ru-RU" sz="1900" dirty="0" smtClean="0"/>
              <a:t>)– 2«Московика»</a:t>
            </a:r>
          </a:p>
          <a:p>
            <a:r>
              <a:rPr lang="ru-RU" sz="1900" dirty="0" smtClean="0"/>
              <a:t>2.	</a:t>
            </a:r>
            <a:r>
              <a:rPr lang="ru-RU" sz="1900" dirty="0" err="1" smtClean="0"/>
              <a:t>Матроскин</a:t>
            </a:r>
            <a:r>
              <a:rPr lang="ru-RU" sz="1900" dirty="0" smtClean="0"/>
              <a:t> открыл фирму “</a:t>
            </a:r>
            <a:r>
              <a:rPr lang="ru-RU" sz="1900" dirty="0" err="1" smtClean="0"/>
              <a:t>Мурматрос</a:t>
            </a:r>
            <a:r>
              <a:rPr lang="ru-RU" sz="1900" dirty="0" smtClean="0"/>
              <a:t>” и снабжает </a:t>
            </a:r>
            <a:r>
              <a:rPr lang="ru-RU" sz="1900" dirty="0" err="1" smtClean="0"/>
              <a:t>Муркиным</a:t>
            </a:r>
            <a:r>
              <a:rPr lang="ru-RU" sz="1900" dirty="0" smtClean="0"/>
              <a:t> молоком городских кошек. Сколько кошек он поит молоком, если в день расходует 9 л, а каждая кошка выпивает четверть литра молока? </a:t>
            </a:r>
          </a:p>
          <a:p>
            <a:r>
              <a:rPr lang="ru-RU" sz="1900" dirty="0" smtClean="0"/>
              <a:t>4 кошки-1 литр, 9х4=36 кошек</a:t>
            </a:r>
          </a:p>
          <a:p>
            <a:endParaRPr lang="ru-RU" sz="1900" dirty="0" smtClean="0"/>
          </a:p>
          <a:p>
            <a:r>
              <a:rPr lang="ru-RU" sz="1900" dirty="0" smtClean="0"/>
              <a:t>За правильно решённую задачу ( с математическими </a:t>
            </a:r>
            <a:r>
              <a:rPr lang="ru-RU" sz="1900" dirty="0" err="1" smtClean="0"/>
              <a:t>рассчётами</a:t>
            </a:r>
            <a:r>
              <a:rPr lang="ru-RU" sz="1900" dirty="0" smtClean="0"/>
              <a:t>)–1 «</a:t>
            </a:r>
            <a:r>
              <a:rPr lang="ru-RU" sz="1900" dirty="0" err="1" smtClean="0"/>
              <a:t>Московик</a:t>
            </a:r>
            <a:r>
              <a:rPr lang="ru-RU" sz="1900" dirty="0" smtClean="0"/>
              <a:t>»</a:t>
            </a:r>
          </a:p>
          <a:p>
            <a:endParaRPr lang="ru-RU" sz="1900" dirty="0" smtClean="0"/>
          </a:p>
          <a:p>
            <a:r>
              <a:rPr lang="ru-RU" sz="1900" dirty="0" smtClean="0"/>
              <a:t>3.	Четвероклассница Катя решила устроить вечеринку для друзей и спросила разрешения у мамы. Мама ответила: «Хорошо, я согласна, но все расходы за счет твоих карманных денег. Перед тем, как приглашать друзей, ты должна посчитать, какую примерно сумму ты потратишь на угощение и только тогда можно будет запланировать дату вечеринки».</a:t>
            </a:r>
          </a:p>
          <a:p>
            <a:r>
              <a:rPr lang="ru-RU" sz="1900" dirty="0" smtClean="0"/>
              <a:t>Катя решила, что купит кока-колу и сделает фруктовый салат. Рецепт Катя нашла, узнала цены на продукты в магазине. Помогите Кате посчитать, какую примерно сумму ей придется потратить на продукты для салата и на покупку кока-колы, если у Кати пять подружек, рецепт салата на 3 порции, кока-колу надо купить из расчета пол-литра на 1 человека. Сколько денег Кате придется потратить? Через сколько недель состоится вечеринка, если Кате на карманные расходы дают 300 рублей на неделю? </a:t>
            </a:r>
          </a:p>
          <a:p>
            <a:r>
              <a:rPr lang="ru-RU" sz="1900" dirty="0" smtClean="0"/>
              <a:t>Продукт	Мера в салате на 3 порции	Вес, </a:t>
            </a:r>
            <a:r>
              <a:rPr lang="ru-RU" sz="1900" dirty="0" err="1" smtClean="0"/>
              <a:t>гр</a:t>
            </a:r>
            <a:r>
              <a:rPr lang="ru-RU" sz="1900" dirty="0" smtClean="0"/>
              <a:t>	Средняя цена в магазине, за 1 кг</a:t>
            </a:r>
          </a:p>
          <a:p>
            <a:r>
              <a:rPr lang="ru-RU" sz="1900" dirty="0" smtClean="0"/>
              <a:t>яблоко</a:t>
            </a:r>
          </a:p>
          <a:p>
            <a:r>
              <a:rPr lang="ru-RU" sz="1900" dirty="0" smtClean="0"/>
              <a:t>1 </a:t>
            </a:r>
            <a:r>
              <a:rPr lang="ru-RU" sz="1900" dirty="0" err="1" smtClean="0"/>
              <a:t>шт</a:t>
            </a:r>
            <a:r>
              <a:rPr lang="ru-RU" sz="1900" dirty="0" smtClean="0"/>
              <a:t>	200	80 р</a:t>
            </a:r>
          </a:p>
          <a:p>
            <a:r>
              <a:rPr lang="ru-RU" sz="1900" dirty="0" smtClean="0"/>
              <a:t>банан</a:t>
            </a:r>
          </a:p>
          <a:p>
            <a:r>
              <a:rPr lang="ru-RU" sz="1900" dirty="0" smtClean="0"/>
              <a:t>1 </a:t>
            </a:r>
            <a:r>
              <a:rPr lang="ru-RU" sz="1900" dirty="0" err="1" smtClean="0"/>
              <a:t>шт</a:t>
            </a:r>
            <a:r>
              <a:rPr lang="ru-RU" sz="1900" dirty="0" smtClean="0"/>
              <a:t>	200	50 рублей</a:t>
            </a:r>
          </a:p>
          <a:p>
            <a:r>
              <a:rPr lang="ru-RU" sz="1900" dirty="0" smtClean="0"/>
              <a:t>мандарин</a:t>
            </a:r>
          </a:p>
          <a:p>
            <a:r>
              <a:rPr lang="ru-RU" sz="1900" dirty="0" smtClean="0"/>
              <a:t>2 </a:t>
            </a:r>
            <a:r>
              <a:rPr lang="ru-RU" sz="1900" dirty="0" err="1" smtClean="0"/>
              <a:t>шт</a:t>
            </a:r>
            <a:r>
              <a:rPr lang="ru-RU" sz="1900" dirty="0" smtClean="0"/>
              <a:t>	100	90 рублей</a:t>
            </a:r>
          </a:p>
          <a:p>
            <a:r>
              <a:rPr lang="ru-RU" sz="1900" dirty="0" smtClean="0"/>
              <a:t>киви</a:t>
            </a:r>
          </a:p>
          <a:p>
            <a:r>
              <a:rPr lang="ru-RU" sz="1900" dirty="0" smtClean="0"/>
              <a:t>3 </a:t>
            </a:r>
            <a:r>
              <a:rPr lang="ru-RU" sz="1900" dirty="0" err="1" smtClean="0"/>
              <a:t>шт</a:t>
            </a:r>
            <a:r>
              <a:rPr lang="ru-RU" sz="1900" dirty="0" smtClean="0"/>
              <a:t>	150	160 рублей</a:t>
            </a:r>
          </a:p>
          <a:p>
            <a:r>
              <a:rPr lang="ru-RU" sz="1900" dirty="0" smtClean="0"/>
              <a:t>груша</a:t>
            </a:r>
          </a:p>
          <a:p>
            <a:r>
              <a:rPr lang="ru-RU" sz="1900" dirty="0" smtClean="0"/>
              <a:t>1 </a:t>
            </a:r>
            <a:r>
              <a:rPr lang="ru-RU" sz="1900" dirty="0" err="1" smtClean="0"/>
              <a:t>шт</a:t>
            </a:r>
            <a:r>
              <a:rPr lang="ru-RU" sz="1900" dirty="0" smtClean="0"/>
              <a:t>	150	120 рублей</a:t>
            </a:r>
          </a:p>
          <a:p>
            <a:r>
              <a:rPr lang="ru-RU" sz="1900" dirty="0" smtClean="0"/>
              <a:t>слива</a:t>
            </a:r>
          </a:p>
          <a:p>
            <a:r>
              <a:rPr lang="ru-RU" sz="1900" dirty="0" smtClean="0"/>
              <a:t>1 </a:t>
            </a:r>
            <a:r>
              <a:rPr lang="ru-RU" sz="1900" dirty="0" err="1" smtClean="0"/>
              <a:t>шт</a:t>
            </a:r>
            <a:r>
              <a:rPr lang="ru-RU" sz="1900" dirty="0" smtClean="0"/>
              <a:t>	50	100 рублей</a:t>
            </a:r>
          </a:p>
          <a:p>
            <a:r>
              <a:rPr lang="ru-RU" sz="1900" dirty="0" smtClean="0"/>
              <a:t>сливки</a:t>
            </a:r>
          </a:p>
          <a:p>
            <a:r>
              <a:rPr lang="ru-RU" sz="1900" dirty="0" smtClean="0"/>
              <a:t>100-150 </a:t>
            </a:r>
            <a:r>
              <a:rPr lang="ru-RU" sz="1900" dirty="0" err="1" smtClean="0"/>
              <a:t>гр</a:t>
            </a:r>
            <a:r>
              <a:rPr lang="ru-RU" sz="1900" dirty="0" smtClean="0"/>
              <a:t>		200 рублей</a:t>
            </a:r>
          </a:p>
          <a:p>
            <a:r>
              <a:rPr lang="ru-RU" sz="1900" dirty="0" smtClean="0"/>
              <a:t>	Средняя цена на кока-колу 1 л –60 рублей.</a:t>
            </a:r>
          </a:p>
          <a:p>
            <a:r>
              <a:rPr lang="ru-RU" sz="1900" dirty="0" smtClean="0"/>
              <a:t>5 подружек + Катя = 6 человек. Это  2 меры салата и 3 л кока- колы. </a:t>
            </a:r>
          </a:p>
          <a:p>
            <a:r>
              <a:rPr lang="ru-RU" sz="1900" dirty="0" smtClean="0"/>
              <a:t> Кока – кола 60 х 3 = 180 р.</a:t>
            </a:r>
          </a:p>
          <a:p>
            <a:r>
              <a:rPr lang="ru-RU" sz="1900" dirty="0" smtClean="0"/>
              <a:t>Фруктовый салат: </a:t>
            </a:r>
          </a:p>
          <a:p>
            <a:r>
              <a:rPr lang="ru-RU" sz="1900" dirty="0" smtClean="0"/>
              <a:t>Яблоко  80  : 10 = 8 р.  за 100г;   8 х (2 + 2) =  32 р</a:t>
            </a:r>
          </a:p>
          <a:p>
            <a:r>
              <a:rPr lang="ru-RU" sz="1900" dirty="0" smtClean="0"/>
              <a:t>Банан  5 х 4 = 20 р.</a:t>
            </a:r>
          </a:p>
          <a:p>
            <a:r>
              <a:rPr lang="ru-RU" sz="1900" dirty="0" smtClean="0"/>
              <a:t>Мандарин ( 2 +2) х 100 = 400 г  ;  9 х 4 = 36 р</a:t>
            </a:r>
          </a:p>
          <a:p>
            <a:r>
              <a:rPr lang="ru-RU" sz="1900" dirty="0" smtClean="0"/>
              <a:t>Киви ( 3+3) х150 = 900г  ;  16 х 9 = 144р.</a:t>
            </a:r>
          </a:p>
          <a:p>
            <a:r>
              <a:rPr lang="ru-RU" sz="1900" dirty="0" smtClean="0"/>
              <a:t>Груша  150  х 2 = 300г ; 12 х 3 = 36 р. </a:t>
            </a:r>
          </a:p>
          <a:p>
            <a:r>
              <a:rPr lang="ru-RU" sz="1900" dirty="0" smtClean="0"/>
              <a:t>Слива 2 х 50 = 100 г – это 10р.</a:t>
            </a:r>
          </a:p>
          <a:p>
            <a:r>
              <a:rPr lang="ru-RU" sz="1900" dirty="0" smtClean="0"/>
              <a:t>Сливки 150 + 150 = 300 г ; 20 х 3 = 60р.</a:t>
            </a:r>
          </a:p>
          <a:p>
            <a:r>
              <a:rPr lang="ru-RU" sz="1900" dirty="0" smtClean="0"/>
              <a:t>ИТОГО: 338 рублей</a:t>
            </a:r>
          </a:p>
          <a:p>
            <a:r>
              <a:rPr lang="ru-RU" sz="1900" dirty="0" smtClean="0"/>
              <a:t>338 р салат + 180 р кока – кола = 518р.</a:t>
            </a:r>
          </a:p>
          <a:p>
            <a:r>
              <a:rPr lang="ru-RU" sz="1900" dirty="0" smtClean="0"/>
              <a:t>ОТВЕТ: Если Катя не будет тратить свои карманные деньги,  вечеринка состоится через две недели.</a:t>
            </a:r>
          </a:p>
          <a:p>
            <a:r>
              <a:rPr lang="ru-RU" sz="1900" dirty="0" smtClean="0"/>
              <a:t>За правильно решённую задачу ( с математическими расчётами)– 5 «</a:t>
            </a:r>
            <a:r>
              <a:rPr lang="ru-RU" sz="1900" dirty="0" err="1" smtClean="0"/>
              <a:t>Московиков</a:t>
            </a:r>
            <a:r>
              <a:rPr lang="ru-RU" sz="1900" dirty="0" smtClean="0"/>
              <a:t>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7987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564904"/>
            <a:ext cx="7128792" cy="3816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83529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Станция 3. "Лови выгоду! "</a:t>
            </a:r>
          </a:p>
          <a:p>
            <a:pPr algn="just"/>
            <a:r>
              <a:rPr lang="ru-RU" b="1" dirty="0" smtClean="0"/>
              <a:t>На этой станции проводится интерактивная игра (дана в приложении.)</a:t>
            </a:r>
          </a:p>
          <a:p>
            <a:pPr algn="just"/>
            <a:r>
              <a:rPr lang="ru-RU" b="1" dirty="0" smtClean="0"/>
              <a:t>Цель-  заработать как можно больше денег за 5 минут.</a:t>
            </a:r>
            <a:endParaRPr lang="ru-RU" b="1" dirty="0"/>
          </a:p>
        </p:txBody>
      </p:sp>
      <p:pic>
        <p:nvPicPr>
          <p:cNvPr id="6" name="Picture 2" descr="https://thumbs.dreamstime.com/z/happy-lirrle-boy-businessman-counting-his-money-kids-financial-business-vector-illustration-isolated-white-background-96454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966817" cy="21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6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774</Words>
  <Application>Microsoft Office PowerPoint</Application>
  <PresentationFormat>Экран (4:3)</PresentationFormat>
  <Paragraphs>155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того, чтобы вам было куда собирать монетки, давайте сделаем сейчас КОШЕЛЁК.  Создание оригами – кошелька.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3543_</dc:creator>
  <cp:lastModifiedBy>Пользователь</cp:lastModifiedBy>
  <cp:revision>6</cp:revision>
  <dcterms:created xsi:type="dcterms:W3CDTF">2020-07-20T19:25:30Z</dcterms:created>
  <dcterms:modified xsi:type="dcterms:W3CDTF">2020-07-21T07:34:01Z</dcterms:modified>
</cp:coreProperties>
</file>