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8" r:id="rId3"/>
    <p:sldId id="270" r:id="rId4"/>
    <p:sldId id="272" r:id="rId5"/>
    <p:sldId id="274" r:id="rId6"/>
    <p:sldId id="277" r:id="rId7"/>
    <p:sldId id="280" r:id="rId8"/>
    <p:sldId id="281" r:id="rId9"/>
    <p:sldId id="282" r:id="rId10"/>
    <p:sldId id="279" r:id="rId11"/>
    <p:sldId id="262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A49F19E-1AF6-48F6-9E4A-8B9FE625E844}">
          <p14:sldIdLst>
            <p14:sldId id="258"/>
            <p14:sldId id="268"/>
          </p14:sldIdLst>
        </p14:section>
        <p14:section name="Раздел без заголовка" id="{46223775-4438-45D4-8D66-FBBE8196C593}">
          <p14:sldIdLst>
            <p14:sldId id="270"/>
            <p14:sldId id="272"/>
            <p14:sldId id="274"/>
            <p14:sldId id="277"/>
            <p14:sldId id="280"/>
            <p14:sldId id="281"/>
            <p14:sldId id="282"/>
            <p14:sldId id="279"/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9" d="100"/>
          <a:sy n="89" d="100"/>
        </p:scale>
        <p:origin x="374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CF2A-47BB-41F3-BB0E-DFF96892DCA9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310B-0A2E-4E72-AC12-AB4B410FD7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123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CF2A-47BB-41F3-BB0E-DFF96892DCA9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310B-0A2E-4E72-AC12-AB4B410FD7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784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CF2A-47BB-41F3-BB0E-DFF96892DCA9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310B-0A2E-4E72-AC12-AB4B410FD7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989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CF2A-47BB-41F3-BB0E-DFF96892DCA9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310B-0A2E-4E72-AC12-AB4B410FD7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012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CF2A-47BB-41F3-BB0E-DFF96892DCA9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310B-0A2E-4E72-AC12-AB4B410FD7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766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CF2A-47BB-41F3-BB0E-DFF96892DCA9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310B-0A2E-4E72-AC12-AB4B410FD7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699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CF2A-47BB-41F3-BB0E-DFF96892DCA9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310B-0A2E-4E72-AC12-AB4B410FD7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450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CF2A-47BB-41F3-BB0E-DFF96892DCA9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310B-0A2E-4E72-AC12-AB4B410FD7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545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CF2A-47BB-41F3-BB0E-DFF96892DCA9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310B-0A2E-4E72-AC12-AB4B410FD7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362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CF2A-47BB-41F3-BB0E-DFF96892DCA9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310B-0A2E-4E72-AC12-AB4B410FD7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670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CF2A-47BB-41F3-BB0E-DFF96892DCA9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310B-0A2E-4E72-AC12-AB4B410FD7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783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5CF2A-47BB-41F3-BB0E-DFF96892DCA9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E310B-0A2E-4E72-AC12-AB4B410FD7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582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0.liveinternet.ru/images/attach/c/2/69/528/69528848_2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3"/>
          <a:stretch/>
        </p:blipFill>
        <p:spPr bwMode="auto">
          <a:xfrm>
            <a:off x="8340436" y="190657"/>
            <a:ext cx="3587104" cy="255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6843" y="389965"/>
            <a:ext cx="10515600" cy="5812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Итоговая работа</a:t>
            </a:r>
            <a:endParaRPr lang="ru-RU" sz="4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type="body" idx="1"/>
          </p:nvPr>
        </p:nvSpPr>
        <p:spPr>
          <a:xfrm>
            <a:off x="1277877" y="1203564"/>
            <a:ext cx="9018022" cy="3045405"/>
          </a:xfrm>
        </p:spPr>
        <p:txBody>
          <a:bodyPr>
            <a:noAutofit/>
          </a:bodyPr>
          <a:lstStyle/>
          <a:p>
            <a:pPr algn="ctr"/>
            <a:r>
              <a:rPr lang="ru-RU" sz="6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«ИНТЕРНЕТ. БЕЗОПАСНОСТЬ. ДЕНЬГИ»</a:t>
            </a:r>
          </a:p>
          <a:p>
            <a:pPr algn="ctr"/>
            <a:endParaRPr lang="ru-RU" sz="4400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37530" y="4074264"/>
            <a:ext cx="74900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u="sng" dirty="0" smtClean="0">
                <a:latin typeface="Constantia" pitchFamily="18" charset="0"/>
              </a:rPr>
              <a:t>Выполнили сотрудники ГБПОО РА «Майкопский медицинский колледж»: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Constantia" pitchFamily="18" charset="0"/>
              </a:rPr>
              <a:t>Литвинова Эллина Васильевна</a:t>
            </a:r>
            <a:r>
              <a:rPr lang="ru-RU" dirty="0" smtClean="0">
                <a:latin typeface="Constantia" pitchFamily="18" charset="0"/>
              </a:rPr>
              <a:t> –  зав. практикой, преподаватель биологии;</a:t>
            </a:r>
          </a:p>
          <a:p>
            <a:r>
              <a:rPr lang="ru-RU" dirty="0" smtClean="0">
                <a:solidFill>
                  <a:srgbClr val="0070C0"/>
                </a:solidFill>
                <a:latin typeface="Constantia" pitchFamily="18" charset="0"/>
              </a:rPr>
              <a:t>Кашина Елена Александровна </a:t>
            </a:r>
            <a:r>
              <a:rPr lang="ru-RU" dirty="0" smtClean="0">
                <a:latin typeface="Constantia" pitchFamily="18" charset="0"/>
              </a:rPr>
              <a:t>– за. практикой, преподаватель  фармакологии.</a:t>
            </a:r>
          </a:p>
          <a:p>
            <a:r>
              <a:rPr lang="ru-RU" dirty="0" smtClean="0">
                <a:solidFill>
                  <a:srgbClr val="0070C0"/>
                </a:solidFill>
                <a:latin typeface="Constantia" pitchFamily="18" charset="0"/>
              </a:rPr>
              <a:t>Цуканова В.Н. </a:t>
            </a:r>
            <a:r>
              <a:rPr lang="ru-RU" dirty="0" smtClean="0">
                <a:latin typeface="Constantia" pitchFamily="18" charset="0"/>
              </a:rPr>
              <a:t>– преподаватель информатики и математики.</a:t>
            </a:r>
          </a:p>
          <a:p>
            <a:endParaRPr lang="ru-RU" dirty="0">
              <a:latin typeface="Constantia" pitchFamily="18" charset="0"/>
            </a:endParaRPr>
          </a:p>
          <a:p>
            <a:r>
              <a:rPr lang="ru-RU" b="1" dirty="0">
                <a:latin typeface="Constantia" pitchFamily="18" charset="0"/>
              </a:rPr>
              <a:t>г</a:t>
            </a:r>
            <a:r>
              <a:rPr lang="ru-RU" b="1" dirty="0" smtClean="0">
                <a:latin typeface="Constantia" pitchFamily="18" charset="0"/>
              </a:rPr>
              <a:t>. Майкоп</a:t>
            </a:r>
            <a:endParaRPr lang="ru-RU" b="1" dirty="0">
              <a:latin typeface="Constantia" pitchFamily="18" charset="0"/>
            </a:endParaRPr>
          </a:p>
        </p:txBody>
      </p:sp>
      <p:pic>
        <p:nvPicPr>
          <p:cNvPr id="1028" name="Picture 4" descr="http://www.cenotavr.ru/photos/small/259970-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09" y="4006019"/>
            <a:ext cx="4154829" cy="2783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97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x1080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3789" y="1239253"/>
            <a:ext cx="4666969" cy="54743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2505" y="0"/>
            <a:ext cx="65211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Приложение к этапу: </a:t>
            </a:r>
          </a:p>
          <a:p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Подведение итогов</a:t>
            </a:r>
            <a:endParaRPr lang="ru-RU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4932946" y="157237"/>
          <a:ext cx="7110665" cy="6566240"/>
        </p:xfrm>
        <a:graphic>
          <a:graphicData uri="http://schemas.openxmlformats.org/drawingml/2006/table">
            <a:tbl>
              <a:tblPr/>
              <a:tblGrid>
                <a:gridCol w="3547476"/>
                <a:gridCol w="3563189"/>
              </a:tblGrid>
              <a:tr h="2542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Никогда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Всегда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98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Никогда не оставляй встреченным в Интернете людям свой номер телефона, домашний адрес или номер школы без разрешения родителей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Будь внимателен при загрузке бесплатных файлов и игр на компьютер, тебя могут обмануть: нажав на ссылку, ты можешь попасть в “небезопасную зону” или загрузить на свой компьютер вирус или программу - шпион.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59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Никогда не отправляй никому свою фотографию, не посоветовавшись с родителями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Всегда принимайте помощь от взрослых или друзей, разбирающихся в вопросах безопасного Интернета. Мама и папа могут не знать ответов на все интересующие вас вопросы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55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Никогда не договаривайся о встрече с </a:t>
                      </a:r>
                      <a:r>
                        <a:rPr lang="ru-RU" sz="14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Интернет-знакомыми</a:t>
                      </a: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без сопровождения взрослых. Они не всегда являются теми, за кого себя выдают. Встречайся только в общественных местах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Если ты услышишь или увидишь, что твои друзья заходят в “небезопасные зоны”, напомни им о возможных опасностях и посоветуй, как им правильно поступить.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98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Никогда не открывай прикрепленные к электронному письму файлы, присланные от незнакомого человека. Файлы могут содержать вирусы или другие программы, которые могут повредить всю информацию или программное обеспечение компьютера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Всегда держи информацию о пароле при себе, никому его не говори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51" b="11145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024" y="5668496"/>
            <a:ext cx="12070976" cy="822326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Constantia" pitchFamily="18" charset="0"/>
              </a:rPr>
              <a:t>БЛАГОДАРИМ ЗА ВНИМАНИЕ</a:t>
            </a:r>
            <a:endParaRPr lang="ru-RU" sz="6000" b="1" dirty="0">
              <a:solidFill>
                <a:srgbClr val="0070C0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67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-fotki.yandex.ru/get/4207/112265771.846/0_c54e0_90ef81a1_X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929" y="2541495"/>
            <a:ext cx="4769224" cy="332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986" y="0"/>
            <a:ext cx="10515600" cy="1210235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Характеристика условий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реализации проекта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1035415"/>
            <a:ext cx="9889958" cy="582258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None/>
            </a:pPr>
            <a:r>
              <a:rPr lang="ru-RU" b="1" dirty="0" smtClean="0">
                <a:latin typeface="Constantia" pitchFamily="18" charset="0"/>
                <a:cs typeface="Times New Roman" pitchFamily="18" charset="0"/>
              </a:rPr>
              <a:t>Объект: </a:t>
            </a:r>
            <a:endParaRPr lang="ru-RU" b="1" dirty="0">
              <a:latin typeface="Constantia" pitchFamily="18" charset="0"/>
              <a:cs typeface="Times New Roman" pitchFamily="18" charset="0"/>
            </a:endParaRPr>
          </a:p>
          <a:p>
            <a:pPr lvl="1">
              <a:lnSpc>
                <a:spcPct val="120000"/>
              </a:lnSpc>
            </a:pPr>
            <a:r>
              <a:rPr lang="ru-RU" b="1" dirty="0" smtClean="0">
                <a:latin typeface="Constantia" pitchFamily="18" charset="0"/>
                <a:cs typeface="Times New Roman" pitchFamily="18" charset="0"/>
              </a:rPr>
              <a:t>Место:</a:t>
            </a:r>
            <a:r>
              <a:rPr lang="ru-RU" dirty="0" smtClean="0">
                <a:latin typeface="Constantia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0070C0"/>
                </a:solidFill>
                <a:latin typeface="Constantia" pitchFamily="18" charset="0"/>
                <a:cs typeface="Times New Roman" pitchFamily="18" charset="0"/>
              </a:rPr>
              <a:t>Республика Адыгея. </a:t>
            </a:r>
            <a:r>
              <a:rPr lang="ru-RU" b="1" i="1" dirty="0" err="1" smtClean="0">
                <a:solidFill>
                  <a:srgbClr val="0070C0"/>
                </a:solidFill>
                <a:latin typeface="Constantia" pitchFamily="18" charset="0"/>
                <a:cs typeface="Times New Roman" pitchFamily="18" charset="0"/>
              </a:rPr>
              <a:t>г.Майкоп</a:t>
            </a:r>
            <a:r>
              <a:rPr lang="ru-RU" b="1" i="1" dirty="0" smtClean="0">
                <a:solidFill>
                  <a:srgbClr val="0070C0"/>
                </a:solidFill>
                <a:latin typeface="Constantia" pitchFamily="18" charset="0"/>
                <a:cs typeface="Times New Roman" pitchFamily="18" charset="0"/>
              </a:rPr>
              <a:t> </a:t>
            </a:r>
            <a:endParaRPr lang="ru-RU" b="1" i="1" dirty="0">
              <a:solidFill>
                <a:srgbClr val="0070C0"/>
              </a:solidFill>
              <a:latin typeface="Constantia" pitchFamily="18" charset="0"/>
              <a:cs typeface="Times New Roman" pitchFamily="18" charset="0"/>
            </a:endParaRPr>
          </a:p>
          <a:p>
            <a:pPr lvl="1">
              <a:lnSpc>
                <a:spcPct val="120000"/>
              </a:lnSpc>
            </a:pPr>
            <a:r>
              <a:rPr lang="ru-RU" b="1" dirty="0">
                <a:latin typeface="Constantia" pitchFamily="18" charset="0"/>
                <a:cs typeface="Times New Roman" pitchFamily="18" charset="0"/>
              </a:rPr>
              <a:t>Название образовательной организации</a:t>
            </a:r>
            <a:r>
              <a:rPr lang="ru-RU" b="1" dirty="0" smtClean="0">
                <a:latin typeface="Constantia" pitchFamily="18" charset="0"/>
                <a:cs typeface="Times New Roman" pitchFamily="18" charset="0"/>
              </a:rPr>
              <a:t>: </a:t>
            </a:r>
            <a:r>
              <a:rPr lang="ru-RU" b="1" i="1" dirty="0" smtClean="0">
                <a:solidFill>
                  <a:srgbClr val="0070C0"/>
                </a:solidFill>
                <a:latin typeface="Constantia" pitchFamily="18" charset="0"/>
                <a:cs typeface="Times New Roman" pitchFamily="18" charset="0"/>
              </a:rPr>
              <a:t>Государственная бюджетная профессиональная образовательная организация Республики Адыгея «Майкопский медицинский коллеж».</a:t>
            </a:r>
            <a:endParaRPr lang="ru-RU" b="1" i="1" dirty="0">
              <a:solidFill>
                <a:srgbClr val="0070C0"/>
              </a:solidFill>
              <a:latin typeface="Constantia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u-RU" b="1" dirty="0" smtClean="0">
                <a:latin typeface="Constantia" pitchFamily="18" charset="0"/>
                <a:cs typeface="Times New Roman" pitchFamily="18" charset="0"/>
              </a:rPr>
              <a:t>Учащиеся</a:t>
            </a:r>
            <a:r>
              <a:rPr lang="ru-RU" sz="2000" b="1" dirty="0" smtClean="0">
                <a:latin typeface="Constantia" pitchFamily="18" charset="0"/>
                <a:cs typeface="Times New Roman" pitchFamily="18" charset="0"/>
              </a:rPr>
              <a:t>: </a:t>
            </a:r>
            <a:r>
              <a:rPr lang="ru-RU" b="1" i="1" dirty="0" smtClean="0">
                <a:solidFill>
                  <a:srgbClr val="0070C0"/>
                </a:solidFill>
                <a:latin typeface="Constantia" pitchFamily="18" charset="0"/>
                <a:cs typeface="Times New Roman" pitchFamily="18" charset="0"/>
              </a:rPr>
              <a:t>1 курс.</a:t>
            </a:r>
            <a:endParaRPr lang="ru-RU" b="1" i="1" dirty="0">
              <a:solidFill>
                <a:srgbClr val="0070C0"/>
              </a:solidFill>
              <a:latin typeface="Constantia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Constantia" pitchFamily="18" charset="0"/>
                <a:cs typeface="Times New Roman" pitchFamily="18" charset="0"/>
              </a:rPr>
              <a:t>Тип </a:t>
            </a:r>
            <a:r>
              <a:rPr lang="ru-RU" b="1" dirty="0">
                <a:latin typeface="Constantia" pitchFamily="18" charset="0"/>
                <a:cs typeface="Times New Roman" pitchFamily="18" charset="0"/>
              </a:rPr>
              <a:t>занятия: </a:t>
            </a:r>
            <a:r>
              <a:rPr lang="ru-RU" b="1" i="1" dirty="0">
                <a:solidFill>
                  <a:srgbClr val="0070C0"/>
                </a:solidFill>
                <a:latin typeface="Constantia" pitchFamily="18" charset="0"/>
                <a:cs typeface="Times New Roman" pitchFamily="18" charset="0"/>
              </a:rPr>
              <a:t>классный час.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latin typeface="Constantia" pitchFamily="18" charset="0"/>
                <a:cs typeface="Times New Roman" pitchFamily="18" charset="0"/>
              </a:rPr>
              <a:t>Оборудование и/ или характеристика образовательной среды</a:t>
            </a:r>
            <a:r>
              <a:rPr lang="ru-RU" b="1" dirty="0" smtClean="0">
                <a:latin typeface="Constantia" pitchFamily="18" charset="0"/>
                <a:cs typeface="Times New Roman" pitchFamily="18" charset="0"/>
              </a:rPr>
              <a:t>: </a:t>
            </a:r>
            <a:r>
              <a:rPr lang="ru-RU" sz="2400" b="1" i="1" dirty="0" smtClean="0">
                <a:solidFill>
                  <a:srgbClr val="0070C0"/>
                </a:solidFill>
                <a:latin typeface="Constantia" pitchFamily="18" charset="0"/>
                <a:cs typeface="Times New Roman" pitchFamily="18" charset="0"/>
              </a:rPr>
              <a:t>демонстрационный ПК (мультимедиа проектор, экран), презентация, видеоролик, </a:t>
            </a:r>
            <a:r>
              <a:rPr lang="ru-RU" sz="2400" b="1" i="1" dirty="0">
                <a:solidFill>
                  <a:srgbClr val="0070C0"/>
                </a:solidFill>
                <a:latin typeface="Constantia" pitchFamily="18" charset="0"/>
                <a:cs typeface="Times New Roman" pitchFamily="18" charset="0"/>
              </a:rPr>
              <a:t>дидактический раздаточный материал</a:t>
            </a:r>
            <a:r>
              <a:rPr lang="ru-RU" sz="2400" b="1" i="1" dirty="0" smtClean="0">
                <a:solidFill>
                  <a:srgbClr val="0070C0"/>
                </a:solidFill>
                <a:latin typeface="Constantia" pitchFamily="18" charset="0"/>
                <a:cs typeface="Times New Roman" pitchFamily="18" charset="0"/>
              </a:rPr>
              <a:t>.</a:t>
            </a:r>
            <a:endParaRPr lang="ru-RU" sz="2400" b="1" i="1" dirty="0">
              <a:solidFill>
                <a:srgbClr val="0070C0"/>
              </a:solidFill>
              <a:latin typeface="Constantia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ru-RU" dirty="0">
              <a:latin typeface="Constant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37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443" y="1925054"/>
            <a:ext cx="11851104" cy="4668252"/>
          </a:xfrm>
        </p:spPr>
        <p:txBody>
          <a:bodyPr numCol="2">
            <a:normAutofit fontScale="25000" lnSpcReduction="20000"/>
          </a:bodyPr>
          <a:lstStyle/>
          <a:p>
            <a:endParaRPr lang="ru-RU" dirty="0">
              <a:latin typeface="Constantia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800" b="1" u="sng" dirty="0" smtClean="0">
                <a:solidFill>
                  <a:srgbClr val="0070C0"/>
                </a:solidFill>
                <a:latin typeface="Constantia" pitchFamily="18" charset="0"/>
                <a:cs typeface="Times New Roman" pitchFamily="18" charset="0"/>
              </a:rPr>
              <a:t>Предметные </a:t>
            </a:r>
            <a:r>
              <a:rPr lang="ru-RU" sz="8800" b="1" u="sng" dirty="0">
                <a:solidFill>
                  <a:srgbClr val="0070C0"/>
                </a:solidFill>
                <a:latin typeface="Constantia" pitchFamily="18" charset="0"/>
                <a:cs typeface="Times New Roman" pitchFamily="18" charset="0"/>
              </a:rPr>
              <a:t>образовательные </a:t>
            </a:r>
            <a:r>
              <a:rPr lang="ru-RU" sz="8800" b="1" u="sng" dirty="0" smtClean="0">
                <a:solidFill>
                  <a:srgbClr val="0070C0"/>
                </a:solidFill>
                <a:latin typeface="Constantia" pitchFamily="18" charset="0"/>
                <a:cs typeface="Times New Roman" pitchFamily="18" charset="0"/>
              </a:rPr>
              <a:t>результаты: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9200" dirty="0" smtClean="0">
                <a:latin typeface="Constantia" pitchFamily="18" charset="0"/>
                <a:cs typeface="Times New Roman" pitchFamily="18" charset="0"/>
              </a:rPr>
              <a:t>обучить информационной безопасности в сети Интернет;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9200" dirty="0" smtClean="0">
                <a:latin typeface="Constantia" pitchFamily="18" charset="0"/>
                <a:cs typeface="Times New Roman" pitchFamily="18" charset="0"/>
              </a:rPr>
              <a:t>ознакомить учащихся с потенциальными угрозами, которые могут встретиться при работе в сети Интернет и научить избегать их;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9200" dirty="0" smtClean="0">
                <a:latin typeface="Constantia" pitchFamily="18" charset="0"/>
                <a:cs typeface="Times New Roman" pitchFamily="18" charset="0"/>
              </a:rPr>
              <a:t>сформировать навыки поведения в информационном обществе с целью обеспечения информационной безопасности;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9200" dirty="0" smtClean="0">
                <a:latin typeface="Constantia" pitchFamily="18" charset="0"/>
                <a:cs typeface="Times New Roman" pitchFamily="18" charset="0"/>
              </a:rPr>
              <a:t>освоить практические навыки работы в сети Интернет.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800" b="1" dirty="0" smtClean="0">
                <a:latin typeface="Constantia" pitchFamily="18" charset="0"/>
                <a:cs typeface="Times New Roman" pitchFamily="18" charset="0"/>
              </a:rPr>
              <a:t>   </a:t>
            </a:r>
            <a:r>
              <a:rPr lang="ru-RU" sz="8800" b="1" u="sng" dirty="0" err="1" smtClean="0">
                <a:solidFill>
                  <a:srgbClr val="0070C0"/>
                </a:solidFill>
                <a:latin typeface="Constantia" pitchFamily="18" charset="0"/>
                <a:cs typeface="Times New Roman" pitchFamily="18" charset="0"/>
              </a:rPr>
              <a:t>Метапредметные</a:t>
            </a:r>
            <a:r>
              <a:rPr lang="ru-RU" sz="8800" b="1" u="sng" dirty="0" smtClean="0">
                <a:solidFill>
                  <a:srgbClr val="0070C0"/>
                </a:solidFill>
                <a:latin typeface="Constantia" pitchFamily="18" charset="0"/>
                <a:cs typeface="Times New Roman" pitchFamily="18" charset="0"/>
              </a:rPr>
              <a:t> образовательные результаты: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ru-RU" sz="8400" dirty="0" smtClean="0">
                <a:latin typeface="Constantia" pitchFamily="18" charset="0"/>
                <a:cs typeface="Times New Roman" pitchFamily="18" charset="0"/>
              </a:rPr>
              <a:t>сравнивать информацию;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ru-RU" sz="8400" dirty="0" smtClean="0">
                <a:latin typeface="Constantia" pitchFamily="18" charset="0"/>
                <a:cs typeface="Times New Roman" pitchFamily="18" charset="0"/>
              </a:rPr>
              <a:t>владеть критическим анализом;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ru-RU" sz="8400" dirty="0" smtClean="0">
                <a:latin typeface="Constantia" pitchFamily="18" charset="0"/>
                <a:cs typeface="Times New Roman" pitchFamily="18" charset="0"/>
              </a:rPr>
              <a:t>выделять главные мысли и грамотно их излагать;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ru-RU" sz="8400" dirty="0" smtClean="0">
                <a:latin typeface="Constantia" pitchFamily="18" charset="0"/>
                <a:cs typeface="Times New Roman" pitchFamily="18" charset="0"/>
              </a:rPr>
              <a:t>воспринимать и усваивать услышанное;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ru-RU" sz="8400" dirty="0" smtClean="0">
                <a:latin typeface="Constantia" pitchFamily="18" charset="0"/>
                <a:cs typeface="Times New Roman" pitchFamily="18" charset="0"/>
              </a:rPr>
              <a:t>обладать информационной культурой.</a:t>
            </a:r>
          </a:p>
          <a:p>
            <a:pPr marL="457200" lvl="1" indent="0" algn="just">
              <a:lnSpc>
                <a:spcPct val="120000"/>
              </a:lnSpc>
              <a:spcBef>
                <a:spcPts val="0"/>
              </a:spcBef>
              <a:buNone/>
              <a:tabLst>
                <a:tab pos="457200" algn="l"/>
              </a:tabLst>
              <a:defRPr/>
            </a:pPr>
            <a:r>
              <a:rPr lang="ru-RU" altLang="ru-RU" sz="8400" b="1" u="sng" dirty="0" smtClean="0">
                <a:solidFill>
                  <a:srgbClr val="0070C0"/>
                </a:solidFill>
                <a:latin typeface="Constantia" pitchFamily="18" charset="0"/>
                <a:cs typeface="Times New Roman" pitchFamily="18" charset="0"/>
              </a:rPr>
              <a:t>Личностные:</a:t>
            </a:r>
            <a:endParaRPr lang="ru-RU" altLang="ru-RU" sz="8400" u="sng" dirty="0" smtClean="0">
              <a:solidFill>
                <a:srgbClr val="0070C0"/>
              </a:solidFill>
              <a:latin typeface="Constantia" pitchFamily="18" charset="0"/>
              <a:cs typeface="Times New Roman" pitchFamily="18" charset="0"/>
            </a:endParaRPr>
          </a:p>
          <a:p>
            <a:pPr marL="731520" lvl="1" indent="-274320">
              <a:lnSpc>
                <a:spcPct val="120000"/>
              </a:lnSpc>
              <a:spcBef>
                <a:spcPts val="0"/>
              </a:spcBef>
              <a:buSzPts val="1400"/>
              <a:tabLst>
                <a:tab pos="457200" algn="l"/>
              </a:tabLst>
              <a:defRPr/>
            </a:pPr>
            <a:r>
              <a:rPr lang="ru-RU" altLang="ru-RU" sz="8400" dirty="0" smtClean="0">
                <a:solidFill>
                  <a:srgbClr val="000000"/>
                </a:solidFill>
                <a:latin typeface="Constantia" pitchFamily="18" charset="0"/>
                <a:cs typeface="Times New Roman" pitchFamily="18" charset="0"/>
              </a:rPr>
              <a:t>развивать умение работать в группе;</a:t>
            </a:r>
          </a:p>
          <a:p>
            <a:pPr marL="731520" lvl="1" indent="-274320">
              <a:lnSpc>
                <a:spcPct val="120000"/>
              </a:lnSpc>
              <a:spcBef>
                <a:spcPts val="0"/>
              </a:spcBef>
              <a:buSzPts val="1400"/>
              <a:tabLst>
                <a:tab pos="457200" algn="l"/>
              </a:tabLst>
              <a:defRPr/>
            </a:pPr>
            <a:r>
              <a:rPr lang="ru-RU" altLang="ru-RU" sz="8400" dirty="0" smtClean="0">
                <a:solidFill>
                  <a:srgbClr val="000000"/>
                </a:solidFill>
                <a:latin typeface="Constantia" pitchFamily="18" charset="0"/>
                <a:cs typeface="Times New Roman" pitchFamily="18" charset="0"/>
              </a:rPr>
              <a:t>формирование социальной активности и самостоятельности;</a:t>
            </a:r>
          </a:p>
          <a:p>
            <a:pPr marL="731520" lvl="1" indent="-274320">
              <a:lnSpc>
                <a:spcPct val="120000"/>
              </a:lnSpc>
              <a:spcBef>
                <a:spcPts val="0"/>
              </a:spcBef>
              <a:buSzPts val="1400"/>
              <a:tabLst>
                <a:tab pos="457200" algn="l"/>
              </a:tabLst>
              <a:defRPr/>
            </a:pPr>
            <a:r>
              <a:rPr lang="ru-RU" altLang="ru-RU" sz="8400" dirty="0" smtClean="0">
                <a:solidFill>
                  <a:srgbClr val="000000"/>
                </a:solidFill>
                <a:latin typeface="Constantia" pitchFamily="18" charset="0"/>
                <a:cs typeface="Times New Roman" pitchFamily="18" charset="0"/>
              </a:rPr>
              <a:t>выработка навыков культурного общения;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ru-RU" sz="8400" dirty="0" smtClean="0">
                <a:latin typeface="Constantia" pitchFamily="18" charset="0"/>
                <a:cs typeface="Times New Roman" pitchFamily="18" charset="0"/>
              </a:rPr>
              <a:t>расширение кругозора учащихся.</a:t>
            </a:r>
            <a:endParaRPr lang="ru-RU" sz="8400" dirty="0">
              <a:latin typeface="Constant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0755" y="399923"/>
            <a:ext cx="116946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Цели занятия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развитие самоконтроля учащихся и воспитание внимательного отношения к информационным ресурсам.</a:t>
            </a:r>
          </a:p>
          <a:p>
            <a:pPr lvl="0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Достижение не менее 80 % учащимися следующих образовательных результатов: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261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2843" y="0"/>
            <a:ext cx="10058400" cy="96252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ОПИСАНИЕ УЧЕБНОГО ПРОЦЕССА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*</a:t>
            </a:r>
            <a:r>
              <a:rPr lang="ru-RU" sz="2000" dirty="0"/>
              <a:t>этап может включать одно или несколько типов заданий</a:t>
            </a:r>
            <a:endParaRPr lang="ru-RU" dirty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414835"/>
              </p:ext>
            </p:extLst>
          </p:nvPr>
        </p:nvGraphicFramePr>
        <p:xfrm>
          <a:off x="1" y="792483"/>
          <a:ext cx="12192000" cy="5997757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22417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19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96365"/>
                <a:gridCol w="2293690"/>
                <a:gridCol w="50381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3516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onstantia" pitchFamily="18" charset="0"/>
                        </a:rPr>
                        <a:t>ЭТАП</a:t>
                      </a:r>
                      <a:endParaRPr lang="ru-RU" sz="1600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onstantia" pitchFamily="18" charset="0"/>
                        </a:rPr>
                        <a:t>ПРОДОЛЖИТЕЛЬНОСТЬ</a:t>
                      </a:r>
                      <a:endParaRPr lang="ru-RU" sz="1200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Constantia" pitchFamily="18" charset="0"/>
                        </a:rPr>
                        <a:t>Метод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Constantia" pitchFamily="18" charset="0"/>
                        </a:rPr>
                        <a:t>Типы заданий контрольно-измерительных</a:t>
                      </a:r>
                      <a:r>
                        <a:rPr lang="ru-RU" sz="1400" baseline="0" dirty="0">
                          <a:latin typeface="Constantia" pitchFamily="18" charset="0"/>
                        </a:rPr>
                        <a:t> процедур</a:t>
                      </a:r>
                      <a:endParaRPr lang="ru-RU" sz="1400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onstantia" pitchFamily="18" charset="0"/>
                        </a:rPr>
                        <a:t>ДЕЙСТВИЯ УЧАЩИХСЯ ПРИ ВЫПОЛНЕНИИ ЗАДАНИЙ ИЛИ ТИПЫ ЗАДАНИЙ ДЛЯ УЧАЩИХСЯ</a:t>
                      </a:r>
                      <a:endParaRPr lang="ru-RU" sz="1600" dirty="0">
                        <a:latin typeface="Constanti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98834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2000" b="1" kern="1200" dirty="0" smtClean="0">
                          <a:latin typeface="Constantia" pitchFamily="18" charset="0"/>
                        </a:rPr>
                        <a:t>Мотивация и выстраивание перспективных линий </a:t>
                      </a:r>
                      <a:endParaRPr lang="ru-RU" sz="2000" b="1" kern="1200" dirty="0">
                        <a:solidFill>
                          <a:schemeClr val="dk1"/>
                        </a:solidFill>
                        <a:latin typeface="Constantia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onstantia" pitchFamily="18" charset="0"/>
                        </a:rPr>
                        <a:t>5</a:t>
                      </a:r>
                      <a:r>
                        <a:rPr lang="ru-RU" sz="1600" baseline="0" dirty="0" smtClean="0">
                          <a:latin typeface="Constantia" pitchFamily="18" charset="0"/>
                        </a:rPr>
                        <a:t> мин.</a:t>
                      </a:r>
                      <a:endParaRPr lang="ru-RU" sz="1600" b="1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Constantia" pitchFamily="18" charset="0"/>
                        </a:rPr>
                        <a:t>Наглядный, </a:t>
                      </a:r>
                    </a:p>
                    <a:p>
                      <a:r>
                        <a:rPr lang="ru-RU" sz="1600" b="1" i="0" kern="1200" dirty="0" smtClean="0">
                          <a:solidFill>
                            <a:schemeClr val="dk1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коллективная мыслительная  деятельность, </a:t>
                      </a:r>
                      <a:r>
                        <a:rPr lang="ru-RU" sz="1600" b="1" dirty="0" smtClean="0">
                          <a:latin typeface="Constantia" pitchFamily="18" charset="0"/>
                        </a:rPr>
                        <a:t>вопросно-ответный метод</a:t>
                      </a:r>
                      <a:endParaRPr lang="ru-RU" sz="1600" b="1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latin typeface="Constantia" pitchFamily="18" charset="0"/>
                        </a:rPr>
                        <a:t>Видеоролик «Заказал телефон в Интернете и оказался в сетях мошенников</a:t>
                      </a:r>
                      <a:r>
                        <a:rPr lang="ru-RU" sz="1800" b="0" baseline="0" dirty="0" smtClean="0">
                          <a:latin typeface="Constantia" pitchFamily="18" charset="0"/>
                        </a:rPr>
                        <a:t>» </a:t>
                      </a:r>
                      <a:endParaRPr lang="ru-RU" sz="1800" b="0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onstantia" pitchFamily="18" charset="0"/>
                        </a:rPr>
                        <a:t>Смотрят видеоролик о реальной</a:t>
                      </a:r>
                      <a:r>
                        <a:rPr lang="ru-RU" sz="1800" baseline="0" dirty="0" smtClean="0">
                          <a:latin typeface="Constantia" pitchFamily="18" charset="0"/>
                        </a:rPr>
                        <a:t> истории из Интернета</a:t>
                      </a:r>
                      <a:r>
                        <a:rPr lang="ru-RU" sz="1800" dirty="0" smtClean="0">
                          <a:latin typeface="Constantia" pitchFamily="18" charset="0"/>
                        </a:rPr>
                        <a:t>.</a:t>
                      </a:r>
                      <a:endParaRPr lang="ru-RU" sz="1800" b="1" dirty="0">
                        <a:latin typeface="Constanti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97167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sz="2000" b="1" kern="1200" dirty="0" smtClean="0">
                          <a:latin typeface="Constantia" pitchFamily="18" charset="0"/>
                        </a:rPr>
                        <a:t>2. Выявление исходного уровня развития </a:t>
                      </a:r>
                      <a:endParaRPr lang="ru-RU" sz="2000" b="1" kern="1200" dirty="0">
                        <a:solidFill>
                          <a:schemeClr val="dk1"/>
                        </a:solidFill>
                        <a:latin typeface="Constantia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onstantia" pitchFamily="18" charset="0"/>
                        </a:rPr>
                        <a:t>5</a:t>
                      </a:r>
                      <a:r>
                        <a:rPr lang="ru-RU" sz="1600" baseline="0" dirty="0" smtClean="0">
                          <a:latin typeface="Constantia" pitchFamily="18" charset="0"/>
                        </a:rPr>
                        <a:t> мин.</a:t>
                      </a:r>
                      <a:endParaRPr lang="ru-RU" sz="1600" b="1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Constantia" pitchFamily="18" charset="0"/>
                        </a:rPr>
                        <a:t>Фронтальный опрос</a:t>
                      </a:r>
                      <a:endParaRPr lang="ru-RU" sz="1600" b="1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latin typeface="Constantia" pitchFamily="18" charset="0"/>
                        </a:rPr>
                        <a:t>Вопросы о</a:t>
                      </a:r>
                      <a:r>
                        <a:rPr lang="ru-RU" sz="1800" b="0" baseline="0" dirty="0" smtClean="0">
                          <a:latin typeface="Constantia" pitchFamily="18" charset="0"/>
                        </a:rPr>
                        <a:t> других видах мошенничества в сети Интернет</a:t>
                      </a:r>
                      <a:endParaRPr lang="ru-RU" sz="1800" b="0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onstantia" pitchFamily="18" charset="0"/>
                        </a:rPr>
                        <a:t>Отвечают</a:t>
                      </a:r>
                      <a:r>
                        <a:rPr lang="ru-RU" sz="1800" baseline="0" dirty="0" smtClean="0">
                          <a:latin typeface="Constantia" pitchFamily="18" charset="0"/>
                        </a:rPr>
                        <a:t> на вопросы о возможных опасностях в сети Интернет.</a:t>
                      </a:r>
                      <a:endParaRPr lang="ru-RU" sz="1800" b="1" dirty="0">
                        <a:latin typeface="Constanti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97167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latin typeface="Constantia" pitchFamily="18" charset="0"/>
                        </a:rPr>
                        <a:t>3. Совместная деятельность субъектов по освоению темы</a:t>
                      </a:r>
                      <a:endParaRPr lang="ru-RU" sz="2000" b="1" kern="1200" dirty="0">
                        <a:solidFill>
                          <a:schemeClr val="dk1"/>
                        </a:solidFill>
                        <a:latin typeface="Constantia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onstantia" pitchFamily="18" charset="0"/>
                        </a:rPr>
                        <a:t>25 мин.</a:t>
                      </a:r>
                      <a:endParaRPr lang="ru-RU" sz="1600" b="1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0" kern="1200" dirty="0" smtClean="0">
                          <a:solidFill>
                            <a:schemeClr val="dk1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Ситуация и </a:t>
                      </a:r>
                      <a:r>
                        <a:rPr lang="ru-RU" sz="1600" b="1" i="0" kern="1200" dirty="0" err="1" smtClean="0">
                          <a:solidFill>
                            <a:schemeClr val="dk1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инсценирование</a:t>
                      </a:r>
                      <a:r>
                        <a:rPr lang="ru-RU" sz="1600" b="1" i="0" kern="1200" dirty="0" smtClean="0">
                          <a:solidFill>
                            <a:schemeClr val="dk1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 различной деятельности</a:t>
                      </a:r>
                      <a:endParaRPr lang="ru-RU" sz="1600" b="1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kern="1200" baseline="0" dirty="0" err="1" smtClean="0">
                          <a:solidFill>
                            <a:schemeClr val="dk1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Ситуациационные</a:t>
                      </a:r>
                      <a:r>
                        <a:rPr lang="ru-RU" sz="1800" b="0" kern="1200" baseline="0" dirty="0" smtClean="0">
                          <a:solidFill>
                            <a:schemeClr val="dk1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baseline="0" dirty="0" smtClean="0">
                          <a:latin typeface="Constantia" pitchFamily="18" charset="0"/>
                        </a:rPr>
                        <a:t>задания по группам</a:t>
                      </a:r>
                      <a:endParaRPr lang="ru-RU" sz="1800" b="0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onstantia" pitchFamily="18" charset="0"/>
                        </a:rPr>
                        <a:t>Объединяются в группы, распределяют роли в группе,</a:t>
                      </a:r>
                      <a:r>
                        <a:rPr lang="ru-RU" sz="1800" baseline="0" dirty="0" smtClean="0">
                          <a:latin typeface="Constantia" pitchFamily="18" charset="0"/>
                        </a:rPr>
                        <a:t> обыгрывают предложенную ситуацию, формулируют правила безопасности в сети Интернет</a:t>
                      </a:r>
                      <a:endParaRPr lang="ru-RU" sz="1800" b="1" dirty="0">
                        <a:latin typeface="Constanti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16157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Constantia" pitchFamily="18" charset="0"/>
                        </a:rPr>
                        <a:t>4. Подведение итогов</a:t>
                      </a:r>
                      <a:endParaRPr lang="ru-RU" sz="2000" b="1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onstantia" pitchFamily="18" charset="0"/>
                        </a:rPr>
                        <a:t>5 мин.</a:t>
                      </a:r>
                      <a:endParaRPr lang="ru-RU" sz="1600" b="1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Constantia" pitchFamily="18" charset="0"/>
                        </a:rPr>
                        <a:t>Практический</a:t>
                      </a:r>
                      <a:endParaRPr lang="ru-RU" sz="1600" b="1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Макет таблицы </a:t>
                      </a: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800" b="0" kern="1200" dirty="0" err="1" smtClean="0">
                          <a:solidFill>
                            <a:schemeClr val="dk1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Всегда-никогда</a:t>
                      </a: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»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latin typeface="Constantia" pitchFamily="18" charset="0"/>
                        </a:rPr>
                        <a:t>Составляют сводную таблицу «</a:t>
                      </a:r>
                      <a:r>
                        <a:rPr lang="ru-RU" sz="1800" kern="1200" dirty="0" err="1" smtClean="0">
                          <a:latin typeface="Constantia" pitchFamily="18" charset="0"/>
                        </a:rPr>
                        <a:t>Всегда-никогда</a:t>
                      </a:r>
                      <a:r>
                        <a:rPr lang="ru-RU" sz="1800" kern="1200" dirty="0" smtClean="0">
                          <a:latin typeface="Constantia" pitchFamily="18" charset="0"/>
                        </a:rPr>
                        <a:t>» правил поведения в сети Интернет</a:t>
                      </a:r>
                      <a:endParaRPr lang="ru-RU" sz="1800" b="1" dirty="0">
                        <a:latin typeface="Constant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432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836" y="147916"/>
            <a:ext cx="10903542" cy="1411012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Constantia" pitchFamily="18" charset="0"/>
              </a:rPr>
              <a:t>Перечень методик (технологий, методических приемов), рекомендуемых к использованию на </a:t>
            </a:r>
            <a:r>
              <a:rPr lang="ru-RU" sz="3600" b="1" dirty="0" smtClean="0">
                <a:solidFill>
                  <a:srgbClr val="FF0000"/>
                </a:solidFill>
                <a:latin typeface="Constantia" pitchFamily="18" charset="0"/>
              </a:rPr>
              <a:t>занятии:</a:t>
            </a:r>
            <a:endParaRPr lang="ru-RU" sz="3600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5836" y="1693398"/>
            <a:ext cx="626886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Bef>
                <a:spcPts val="580"/>
              </a:spcBef>
              <a:buFont typeface="+mj-lt"/>
              <a:buAutoNum type="arabicPeriod"/>
              <a:defRPr/>
            </a:pPr>
            <a:r>
              <a:rPr lang="ru-RU" sz="3600" b="1" dirty="0" smtClean="0">
                <a:latin typeface="Constantia" pitchFamily="18" charset="0"/>
              </a:rPr>
              <a:t>Работа в группах.</a:t>
            </a:r>
          </a:p>
          <a:p>
            <a:pPr marL="514350" indent="-514350">
              <a:spcBef>
                <a:spcPts val="580"/>
              </a:spcBef>
              <a:buFont typeface="+mj-lt"/>
              <a:buAutoNum type="arabicPeriod"/>
              <a:defRPr/>
            </a:pPr>
            <a:r>
              <a:rPr lang="ru-RU" sz="3600" b="1" dirty="0" smtClean="0">
                <a:latin typeface="Constantia" pitchFamily="18" charset="0"/>
              </a:rPr>
              <a:t>Игровое и практическое моделирование.</a:t>
            </a:r>
          </a:p>
          <a:p>
            <a:pPr marL="514350" indent="-514350">
              <a:spcBef>
                <a:spcPts val="580"/>
              </a:spcBef>
              <a:buFont typeface="+mj-lt"/>
              <a:buAutoNum type="arabicPeriod"/>
              <a:defRPr/>
            </a:pPr>
            <a:r>
              <a:rPr lang="ru-RU" sz="3600" b="1" dirty="0" smtClean="0">
                <a:latin typeface="Constantia" pitchFamily="18" charset="0"/>
              </a:rPr>
              <a:t>Работа с понятиями.</a:t>
            </a:r>
            <a:endParaRPr lang="en-US" sz="3600" b="1" dirty="0" smtClean="0">
              <a:latin typeface="Constantia" pitchFamily="18" charset="0"/>
            </a:endParaRPr>
          </a:p>
          <a:p>
            <a:pPr marL="514350" indent="-514350">
              <a:spcBef>
                <a:spcPts val="580"/>
              </a:spcBef>
              <a:buFont typeface="+mj-lt"/>
              <a:buAutoNum type="arabicPeriod"/>
              <a:defRPr/>
            </a:pPr>
            <a:r>
              <a:rPr lang="ru-RU" sz="3600" b="1" dirty="0" smtClean="0">
                <a:latin typeface="Constantia" pitchFamily="18" charset="0"/>
              </a:rPr>
              <a:t>Ситуационные задания.</a:t>
            </a:r>
            <a:endParaRPr lang="en-US" sz="3600" b="1" dirty="0" smtClean="0">
              <a:latin typeface="Constantia" pitchFamily="18" charset="0"/>
            </a:endParaRPr>
          </a:p>
          <a:p>
            <a:pPr marL="514350" indent="-514350">
              <a:spcBef>
                <a:spcPts val="580"/>
              </a:spcBef>
              <a:buFont typeface="+mj-lt"/>
              <a:buAutoNum type="arabicPeriod"/>
              <a:defRPr/>
            </a:pPr>
            <a:r>
              <a:rPr lang="ru-RU" sz="3600" b="1" dirty="0" smtClean="0">
                <a:latin typeface="Constantia" pitchFamily="18" charset="0"/>
              </a:rPr>
              <a:t>Технология коллективного взаимодействия.</a:t>
            </a:r>
          </a:p>
        </p:txBody>
      </p:sp>
      <p:pic>
        <p:nvPicPr>
          <p:cNvPr id="5122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64698" y="2114414"/>
            <a:ext cx="5544786" cy="40846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057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774" y="1358154"/>
            <a:ext cx="11583344" cy="90803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Методика оценки педагогической эффективности занятия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6637" y="2474622"/>
            <a:ext cx="10515600" cy="408432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Вопросы для педагогической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рефлексии:</a:t>
            </a:r>
          </a:p>
          <a:p>
            <a:pPr>
              <a:buNone/>
            </a:pPr>
            <a:endPara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Был ли вызван интерес к теме?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 какие мотивы своих учеников я опиралась на занятии? Учитывала ли я их внутреннюю мотивацию или привлекала в основном внешние стимулы? Как можно было еще побудить их к успеху в деятельности?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Где полученные знания вам могут пригодится в жизни?</a:t>
            </a:r>
          </a:p>
        </p:txBody>
      </p:sp>
      <p:pic>
        <p:nvPicPr>
          <p:cNvPr id="3074" name="Picture 2" descr="https://i01.fotocdn.net/s117/8ab73721fe8f9312/public_pin_m/26704625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8" b="14481"/>
          <a:stretch/>
        </p:blipFill>
        <p:spPr bwMode="auto">
          <a:xfrm>
            <a:off x="7753164" y="1855695"/>
            <a:ext cx="4161972" cy="2191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4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77516" y="288758"/>
            <a:ext cx="10522343" cy="226023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ru-RU" sz="2900" b="1" dirty="0" smtClean="0">
              <a:latin typeface="Georgia" pitchFamily="18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900" b="1" dirty="0" smtClean="0">
                <a:latin typeface="Georgia" pitchFamily="18" charset="0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Рисунок 4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835" y="2333419"/>
            <a:ext cx="7736305" cy="42740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2363" y="288757"/>
            <a:ext cx="10455442" cy="1855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800" b="1" dirty="0" smtClean="0">
                <a:latin typeface="Georgia" pitchFamily="18" charset="0"/>
                <a:cs typeface="Times New Roman" pitchFamily="18" charset="0"/>
              </a:rPr>
              <a:t>Приложение к этапу: </a:t>
            </a:r>
            <a:br>
              <a:rPr lang="ru-RU" sz="2800" b="1" dirty="0" smtClean="0">
                <a:latin typeface="Georgia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Georgia" pitchFamily="18" charset="0"/>
              </a:rPr>
              <a:t>Мотивация и выстраивание перспективных линий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ru-RU" b="1" dirty="0" smtClean="0">
              <a:latin typeface="Georgia" pitchFamily="18" charset="0"/>
            </a:endParaRPr>
          </a:p>
          <a:p>
            <a:r>
              <a:rPr lang="ru-RU" sz="2400" b="1" dirty="0" smtClean="0">
                <a:latin typeface="Constantia" pitchFamily="18" charset="0"/>
              </a:rPr>
              <a:t>Видеоролик о реальном случае мошенничества в сети Интернет «Заказал телефон по Интернету и оказался в сетях мошенников…»</a:t>
            </a:r>
            <a:endParaRPr lang="ru-RU" sz="2400" b="1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047" y="208714"/>
            <a:ext cx="11949953" cy="1138823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Приложение к этапу: 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Constantia" pitchFamily="18" charset="0"/>
                <a:cs typeface="Times New Roman" pitchFamily="18" charset="0"/>
              </a:rPr>
              <a:t>Совместная деятельность субъектов по освоению темы</a:t>
            </a:r>
            <a:endParaRPr lang="ru-RU" sz="3600" b="1" dirty="0">
              <a:solidFill>
                <a:srgbClr val="FF0000"/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503947"/>
            <a:ext cx="10515600" cy="4673016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Вариант карточки для группы</a:t>
            </a:r>
          </a:p>
          <a:p>
            <a:pPr>
              <a:buNone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Задание для группы.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данного вида мошенничества разработать сценарий ситуации, инсценировать и сформулировать правила безопасности в сети Интернет для этой ситуации.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Вид мошенничества: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Фи́шинг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(англ.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phishing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от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fishing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 рыбная ловля, выуживание) — вид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интернет-мошенничества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целью которого является получение доступа к конфиденциальным данным пользователей — логинам и паролям.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37674" y="2358189"/>
            <a:ext cx="11069052" cy="3657600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6168" y="208714"/>
            <a:ext cx="10515600" cy="1138823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Приложение к этапу:  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Совместная деятельность субъектов по освоению темы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05831" y="1617235"/>
            <a:ext cx="10515600" cy="4673016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Вариант карточки для группы</a:t>
            </a:r>
          </a:p>
          <a:p>
            <a:pPr>
              <a:buNone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Задание для группы.</a:t>
            </a:r>
          </a:p>
          <a:p>
            <a:pPr>
              <a:lnSpc>
                <a:spcPct val="12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данного вида мошенничества разработать сценарий ситуации, инсценировать и сформулировать правила безопасности в сети Интернет для этой ситуации.</a:t>
            </a:r>
          </a:p>
          <a:p>
            <a:pPr>
              <a:lnSpc>
                <a:spcPct val="12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Вид мошенничества: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Автозаработок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с помощью специальной программы.</a:t>
            </a:r>
          </a:p>
          <a:p>
            <a:pPr>
              <a:lnSpc>
                <a:spcPct val="12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Никаких усилий, очередной легкий заработок в Интернете. Одно удовольствие и горы денег, которые сами текут в карман. Достаточно лишь купить специальную программу. Приобретя данное программное обеспечение (программу-обман), клиент оказывается разочарованным – после скачивания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чудо-программы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компьютер откажется загружаться, так как окажется заблокированным вирусом-вымогателем.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1579" y="2201779"/>
            <a:ext cx="11105147" cy="4066674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</TotalTime>
  <Words>826</Words>
  <Application>Microsoft Office PowerPoint</Application>
  <PresentationFormat>Широкоэкранный</PresentationFormat>
  <Paragraphs>111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Constantia</vt:lpstr>
      <vt:lpstr>Georgia</vt:lpstr>
      <vt:lpstr>Times New Roman</vt:lpstr>
      <vt:lpstr>Тема Office</vt:lpstr>
      <vt:lpstr>Итоговая работа</vt:lpstr>
      <vt:lpstr>Характеристика условий реализации проекта</vt:lpstr>
      <vt:lpstr>Презентация PowerPoint</vt:lpstr>
      <vt:lpstr>ОПИСАНИЕ УЧЕБНОГО ПРОЦЕССА</vt:lpstr>
      <vt:lpstr>Перечень методик (технологий, методических приемов), рекомендуемых к использованию на занятии:</vt:lpstr>
      <vt:lpstr>Методика оценки педагогической эффективности занятия </vt:lpstr>
      <vt:lpstr>Презентация PowerPoint</vt:lpstr>
      <vt:lpstr>Приложение к этапу:  Совместная деятельность субъектов по освоению темы</vt:lpstr>
      <vt:lpstr>Приложение к этапу:   Совместная деятельность субъектов по освоению темы</vt:lpstr>
      <vt:lpstr>Презентация PowerPoint</vt:lpstr>
      <vt:lpstr>БЛАГОДАРИМ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Sony</dc:creator>
  <cp:lastModifiedBy>Пользователь</cp:lastModifiedBy>
  <cp:revision>96</cp:revision>
  <dcterms:created xsi:type="dcterms:W3CDTF">2016-08-27T07:46:40Z</dcterms:created>
  <dcterms:modified xsi:type="dcterms:W3CDTF">2020-09-11T12:50:11Z</dcterms:modified>
</cp:coreProperties>
</file>