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63" r:id="rId3"/>
    <p:sldId id="262" r:id="rId4"/>
    <p:sldId id="266" r:id="rId5"/>
    <p:sldId id="267" r:id="rId6"/>
    <p:sldId id="256" r:id="rId7"/>
    <p:sldId id="268" r:id="rId8"/>
    <p:sldId id="269" r:id="rId9"/>
    <p:sldId id="261" r:id="rId10"/>
    <p:sldId id="270" r:id="rId11"/>
    <p:sldId id="258" r:id="rId12"/>
    <p:sldId id="271" r:id="rId13"/>
    <p:sldId id="272" r:id="rId14"/>
    <p:sldId id="274" r:id="rId15"/>
    <p:sldId id="275" r:id="rId16"/>
    <p:sldId id="276" r:id="rId17"/>
    <p:sldId id="273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ABEAF-7127-4FC8-83FD-7843451AFA9D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45AAA-6547-4517-B504-3C5C97B7C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3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5AAA-6547-4517-B504-3C5C97B7C36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6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CCB0B3BF-71BD-4034-9E97-D3C7987D1F32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FEF5357D-0F9F-4926-83D5-427020733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3BF-71BD-4034-9E97-D3C7987D1F32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357D-0F9F-4926-83D5-427020733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3BF-71BD-4034-9E97-D3C7987D1F32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357D-0F9F-4926-83D5-427020733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B0B3BF-71BD-4034-9E97-D3C7987D1F32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F5357D-0F9F-4926-83D5-427020733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CCB0B3BF-71BD-4034-9E97-D3C7987D1F32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FEF5357D-0F9F-4926-83D5-427020733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3BF-71BD-4034-9E97-D3C7987D1F32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357D-0F9F-4926-83D5-427020733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3BF-71BD-4034-9E97-D3C7987D1F32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357D-0F9F-4926-83D5-427020733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B0B3BF-71BD-4034-9E97-D3C7987D1F32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F5357D-0F9F-4926-83D5-427020733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3BF-71BD-4034-9E97-D3C7987D1F32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357D-0F9F-4926-83D5-427020733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B0B3BF-71BD-4034-9E97-D3C7987D1F32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F5357D-0F9F-4926-83D5-427020733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B0B3BF-71BD-4034-9E97-D3C7987D1F32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F5357D-0F9F-4926-83D5-427020733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B0B3BF-71BD-4034-9E97-D3C7987D1F32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F5357D-0F9F-4926-83D5-427020733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http://club-edu.tambov.ru/vjpusk/vjp137/rabot/14/images/1.jpg" TargetMode="External"/><Relationship Id="rId18" Type="http://schemas.openxmlformats.org/officeDocument/2006/relationships/image" Target="../media/image28.jpeg"/><Relationship Id="rId3" Type="http://schemas.openxmlformats.org/officeDocument/2006/relationships/image" Target="http://wiki.iteach.ru/images/8/8a/%d0%9d%d0%b5%d0%b2%d1%81%d0%ba%d0%b8%d0%b92008.jpg" TargetMode="External"/><Relationship Id="rId21" Type="http://schemas.openxmlformats.org/officeDocument/2006/relationships/image" Target="http://grivnaklad.narod.ru/grivna_kiev_ar_1_01a.jpg" TargetMode="External"/><Relationship Id="rId7" Type="http://schemas.openxmlformats.org/officeDocument/2006/relationships/image" Target="http://moneyrussia.narod.ru/BezmonetnyiPeriod/5.jpg" TargetMode="External"/><Relationship Id="rId12" Type="http://schemas.openxmlformats.org/officeDocument/2006/relationships/image" Target="../media/image25.jpeg"/><Relationship Id="rId17" Type="http://schemas.openxmlformats.org/officeDocument/2006/relationships/image" Target="http://daniart.ru/wp-content/uploads/img/2009/08/bdir2.jpg" TargetMode="External"/><Relationship Id="rId2" Type="http://schemas.openxmlformats.org/officeDocument/2006/relationships/image" Target="../media/image20.jpeg"/><Relationship Id="rId16" Type="http://schemas.openxmlformats.org/officeDocument/2006/relationships/image" Target="../media/image27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http://numizmat.ru/netcat_files/Image/image001_edited(6).jpg" TargetMode="External"/><Relationship Id="rId5" Type="http://schemas.openxmlformats.org/officeDocument/2006/relationships/image" Target="http://www.novgorod.ru/images/1048.gif" TargetMode="External"/><Relationship Id="rId15" Type="http://schemas.openxmlformats.org/officeDocument/2006/relationships/image" Target="http://upload.wikimedia.org/wikipedia/commons/thumb/f/f6/Vandal_Kingdom_Hilderic_Denarius.jpg/280px-Vandal_Kingdom_Hilderic_Denarius.jpg" TargetMode="External"/><Relationship Id="rId10" Type="http://schemas.openxmlformats.org/officeDocument/2006/relationships/image" Target="../media/image24.jpeg"/><Relationship Id="rId19" Type="http://schemas.openxmlformats.org/officeDocument/2006/relationships/image" Target="http://upload.wikimedia.org/wikipedia/commons/thumb/c/cc/Odessa_numismatic_museum_photo_05.jpg/300px-Odessa_numismatic_museum_photo_05.jpg" TargetMode="External"/><Relationship Id="rId4" Type="http://schemas.openxmlformats.org/officeDocument/2006/relationships/image" Target="../media/image21.jpeg"/><Relationship Id="rId9" Type="http://schemas.openxmlformats.org/officeDocument/2006/relationships/image" Target="http://img0.liveinternet.ru/images/attach/c/0/35/646/35646400_inf_1797_ses.jpg" TargetMode="External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5/1588493524_24-p-foni-na-temu-ekonomiki-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706905">
            <a:off x="447439" y="1095094"/>
            <a:ext cx="705725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ru-RU" sz="48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ИСТОРИЯ </a:t>
            </a:r>
            <a:r>
              <a:rPr lang="ru-RU" sz="4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ДЕНЕГ РОССИИ</a:t>
            </a:r>
            <a:endParaRPr lang="ru-RU" sz="4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651870"/>
            <a:ext cx="50405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Работу выполнила учитель истории и обществознания МБОУ СШ № 5 п.Яблоновский</a:t>
            </a:r>
          </a:p>
          <a:p>
            <a:pPr algn="ctr">
              <a:spcBef>
                <a:spcPts val="1200"/>
              </a:spcBef>
            </a:pPr>
            <a:r>
              <a:rPr lang="ru-RU" b="1" kern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Геворкян Э.Р.</a:t>
            </a:r>
            <a:endParaRPr lang="ru-RU" b="1" kern="1600" dirty="0" smtClean="0"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053099-01E9-43F1-8897-5A0CBE78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663" y="342900"/>
            <a:ext cx="2228850" cy="42505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</a:rPr>
              <a:t>Медный бунт</a:t>
            </a:r>
          </a:p>
        </p:txBody>
      </p:sp>
      <p:pic>
        <p:nvPicPr>
          <p:cNvPr id="71683" name="Рисунок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549129"/>
            <a:ext cx="4252912" cy="2524125"/>
          </a:xfrm>
        </p:spPr>
      </p:pic>
      <p:sp>
        <p:nvSpPr>
          <p:cNvPr id="71684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4773216"/>
            <a:ext cx="3529013" cy="370284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altLang="ru-RU" sz="1600" b="1" i="1" dirty="0" smtClean="0">
                <a:solidFill>
                  <a:schemeClr val="tx1"/>
                </a:solidFill>
              </a:rPr>
              <a:t>Выпустил гривенники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 и </a:t>
            </a:r>
            <a:r>
              <a:rPr lang="ru-RU" altLang="ru-RU" sz="1600" b="1" i="1" dirty="0" smtClean="0">
                <a:solidFill>
                  <a:schemeClr val="tx1"/>
                </a:solidFill>
              </a:rPr>
              <a:t>пятаки</a:t>
            </a:r>
            <a:endParaRPr lang="ru-RU" altLang="ru-RU" sz="1600" b="1" dirty="0" smtClean="0"/>
          </a:p>
          <a:p>
            <a:pPr eaLnBrk="1" hangingPunct="1"/>
            <a:endParaRPr lang="ru-RU" altLang="ru-RU" dirty="0" smtClean="0"/>
          </a:p>
        </p:txBody>
      </p:sp>
      <p:pic>
        <p:nvPicPr>
          <p:cNvPr id="71685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1179910"/>
            <a:ext cx="5535612" cy="234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istoricheskij-portret.ru/wp-content/uploads/2015/03/VH.jpg">
            <a:extLst>
              <a:ext uri="{FF2B5EF4-FFF2-40B4-BE49-F238E27FC236}">
                <a16:creationId xmlns="" xmlns:a16="http://schemas.microsoft.com/office/drawing/2014/main" id="{CCEE1F7B-4F74-4DEA-8D56-3DAD3B96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53092"/>
            <a:ext cx="2438045" cy="22074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30040E7-7990-4445-B16D-FDD90560E8E8}"/>
              </a:ext>
            </a:extLst>
          </p:cNvPr>
          <p:cNvSpPr/>
          <p:nvPr/>
        </p:nvSpPr>
        <p:spPr>
          <a:xfrm>
            <a:off x="483245" y="3073166"/>
            <a:ext cx="2190023" cy="687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+mn-lt"/>
              </a:rPr>
              <a:t>Василий </a:t>
            </a:r>
            <a:r>
              <a:rPr lang="en-US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+mn-lt"/>
              </a:rPr>
              <a:t>IV </a:t>
            </a:r>
            <a:r>
              <a:rPr lang="ru-RU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+mn-lt"/>
              </a:rPr>
              <a:t>Шуйский</a:t>
            </a:r>
            <a:endParaRPr lang="en-US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+mn-lt"/>
            </a:endParaRPr>
          </a:p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+mn-lt"/>
              </a:rPr>
              <a:t>(1552-1612</a:t>
            </a:r>
            <a:r>
              <a:rPr lang="ru-RU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+mn-lt"/>
              </a:rPr>
              <a:t> гг.</a:t>
            </a:r>
            <a:r>
              <a:rPr lang="en-US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+mn-lt"/>
              </a:rPr>
              <a:t>)</a:t>
            </a:r>
            <a:endParaRPr lang="ru-RU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72CA6D9-8034-47BB-BEFB-1621D04F32D4}"/>
              </a:ext>
            </a:extLst>
          </p:cNvPr>
          <p:cNvSpPr/>
          <p:nvPr/>
        </p:nvSpPr>
        <p:spPr>
          <a:xfrm>
            <a:off x="6483403" y="1922247"/>
            <a:ext cx="2577995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+mn-lt"/>
              </a:rPr>
              <a:t>Алексей Михайлович </a:t>
            </a:r>
          </a:p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+mn-lt"/>
              </a:rPr>
              <a:t>Тишайший</a:t>
            </a:r>
            <a:endParaRPr lang="en-US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+mn-lt"/>
            </a:endParaRPr>
          </a:p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+mn-lt"/>
              </a:rPr>
              <a:t>(1</a:t>
            </a:r>
            <a:r>
              <a:rPr lang="ru-RU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+mn-lt"/>
              </a:rPr>
              <a:t>629</a:t>
            </a:r>
            <a:r>
              <a:rPr lang="en-US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+mn-lt"/>
              </a:rPr>
              <a:t>-16</a:t>
            </a:r>
            <a:r>
              <a:rPr lang="ru-RU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+mn-lt"/>
              </a:rPr>
              <a:t>76 гг.</a:t>
            </a:r>
            <a:r>
              <a:rPr lang="en-US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+mn-lt"/>
              </a:rPr>
              <a:t>)</a:t>
            </a:r>
            <a:endParaRPr lang="ru-RU" sz="16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9" name="Picture 2" descr="http://wordweb.ru/uploads/posts/2013-07/1374911810_01_70.jpg">
            <a:extLst>
              <a:ext uri="{FF2B5EF4-FFF2-40B4-BE49-F238E27FC236}">
                <a16:creationId xmlns="" xmlns:a16="http://schemas.microsoft.com/office/drawing/2014/main" id="{7157DF4C-4E42-427B-A897-86B5930E4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77" y="74496"/>
            <a:ext cx="2577772" cy="19571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6" y="541735"/>
            <a:ext cx="171926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Текст 3"/>
          <p:cNvSpPr txBox="1">
            <a:spLocks noChangeArrowheads="1"/>
          </p:cNvSpPr>
          <p:nvPr/>
        </p:nvSpPr>
        <p:spPr bwMode="auto">
          <a:xfrm>
            <a:off x="1260476" y="3384948"/>
            <a:ext cx="7604125" cy="71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Копейку ввела мать Ивана Грозного -                       Елена Глинская в 1534 г. Свое название монета получила по изображению всадника с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копьем</a:t>
            </a:r>
            <a:endParaRPr lang="ru-RU" alt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ru-RU" altLang="ru-RU" sz="2400" dirty="0">
              <a:solidFill>
                <a:schemeClr val="tx1"/>
              </a:solidFill>
            </a:endParaRPr>
          </a:p>
        </p:txBody>
      </p:sp>
      <p:pic>
        <p:nvPicPr>
          <p:cNvPr id="71692" name="Picture 4" descr="государственная русская монет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866775"/>
            <a:ext cx="1968500" cy="149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5" descr="государственная русская монет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4" y="432197"/>
            <a:ext cx="20161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4" name="Прямоугольник 16"/>
          <p:cNvSpPr>
            <a:spLocks noChangeArrowheads="1"/>
          </p:cNvSpPr>
          <p:nvPr/>
        </p:nvSpPr>
        <p:spPr bwMode="auto">
          <a:xfrm>
            <a:off x="893763" y="195263"/>
            <a:ext cx="671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Денежные знаки на Руси в XIV-XVII веках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6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84976" cy="17897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sz="2200" dirty="0" smtClean="0"/>
              <a:t>Бумажные деньги в Европе впервые появились в XVIII веке во Франции, а изобрели их древние китайские купцы как замену золотым деньгам. </a:t>
            </a:r>
            <a:br>
              <a:rPr lang="ru-RU" sz="2200" dirty="0" smtClean="0"/>
            </a:br>
            <a:r>
              <a:rPr lang="ru-RU" sz="2200" dirty="0" smtClean="0"/>
              <a:t>В России бумажные деньги появились чуть больше двухсот лет назад — в 1769г.  </a:t>
            </a:r>
            <a:endParaRPr lang="ru-RU" sz="2200" dirty="0"/>
          </a:p>
        </p:txBody>
      </p:sp>
      <p:pic>
        <p:nvPicPr>
          <p:cNvPr id="5122" name="Picture 2" descr="https://avatars.mds.yandex.net/get-pdb/1920338/d4c94648-aa03-4d15-9346-c770bde0047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35646"/>
            <a:ext cx="2460046" cy="1054745"/>
          </a:xfrm>
          <a:prstGeom prst="rect">
            <a:avLst/>
          </a:prstGeom>
          <a:noFill/>
        </p:spPr>
      </p:pic>
      <p:pic>
        <p:nvPicPr>
          <p:cNvPr id="5124" name="Picture 4" descr="https://i.ebayimg.com/00/s/MTA5OVgxNjAw/z/Y4UAAOSwSlBYsLKi/$_57.JPG?set_id=8800005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31790"/>
            <a:ext cx="3880749" cy="1999192"/>
          </a:xfrm>
          <a:prstGeom prst="rect">
            <a:avLst/>
          </a:prstGeom>
          <a:noFill/>
        </p:spPr>
      </p:pic>
      <p:pic>
        <p:nvPicPr>
          <p:cNvPr id="5126" name="Picture 6" descr="https://avatars.mds.yandex.net/get-zen_doc/1112006/pub_5c7ff6622705fa00b4dc2c64_5c802e29e3244400b50ada4b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779662"/>
            <a:ext cx="2357711" cy="1008933"/>
          </a:xfrm>
          <a:prstGeom prst="rect">
            <a:avLst/>
          </a:prstGeom>
          <a:noFill/>
        </p:spPr>
      </p:pic>
      <p:pic>
        <p:nvPicPr>
          <p:cNvPr id="6" name="Picture 10" descr="https://proxy.ccat.su/http:/auction.spb.ru/img/243/1093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003798"/>
            <a:ext cx="21771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749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1897 г. в Российской империи усилиями министра финансов С.Ю. Витте, также впоследствии графа, вводится золотой стандарт.</a:t>
            </a:r>
            <a:endParaRPr lang="ru-RU" dirty="0"/>
          </a:p>
        </p:txBody>
      </p:sp>
      <p:pic>
        <p:nvPicPr>
          <p:cNvPr id="3" name="Picture 2" descr="https://avatars.mds.yandex.net/get-zen_doc/1077599/pub_5c4054bd7cfae500aa85f6a3_5c4055907cfae500aa85f6b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131590"/>
            <a:ext cx="4392488" cy="1990347"/>
          </a:xfrm>
          <a:prstGeom prst="rect">
            <a:avLst/>
          </a:prstGeom>
          <a:noFill/>
        </p:spPr>
      </p:pic>
      <p:pic>
        <p:nvPicPr>
          <p:cNvPr id="4" name="Picture 12" descr="https://cdn.monetnik.ru/storage/market-lot/91/57/115191/346496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63838"/>
            <a:ext cx="3214390" cy="1607195"/>
          </a:xfrm>
          <a:prstGeom prst="rect">
            <a:avLst/>
          </a:prstGeom>
          <a:noFill/>
        </p:spPr>
      </p:pic>
      <p:pic>
        <p:nvPicPr>
          <p:cNvPr id="5" name="Picture 6" descr="https://www.tokkoro.com/picsup/5822683-ruble-wallpapers.jpg"/>
          <p:cNvPicPr>
            <a:picLocks noChangeAspect="1" noChangeArrowheads="1"/>
          </p:cNvPicPr>
          <p:nvPr/>
        </p:nvPicPr>
        <p:blipFill>
          <a:blip r:embed="rId4" cstate="print"/>
          <a:srcRect l="29635"/>
          <a:stretch>
            <a:fillRect/>
          </a:stretch>
        </p:blipFill>
        <p:spPr bwMode="auto">
          <a:xfrm>
            <a:off x="5637362" y="1131590"/>
            <a:ext cx="3002582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dn.monetnik.ru/storage/market-lot/22/38/73122/20177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1510"/>
            <a:ext cx="8568952" cy="39429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Деньги РСФСР 1918г.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zen_doc/18497/pub_5b5efefcd8824e00a9c248e8_5b5f12f4e9151400a9f4762f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1510"/>
            <a:ext cx="3048149" cy="36730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4115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1919 году появились казначейские билеты с денежной единицей рубль</a:t>
            </a:r>
            <a:endParaRPr lang="ru-RU" dirty="0"/>
          </a:p>
        </p:txBody>
      </p:sp>
      <p:pic>
        <p:nvPicPr>
          <p:cNvPr id="1030" name="Picture 6" descr="https://avatars.mds.yandex.net/get-zen_doc/96780/pub_5b5efefcd8824e00a9c248e8_5b5f1385c5559500a9c1bbe9/scale_1200"/>
          <p:cNvPicPr>
            <a:picLocks noChangeAspect="1" noChangeArrowheads="1"/>
          </p:cNvPicPr>
          <p:nvPr/>
        </p:nvPicPr>
        <p:blipFill>
          <a:blip r:embed="rId3" cstate="print"/>
          <a:srcRect l="5701" t="9735" r="1938" b="4321"/>
          <a:stretch>
            <a:fillRect/>
          </a:stretch>
        </p:blipFill>
        <p:spPr bwMode="auto">
          <a:xfrm>
            <a:off x="3311352" y="1255068"/>
            <a:ext cx="583264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5486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Спад экономики во время Гражданской войны привел к сильному обесцениванию и инфляции. Реформу денег Советского Союза утвердил Ленин еще в 1921 году. Так появляются купюры с нулями.</a:t>
            </a:r>
            <a:r>
              <a:rPr lang="ru-RU" b="1" dirty="0" smtClean="0"/>
              <a:t>50 000 рублей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https://avatars.mds.yandex.net/get-zen_doc/96780/pub_5b5efefcd8824e00a9c248e8_5b5f1516808eb400a94450aa/scale_1200"/>
          <p:cNvPicPr>
            <a:picLocks noChangeAspect="1" noChangeArrowheads="1"/>
          </p:cNvPicPr>
          <p:nvPr/>
        </p:nvPicPr>
        <p:blipFill>
          <a:blip r:embed="rId2" cstate="print"/>
          <a:srcRect l="2227" t="4021" r="24290" b="5501"/>
          <a:stretch>
            <a:fillRect/>
          </a:stretch>
        </p:blipFill>
        <p:spPr bwMode="auto">
          <a:xfrm>
            <a:off x="179512" y="1203598"/>
            <a:ext cx="3590799" cy="2448272"/>
          </a:xfrm>
          <a:prstGeom prst="rect">
            <a:avLst/>
          </a:prstGeom>
          <a:noFill/>
        </p:spPr>
      </p:pic>
      <p:pic>
        <p:nvPicPr>
          <p:cNvPr id="33796" name="Picture 4" descr="https://avatars.mds.yandex.net/get-zen_doc/164147/pub_5b5efefcd8824e00a9c248e8_5b5f1523f8c46b00a93267e3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75606"/>
            <a:ext cx="4572000" cy="2499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548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1924 году ленинская реформа закончилась</a:t>
            </a:r>
            <a:r>
              <a:rPr lang="ru-RU" dirty="0" smtClean="0"/>
              <a:t>. В этот год появилось много разных банкнот - и даже копейки. Деньги обеспечивались золотом. </a:t>
            </a:r>
            <a:endParaRPr lang="ru-RU" dirty="0"/>
          </a:p>
        </p:txBody>
      </p:sp>
      <p:pic>
        <p:nvPicPr>
          <p:cNvPr id="34818" name="Picture 2" descr="https://avatars.mds.yandex.net/get-zen_doc/1110951/pub_5b5efefcd8824e00a9c248e8_5b5f38ed0fcd3800a9acb057/scale_2400"/>
          <p:cNvPicPr>
            <a:picLocks noChangeAspect="1" noChangeArrowheads="1"/>
          </p:cNvPicPr>
          <p:nvPr/>
        </p:nvPicPr>
        <p:blipFill>
          <a:blip r:embed="rId2" cstate="print"/>
          <a:srcRect l="29301" t="7864" r="3551" b="8252"/>
          <a:stretch>
            <a:fillRect/>
          </a:stretch>
        </p:blipFill>
        <p:spPr bwMode="auto">
          <a:xfrm>
            <a:off x="179512" y="915566"/>
            <a:ext cx="3960440" cy="2304256"/>
          </a:xfrm>
          <a:prstGeom prst="rect">
            <a:avLst/>
          </a:prstGeom>
          <a:noFill/>
        </p:spPr>
      </p:pic>
      <p:pic>
        <p:nvPicPr>
          <p:cNvPr id="34820" name="Picture 4" descr="https://avatars.mds.yandex.net/get-zen_doc/135437/pub_5b5efefcd8824e00a9c248e8_5b5f3910443e0900a95d2e65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43758"/>
            <a:ext cx="4693430" cy="228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5207"/>
            <a:ext cx="737541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 Fallback"/>
                <a:cs typeface="Arial" pitchFamily="34" charset="0"/>
              </a:rPr>
              <a:t>В 30-х годах экономические положение начинает улучшаться и в 1932 году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 Fallback"/>
                <a:cs typeface="Arial" pitchFamily="34" charset="0"/>
              </a:rPr>
              <a:t> появляются новая купюра с номиналом в: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 Fallback"/>
                <a:cs typeface="Arial" pitchFamily="34" charset="0"/>
              </a:rPr>
              <a:t>3 червонца или 30 рублей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2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avatars.mds.yandex.net/get-zen_doc/44645/pub_5b5efefcd8824e00a9c248e8_5b5f16f7e5056000a8d30c3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604" y="483518"/>
            <a:ext cx="3987817" cy="2232247"/>
          </a:xfrm>
          <a:prstGeom prst="rect">
            <a:avLst/>
          </a:prstGeom>
          <a:noFill/>
        </p:spPr>
      </p:pic>
      <p:pic>
        <p:nvPicPr>
          <p:cNvPr id="2052" name="Picture 4" descr="https://avatars.mds.yandex.net/get-zen_doc/61795/pub_5b5efefcd8824e00a9c248e8_5b5f1703e5056000a8d30c35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096575"/>
            <a:ext cx="4752528" cy="2671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749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1938 году выпускают еще три купюры с изображениями важных тем для страны:</a:t>
            </a:r>
            <a:endParaRPr lang="ru-RU" dirty="0"/>
          </a:p>
        </p:txBody>
      </p:sp>
      <p:pic>
        <p:nvPicPr>
          <p:cNvPr id="35842" name="Picture 2" descr="https://avatars.mds.yandex.net/get-zen_doc/1247665/pub_5b5efefcd8824e00a9c248e8_5b5f182e443e0900a95d2c5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534"/>
            <a:ext cx="4211960" cy="2031870"/>
          </a:xfrm>
          <a:prstGeom prst="rect">
            <a:avLst/>
          </a:prstGeom>
          <a:noFill/>
        </p:spPr>
      </p:pic>
      <p:pic>
        <p:nvPicPr>
          <p:cNvPr id="35844" name="Picture 4" descr="https://avatars.mds.yandex.net/get-zen_doc/138668/pub_5b5efefcd8824e00a9c248e8_5b5f186b511a6c00a838c6b7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571750"/>
            <a:ext cx="4932040" cy="2347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-ru.insales.ru/images/products/1/5197/324973645/03_%D1%80%D1%83%D0%B1%D0%BB%D1%8F_1947_15_%D0%BB%D0%B5%D0%BD%D1%82__%D1%81%D0%B5%D1%80%D0%B8%D1%8F_%D0%95%D0%B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9622"/>
            <a:ext cx="4118736" cy="24274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Дальше была война долгая и разрушительная. Появились продовольственные карточки. И только в 1947 году вернулись к бумажным деньгам. Нужно было исключить из хождения немецкие подделки. Поменяли дизайн и выпустили две новых купюры:</a:t>
            </a:r>
            <a:endParaRPr lang="ru-RU" dirty="0"/>
          </a:p>
        </p:txBody>
      </p:sp>
      <p:pic>
        <p:nvPicPr>
          <p:cNvPr id="36866" name="Picture 2" descr="https://avatars.mds.yandex.net/get-zen_doc/225409/pub_5b5efefcd8824e00a9c248e8_5b5f19f2f8c46b00a9326831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255068"/>
            <a:ext cx="257553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95486"/>
          <a:ext cx="8640960" cy="4450080"/>
        </p:xfrm>
        <a:graphic>
          <a:graphicData uri="http://schemas.openxmlformats.org/drawingml/2006/table">
            <a:tbl>
              <a:tblPr/>
              <a:tblGrid>
                <a:gridCol w="1862275"/>
                <a:gridCol w="6778685"/>
              </a:tblGrid>
              <a:tr h="2736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Цели урока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Задачи урока</a:t>
                      </a: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Показать эволюцию денег с исторической и экономической стороны в истории нашего государства.</a:t>
                      </a:r>
                      <a:endParaRPr lang="ru-RU" sz="1600" b="1" kern="16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600" dirty="0" smtClean="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="1" kern="1600" dirty="0">
                          <a:latin typeface="+mj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600" b="1" kern="1600" dirty="0" smtClean="0">
                          <a:latin typeface="+mj-lt"/>
                          <a:ea typeface="Times New Roman"/>
                          <a:cs typeface="Times New Roman"/>
                        </a:rPr>
                        <a:t>Образовательные</a:t>
                      </a:r>
                      <a:r>
                        <a:rPr lang="ru-RU" sz="1600" b="1" kern="1600" dirty="0">
                          <a:latin typeface="+mj-lt"/>
                          <a:ea typeface="Times New Roman"/>
                          <a:cs typeface="Times New Roman"/>
                        </a:rPr>
                        <a:t>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1.Выяснить предпосылки появления денег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2.Аргументировать утверждение о том, что деньги ускоряют и облегчают обмен тем самым ,способствуя более полному удовлетворению потребностей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3. Проследить историю возникновения звонкой монеты.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600" dirty="0">
                          <a:latin typeface="+mj-lt"/>
                          <a:ea typeface="Times New Roman"/>
                          <a:cs typeface="Times New Roman"/>
                        </a:rPr>
                        <a:t>2. Развивающие: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1. Развивать мыслительные процессы (анализ, синтез).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2. Развивать произвольное внимание, </a:t>
                      </a: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логическое мышление</a:t>
                      </a: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3. Развивать интерес к способам учебной деятельности. </a:t>
                      </a: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Знания, умения, навыки которые ученики </a:t>
                      </a: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приобретут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на уроке</a:t>
                      </a: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954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- узнают причину возникновения денег</a:t>
                      </a:r>
                    </a:p>
                    <a:p>
                      <a:pPr indent="12954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-познакомятся с заменителями денег</a:t>
                      </a:r>
                    </a:p>
                    <a:p>
                      <a:pPr indent="12954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- проследят историю появления и виды денег</a:t>
                      </a: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AutoShape 6" descr="https://avatars.mds.yandex.net/get-zen_doc/48747/pub_5b5efefcd8824e00a9c248e8_5b5f1390f8c46b00a93267c8/scale_1200"/>
          <p:cNvSpPr>
            <a:spLocks noChangeAspect="1" noChangeArrowheads="1"/>
          </p:cNvSpPr>
          <p:nvPr/>
        </p:nvSpPr>
        <p:spPr bwMode="auto">
          <a:xfrm>
            <a:off x="42863" y="3886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6" name="Picture 8" descr="https://avatars.mds.yandex.net/get-zen_doc/164147/pub_5b5efefcd8824e00a9c248e8_5b5f1523f8c46b00a93267e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7969250"/>
            <a:ext cx="6515100" cy="3562350"/>
          </a:xfrm>
          <a:prstGeom prst="rect">
            <a:avLst/>
          </a:prstGeom>
          <a:noFill/>
        </p:spPr>
      </p:pic>
      <p:sp>
        <p:nvSpPr>
          <p:cNvPr id="37897" name="AutoShape 9" descr="https://avatars.mds.yandex.net/get-zen_doc/51081/pub_5b5efefcd8824e00a9c248e8_5b5f15b11a66a400a9961d4a/scale_1200"/>
          <p:cNvSpPr>
            <a:spLocks noChangeAspect="1" noChangeArrowheads="1"/>
          </p:cNvSpPr>
          <p:nvPr/>
        </p:nvSpPr>
        <p:spPr bwMode="auto">
          <a:xfrm>
            <a:off x="42863" y="115649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9548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1961 году пришла реформа денег. Истинной информации о предпосылках к смене одних купюр другими очень мало, да и засекречена она по ныне. Те, кто еще застал СССР в 80-х, пользовались именно деньгами после проведенной реформы.</a:t>
            </a:r>
            <a:endParaRPr lang="ru-RU" dirty="0"/>
          </a:p>
        </p:txBody>
      </p:sp>
      <p:pic>
        <p:nvPicPr>
          <p:cNvPr id="37899" name="Picture 11" descr="https://avatars.mds.yandex.net/get-zen_doc/209388/pub_5b5efefcd8824e00a9c248e8_5b5f23dd511a6c00a838c775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3638"/>
            <a:ext cx="2664296" cy="1328184"/>
          </a:xfrm>
          <a:prstGeom prst="rect">
            <a:avLst/>
          </a:prstGeom>
          <a:noFill/>
        </p:spPr>
      </p:pic>
      <p:pic>
        <p:nvPicPr>
          <p:cNvPr id="37901" name="Picture 13" descr="https://avatars.mds.yandex.net/get-zen_doc/96780/pub_5b5efefcd8824e00a9c248e8_5b5f255df5c3ac00a94e5dcf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203597"/>
            <a:ext cx="1656184" cy="1670101"/>
          </a:xfrm>
          <a:prstGeom prst="rect">
            <a:avLst/>
          </a:prstGeom>
          <a:noFill/>
        </p:spPr>
      </p:pic>
      <p:pic>
        <p:nvPicPr>
          <p:cNvPr id="37903" name="Picture 15" descr="https://avatars.mds.yandex.net/get-zen_doc/114944/pub_5b5efefcd8824e00a9c248e8_5b5f25c47a0e5200a931379e/scale_1200"/>
          <p:cNvPicPr>
            <a:picLocks noChangeAspect="1" noChangeArrowheads="1"/>
          </p:cNvPicPr>
          <p:nvPr/>
        </p:nvPicPr>
        <p:blipFill>
          <a:blip r:embed="rId5" cstate="print"/>
          <a:srcRect l="17010" t="3780" r="15896" b="5501"/>
          <a:stretch>
            <a:fillRect/>
          </a:stretch>
        </p:blipFill>
        <p:spPr bwMode="auto">
          <a:xfrm>
            <a:off x="4716016" y="1203598"/>
            <a:ext cx="1765196" cy="1790058"/>
          </a:xfrm>
          <a:prstGeom prst="rect">
            <a:avLst/>
          </a:prstGeom>
          <a:noFill/>
        </p:spPr>
      </p:pic>
      <p:pic>
        <p:nvPicPr>
          <p:cNvPr id="37905" name="Picture 17" descr="https://avatars.mds.yandex.net/get-zen_doc/96780/pub_5b5efefcd8824e00a9c248e8_5b5f2522320be700acd6587e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203597"/>
            <a:ext cx="1944216" cy="1979657"/>
          </a:xfrm>
          <a:prstGeom prst="rect">
            <a:avLst/>
          </a:prstGeom>
          <a:noFill/>
        </p:spPr>
      </p:pic>
      <p:pic>
        <p:nvPicPr>
          <p:cNvPr id="37907" name="Picture 19" descr="https://avatars.mds.yandex.net/get-zen_doc/62917/pub_5b5efefcd8824e00a9c248e8_5b5f2663f8c46b00a9326915/scale_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003798"/>
            <a:ext cx="1800200" cy="1855264"/>
          </a:xfrm>
          <a:prstGeom prst="rect">
            <a:avLst/>
          </a:prstGeom>
          <a:noFill/>
        </p:spPr>
      </p:pic>
      <p:pic>
        <p:nvPicPr>
          <p:cNvPr id="37909" name="Picture 21" descr="https://avatars.mds.yandex.net/get-zen_doc/128694/pub_5b5efefcd8824e00a9c248e8_5b5f27451a66a400a9961e83/scale_12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3003798"/>
            <a:ext cx="3024336" cy="1532330"/>
          </a:xfrm>
          <a:prstGeom prst="rect">
            <a:avLst/>
          </a:prstGeom>
          <a:noFill/>
        </p:spPr>
      </p:pic>
      <p:pic>
        <p:nvPicPr>
          <p:cNvPr id="37911" name="Picture 23" descr="https://avatars.mds.yandex.net/get-zen_doc/108872/pub_5b5efefcd8824e00a9c248e8_5b5f278ca8b73800a968e04e/scale_1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3291830"/>
            <a:ext cx="314998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3478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1991 году СССР распался  и нужно было менять деньги, но в новых бумажках мало что изменилось.</a:t>
            </a:r>
            <a:endParaRPr lang="ru-RU" dirty="0"/>
          </a:p>
        </p:txBody>
      </p:sp>
      <p:pic>
        <p:nvPicPr>
          <p:cNvPr id="38914" name="Picture 2" descr="https://avatars.mds.yandex.net/get-zen_doc/147743/pub_5b5efefcd8824e00a9c248e8_5b5f2810c9873600a99bcc2d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3559"/>
            <a:ext cx="2147495" cy="1080120"/>
          </a:xfrm>
          <a:prstGeom prst="rect">
            <a:avLst/>
          </a:prstGeom>
          <a:noFill/>
        </p:spPr>
      </p:pic>
      <p:pic>
        <p:nvPicPr>
          <p:cNvPr id="38916" name="Picture 4" descr="https://avatars.mds.yandex.net/get-zen_doc/50509/pub_5b5efefcd8824e00a9c248e8_5b5f2877e5056000a8d30d46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55526"/>
            <a:ext cx="2621087" cy="1312728"/>
          </a:xfrm>
          <a:prstGeom prst="rect">
            <a:avLst/>
          </a:prstGeom>
          <a:noFill/>
        </p:spPr>
      </p:pic>
      <p:pic>
        <p:nvPicPr>
          <p:cNvPr id="38920" name="Picture 8" descr="https://avatars.mds.yandex.net/get-zen_doc/118284/pub_5b5efefcd8824e00a9c248e8_5b5f28a9511a6c00a838c7bf/scale_1200"/>
          <p:cNvPicPr>
            <a:picLocks noChangeAspect="1" noChangeArrowheads="1"/>
          </p:cNvPicPr>
          <p:nvPr/>
        </p:nvPicPr>
        <p:blipFill>
          <a:blip r:embed="rId4" cstate="print"/>
          <a:srcRect l="7545" r="1921" b="50960"/>
          <a:stretch>
            <a:fillRect/>
          </a:stretch>
        </p:blipFill>
        <p:spPr bwMode="auto">
          <a:xfrm>
            <a:off x="4932040" y="555526"/>
            <a:ext cx="2127006" cy="1152128"/>
          </a:xfrm>
          <a:prstGeom prst="rect">
            <a:avLst/>
          </a:prstGeom>
          <a:noFill/>
        </p:spPr>
      </p:pic>
      <p:pic>
        <p:nvPicPr>
          <p:cNvPr id="38922" name="Picture 10" descr="https://avatars.mds.yandex.net/get-zen_doc/30229/pub_5b5efefcd8824e00a9c248e8_5b5f28dd7a0e5200a93137cc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55526"/>
            <a:ext cx="2341750" cy="1152128"/>
          </a:xfrm>
          <a:prstGeom prst="rect">
            <a:avLst/>
          </a:prstGeom>
          <a:noFill/>
        </p:spPr>
      </p:pic>
      <p:pic>
        <p:nvPicPr>
          <p:cNvPr id="38924" name="Picture 12" descr="https://avatars.mds.yandex.net/get-zen_doc/225409/pub_5b5efefcd8824e00a9c248e8_5b5f29ddbad2fe00a8226848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63838"/>
            <a:ext cx="3253861" cy="1605430"/>
          </a:xfrm>
          <a:prstGeom prst="rect">
            <a:avLst/>
          </a:prstGeom>
          <a:noFill/>
        </p:spPr>
      </p:pic>
      <p:pic>
        <p:nvPicPr>
          <p:cNvPr id="38926" name="Picture 14" descr="https://avatars.mds.yandex.net/get-zen_doc/147743/pub_5b5efefcd8824e00a9c248e8_5b5f2a329c6ae100a9a2803d/scale_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219822"/>
            <a:ext cx="3707904" cy="1816006"/>
          </a:xfrm>
          <a:prstGeom prst="rect">
            <a:avLst/>
          </a:prstGeom>
          <a:noFill/>
        </p:spPr>
      </p:pic>
      <p:pic>
        <p:nvPicPr>
          <p:cNvPr id="38928" name="Picture 16" descr="https://avatars.mds.yandex.net/get-zen_doc/198554/pub_5b5efefcd8824e00a9c248e8_5b5f299bd8372f00a9280be9/scale_12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1779662"/>
            <a:ext cx="2627809" cy="1311941"/>
          </a:xfrm>
          <a:prstGeom prst="rect">
            <a:avLst/>
          </a:prstGeom>
          <a:noFill/>
        </p:spPr>
      </p:pic>
      <p:pic>
        <p:nvPicPr>
          <p:cNvPr id="38930" name="Picture 18" descr="https://avatars.mds.yandex.net/get-zen_doc/1040957/pub_5b5efefcd8824e00a9c248e8_5b5f2967b23bb300a924aa77/scale_1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923678"/>
            <a:ext cx="3013695" cy="1482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avatars.mds.yandex.net/get-zen_doc/51182/pub_5b5efefcd8824e00a9c248e8_5b5f2ad9f5c3ac00a94e5e14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7574"/>
            <a:ext cx="2592288" cy="1307581"/>
          </a:xfrm>
          <a:prstGeom prst="rect">
            <a:avLst/>
          </a:prstGeom>
          <a:noFill/>
        </p:spPr>
      </p:pic>
      <p:pic>
        <p:nvPicPr>
          <p:cNvPr id="39939" name="Picture 3" descr="https://avatars.mds.yandex.net/get-zen_doc/964926/pub_5b5efefcd8824e00a9c248e8_5b5f2b1b1a66a400a9961eb7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99542"/>
            <a:ext cx="2451067" cy="1207772"/>
          </a:xfrm>
          <a:prstGeom prst="rect">
            <a:avLst/>
          </a:prstGeom>
          <a:noFill/>
        </p:spPr>
      </p:pic>
      <p:pic>
        <p:nvPicPr>
          <p:cNvPr id="39940" name="Picture 4" descr="https://avatars.mds.yandex.net/get-zen_doc/103153/pub_5b5efefcd8824e00a9c248e8_5b5f2b4b9bef9e00a82f7d31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03598"/>
            <a:ext cx="2708201" cy="1348170"/>
          </a:xfrm>
          <a:prstGeom prst="rect">
            <a:avLst/>
          </a:prstGeom>
          <a:noFill/>
        </p:spPr>
      </p:pic>
      <p:pic>
        <p:nvPicPr>
          <p:cNvPr id="39941" name="Picture 5" descr="https://avatars.mds.yandex.net/get-zen_doc/95163/pub_5b5efefcd8824e00a9c248e8_5b5f2b7c320be700acd658f4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499742"/>
            <a:ext cx="2987824" cy="1455054"/>
          </a:xfrm>
          <a:prstGeom prst="rect">
            <a:avLst/>
          </a:prstGeom>
          <a:noFill/>
        </p:spPr>
      </p:pic>
      <p:pic>
        <p:nvPicPr>
          <p:cNvPr id="39942" name="Picture 6" descr="https://avatars.mds.yandex.net/get-zen_doc/196516/pub_5b5efefcd8824e00a9c248e8_5b5f2bcb443e0900a95d2daf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507854"/>
            <a:ext cx="2905661" cy="1440160"/>
          </a:xfrm>
          <a:prstGeom prst="rect">
            <a:avLst/>
          </a:prstGeom>
          <a:noFill/>
        </p:spPr>
      </p:pic>
      <p:pic>
        <p:nvPicPr>
          <p:cNvPr id="39943" name="Picture 7" descr="https://avatars.mds.yandex.net/get-zen_doc/41204/pub_5b5efefcd8824e00a9c248e8_5b5f2c28b23bb300a924aaa7/scale_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211710"/>
            <a:ext cx="2652142" cy="12991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19548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1992 году вышла другая партия бумажных денег, которая начиналась с 50-ти рублевого номинала.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267494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1993 году после попыток очередного переворота в ход запустили новый дизайн купюр и добавили мелкие номиналы уже от Банка России.</a:t>
            </a:r>
            <a:endParaRPr lang="ru-RU" dirty="0"/>
          </a:p>
        </p:txBody>
      </p:sp>
      <p:pic>
        <p:nvPicPr>
          <p:cNvPr id="41006" name="Picture 46" descr="https://avatars.mds.yandex.net/get-zen_doc/103153/pub_5b5efefcd8824e00a9c248e8_5b5f2d3a808eb400a9445236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15566"/>
            <a:ext cx="2690902" cy="1152128"/>
          </a:xfrm>
          <a:prstGeom prst="rect">
            <a:avLst/>
          </a:prstGeom>
          <a:noFill/>
        </p:spPr>
      </p:pic>
      <p:pic>
        <p:nvPicPr>
          <p:cNvPr id="41008" name="Picture 48" descr="https://avatars.mds.yandex.net/get-zen_doc/147743/pub_5b5efefcd8824e00a9c248e8_5b5f2d663a008800a9f67781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87574"/>
            <a:ext cx="2304256" cy="1035735"/>
          </a:xfrm>
          <a:prstGeom prst="rect">
            <a:avLst/>
          </a:prstGeom>
          <a:noFill/>
        </p:spPr>
      </p:pic>
      <p:pic>
        <p:nvPicPr>
          <p:cNvPr id="41010" name="Picture 50" descr="https://avatars.mds.yandex.net/get-zen_doc/198334/pub_5b5efefcd8824e00a9c248e8_5b5f2d9cb23bb300a924aabd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87573"/>
            <a:ext cx="2232248" cy="969693"/>
          </a:xfrm>
          <a:prstGeom prst="rect">
            <a:avLst/>
          </a:prstGeom>
          <a:noFill/>
        </p:spPr>
      </p:pic>
      <p:pic>
        <p:nvPicPr>
          <p:cNvPr id="41012" name="Picture 52" descr="https://avatars.mds.yandex.net/get-zen_doc/50509/pub_5b5efefcd8824e00a9c248e8_5b5f2dc7bad2fe00a822688e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11710"/>
            <a:ext cx="2771252" cy="1224136"/>
          </a:xfrm>
          <a:prstGeom prst="rect">
            <a:avLst/>
          </a:prstGeom>
          <a:noFill/>
        </p:spPr>
      </p:pic>
      <p:pic>
        <p:nvPicPr>
          <p:cNvPr id="41014" name="Picture 54" descr="https://avatars.mds.yandex.net/get-zen_doc/30229/pub_5b5efefcd8824e00a9c248e8_5b5f2df3f8c46b00a9326993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211710"/>
            <a:ext cx="2664296" cy="1199324"/>
          </a:xfrm>
          <a:prstGeom prst="rect">
            <a:avLst/>
          </a:prstGeom>
          <a:noFill/>
        </p:spPr>
      </p:pic>
      <p:pic>
        <p:nvPicPr>
          <p:cNvPr id="41016" name="Picture 56" descr="https://avatars.mds.yandex.net/get-zen_doc/119454/pub_5b5efefcd8824e00a9c248e8_5b5f2e207db89a00ab587c5a/scale_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236453"/>
            <a:ext cx="2771800" cy="1241408"/>
          </a:xfrm>
          <a:prstGeom prst="rect">
            <a:avLst/>
          </a:prstGeom>
          <a:noFill/>
        </p:spPr>
      </p:pic>
      <p:pic>
        <p:nvPicPr>
          <p:cNvPr id="41018" name="Picture 58" descr="https://avatars.mds.yandex.net/get-zen_doc/29317/pub_5b5efefcd8824e00a9c248e8_5b5f2e8bd908d200a9e1e671/scale_12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3511771"/>
            <a:ext cx="3603399" cy="1631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158006" y="0"/>
            <a:ext cx="7985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YS Text Fallback"/>
                <a:cs typeface="Arial" pitchFamily="34" charset="0"/>
              </a:rPr>
              <a:t>В 2014 году в честь Олимпиады в Сочи была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YS Text Fallback"/>
                <a:cs typeface="Arial" pitchFamily="34" charset="0"/>
              </a:rPr>
              <a:t>выпущена малым количеством купюра номиналом в </a:t>
            </a:r>
            <a:r>
              <a:rPr lang="ru-RU" sz="2000" b="1" dirty="0" smtClean="0">
                <a:solidFill>
                  <a:srgbClr val="000000"/>
                </a:solidFill>
                <a:latin typeface="YS Text Fallback"/>
                <a:cs typeface="Arial" pitchFamily="34" charset="0"/>
              </a:rPr>
              <a:t>100 рублей</a:t>
            </a:r>
            <a:r>
              <a:rPr lang="ru-RU" sz="2000" dirty="0" smtClean="0">
                <a:solidFill>
                  <a:srgbClr val="000000"/>
                </a:solidFill>
                <a:latin typeface="YS Text Fallback"/>
                <a:cs typeface="Arial" pitchFamily="34" charset="0"/>
              </a:rPr>
              <a:t>.</a:t>
            </a:r>
            <a:endParaRPr kumimoji="0" lang="ru-RU" sz="4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https://avatars.mds.yandex.net/get-zen_doc/170671/pub_5b5efefcd8824e00a9c248e8_5b5f35168dde0d00a8e98563/scale_1200"/>
          <p:cNvPicPr>
            <a:picLocks noChangeAspect="1" noChangeArrowheads="1"/>
          </p:cNvPicPr>
          <p:nvPr/>
        </p:nvPicPr>
        <p:blipFill>
          <a:blip r:embed="rId2" cstate="print"/>
          <a:srcRect l="14478" t="6255" r="11695"/>
          <a:stretch>
            <a:fillRect/>
          </a:stretch>
        </p:blipFill>
        <p:spPr bwMode="auto">
          <a:xfrm>
            <a:off x="395536" y="1131590"/>
            <a:ext cx="3888432" cy="3703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7734"/>
            <a:ext cx="8568952" cy="100126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Основные вопросы и понятия  темы: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>1.Что такое </a:t>
            </a:r>
            <a:r>
              <a:rPr lang="ru-RU" b="1" dirty="0" smtClean="0">
                <a:solidFill>
                  <a:srgbClr val="C00000"/>
                </a:solidFill>
              </a:rPr>
              <a:t>деньги</a:t>
            </a:r>
            <a:r>
              <a:rPr lang="ru-RU" dirty="0" smtClean="0"/>
              <a:t>? Как они появились? </a:t>
            </a:r>
            <a:br>
              <a:rPr lang="ru-RU" dirty="0" smtClean="0"/>
            </a:br>
            <a:r>
              <a:rPr lang="ru-RU" dirty="0" smtClean="0"/>
              <a:t>2. Что </a:t>
            </a:r>
            <a:r>
              <a:rPr lang="ru-RU" dirty="0"/>
              <a:t>такое </a:t>
            </a:r>
            <a:r>
              <a:rPr lang="ru-RU" b="1" dirty="0">
                <a:solidFill>
                  <a:srgbClr val="C00000"/>
                </a:solidFill>
              </a:rPr>
              <a:t>нумизматика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3. Что такое </a:t>
            </a:r>
            <a:r>
              <a:rPr lang="ru-RU" b="1" dirty="0" smtClean="0">
                <a:solidFill>
                  <a:srgbClr val="C00000"/>
                </a:solidFill>
              </a:rPr>
              <a:t>монета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4. Что такое </a:t>
            </a:r>
            <a:r>
              <a:rPr lang="ru-RU" b="1" dirty="0" smtClean="0">
                <a:solidFill>
                  <a:srgbClr val="C00000"/>
                </a:solidFill>
              </a:rPr>
              <a:t>бонистика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0" descr="https://upload.wikimedia.org/wikipedia/commons/1/14/Cycladic_idol_large_sin_fon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779985"/>
            <a:ext cx="11176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10" descr="https://upload.wikimedia.org/wikipedia/commons/1/14/Cycladic_idol_large_sin_fon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970485"/>
            <a:ext cx="969963" cy="119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10" descr="https://upload.wikimedia.org/wikipedia/commons/1/14/Cycladic_idol_large_sin_fon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05013"/>
            <a:ext cx="971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395538"/>
            <a:ext cx="1766888" cy="13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Рисунок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1" y="1940719"/>
            <a:ext cx="2036763" cy="152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597026" y="3240881"/>
            <a:ext cx="860425" cy="677466"/>
            <a:chOff x="1982286" y="3691481"/>
            <a:chExt cx="861341" cy="903074"/>
          </a:xfrm>
        </p:grpSpPr>
        <p:pic>
          <p:nvPicPr>
            <p:cNvPr id="67607" name="Рисунок 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1993">
              <a:off x="2053981" y="3838555"/>
              <a:ext cx="756000" cy="7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8" name="Рисунок 2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10647">
              <a:off x="2035177" y="3761457"/>
              <a:ext cx="756000" cy="7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Группа 6"/>
            <p:cNvGrpSpPr>
              <a:grpSpLocks/>
            </p:cNvGrpSpPr>
            <p:nvPr/>
          </p:nvGrpSpPr>
          <p:grpSpPr bwMode="auto">
            <a:xfrm>
              <a:off x="1982286" y="3691481"/>
              <a:ext cx="861341" cy="850871"/>
              <a:chOff x="1479071" y="3914466"/>
              <a:chExt cx="861341" cy="850871"/>
            </a:xfrm>
          </p:grpSpPr>
          <p:pic>
            <p:nvPicPr>
              <p:cNvPr id="67610" name="Рисунок 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8419" y="4009337"/>
                <a:ext cx="756000" cy="75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11" name="Рисунок 1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2714" y="3962978"/>
                <a:ext cx="756000" cy="75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12" name="Рисунок 1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412" y="3916619"/>
                <a:ext cx="756000" cy="75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13" name="Рисунок 2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071" y="4009337"/>
                <a:ext cx="756000" cy="75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14" name="Рисунок 2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0129" y="3914466"/>
                <a:ext cx="756000" cy="75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E36128B9-709C-4ABB-BBAB-78D07327A07E}"/>
              </a:ext>
            </a:extLst>
          </p:cNvPr>
          <p:cNvCxnSpPr/>
          <p:nvPr/>
        </p:nvCxnSpPr>
        <p:spPr>
          <a:xfrm flipH="1" flipV="1">
            <a:off x="4353341" y="2782336"/>
            <a:ext cx="12511" cy="1718228"/>
          </a:xfrm>
          <a:prstGeom prst="line">
            <a:avLst/>
          </a:prstGeom>
          <a:ln w="76200">
            <a:solidFill>
              <a:schemeClr val="tx1"/>
            </a:solidFill>
            <a:prstDash val="dashDot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://www.voentorga.ru/upload/iblock/960/96098715a02e0ecbccd648ec5190e659.png">
            <a:extLst>
              <a:ext uri="{FF2B5EF4-FFF2-40B4-BE49-F238E27FC236}">
                <a16:creationId xmlns="" xmlns:a16="http://schemas.microsoft.com/office/drawing/2014/main" id="{7A36FD1C-100A-4960-8149-06894C316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54" y="1780370"/>
            <a:ext cx="2000250" cy="1307307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Рисунок 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2015728"/>
            <a:ext cx="20383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s019.radikal.ru/i611/1504/9b/f4b220a3e48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1533526"/>
            <a:ext cx="3446462" cy="258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Рисунок 3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790825"/>
            <a:ext cx="9525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Рисунок 3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6" y="2845594"/>
            <a:ext cx="203676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17525" y="108347"/>
            <a:ext cx="7467600" cy="4762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деньги на Земле</a:t>
            </a:r>
          </a:p>
        </p:txBody>
      </p:sp>
      <p:pic>
        <p:nvPicPr>
          <p:cNvPr id="23" name="Содержимое 3" descr="0_2da00_703f5dc9_L.jpg">
            <a:extLst>
              <a:ext uri="{FF2B5EF4-FFF2-40B4-BE49-F238E27FC236}">
                <a16:creationId xmlns="" xmlns:a16="http://schemas.microsoft.com/office/drawing/2014/main" id="{67701978-6D13-4813-8321-4F62E2FB674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12" cstate="print"/>
          <a:stretch>
            <a:fillRect/>
          </a:stretch>
        </p:blipFill>
        <p:spPr>
          <a:xfrm>
            <a:off x="368408" y="762197"/>
            <a:ext cx="1740294" cy="1333472"/>
          </a:xfrm>
          <a:effectLst>
            <a:softEdge rad="112500"/>
          </a:effectLst>
        </p:spPr>
      </p:pic>
      <p:pic>
        <p:nvPicPr>
          <p:cNvPr id="67600" name="Picture 11" descr="C:\Users\Сталкер\Desktop\images (3) - копия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008460"/>
            <a:ext cx="1878012" cy="105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Содержимое 3" descr="pshenica.jpg">
            <a:extLst>
              <a:ext uri="{FF2B5EF4-FFF2-40B4-BE49-F238E27FC236}">
                <a16:creationId xmlns="" xmlns:a16="http://schemas.microsoft.com/office/drawing/2014/main" id="{7507D039-854E-433B-BD33-DD26F901F2BF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76541" y="864961"/>
            <a:ext cx="1987421" cy="1161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34" descr="kaury.jpg">
            <a:extLst>
              <a:ext uri="{FF2B5EF4-FFF2-40B4-BE49-F238E27FC236}">
                <a16:creationId xmlns="" xmlns:a16="http://schemas.microsoft.com/office/drawing/2014/main" id="{CFD266A1-0E51-4489-8D15-90155DD11BE4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18325" y="985547"/>
            <a:ext cx="1608804" cy="9900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6" name="Содержимое 3" descr="190611.jpg">
            <a:extLst>
              <a:ext uri="{FF2B5EF4-FFF2-40B4-BE49-F238E27FC236}">
                <a16:creationId xmlns="" xmlns:a16="http://schemas.microsoft.com/office/drawing/2014/main" id="{5FBF499E-EB81-4CE3-A96A-D0C892005551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3529" y="3435846"/>
            <a:ext cx="2523201" cy="131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604" name="Picture 12" descr="C:\Users\Сталкер\Desktop\images (4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3381841"/>
            <a:ext cx="1927225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Содержимое 3" descr="prize_1.jpg">
            <a:extLst>
              <a:ext uri="{FF2B5EF4-FFF2-40B4-BE49-F238E27FC236}">
                <a16:creationId xmlns="" xmlns:a16="http://schemas.microsoft.com/office/drawing/2014/main" id="{7465A3B7-4839-4840-B116-29099418055C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084169" y="3435846"/>
            <a:ext cx="2297853" cy="131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3684 0.080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40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51371 0.16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4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619251" y="0"/>
            <a:ext cx="6265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800000"/>
                </a:solidFill>
              </a:rPr>
              <a:t>Древнерусское государство 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11583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8372" name="Picture 4" descr="http://wiki.iteach.ru/images/8/8a/%d0%9d%d0%b5%d0%b2%d1%81%d0%ba%d0%b8%d0%b9200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64088" y="1707654"/>
            <a:ext cx="1482725" cy="1241822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580112" y="771550"/>
            <a:ext cx="10788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dirty="0"/>
              <a:t>Дмитрий</a:t>
            </a:r>
          </a:p>
          <a:p>
            <a:pPr algn="ctr"/>
            <a:r>
              <a:rPr lang="ru-RU" dirty="0"/>
              <a:t>Донской </a:t>
            </a:r>
          </a:p>
          <a:p>
            <a:pPr algn="ctr"/>
            <a:r>
              <a:rPr lang="ru-RU" dirty="0"/>
              <a:t>1380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39750" y="9833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827088" y="232041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14691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8379" name="Picture 11" descr="http://www.novgorod.ru/images/1048.gif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131590"/>
            <a:ext cx="1800225" cy="789384"/>
          </a:xfrm>
          <a:prstGeom prst="rect">
            <a:avLst/>
          </a:prstGeom>
          <a:noFill/>
        </p:spPr>
      </p:pic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323528" y="483518"/>
            <a:ext cx="15454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/>
              <a:t>Новгородская</a:t>
            </a:r>
          </a:p>
          <a:p>
            <a:r>
              <a:rPr lang="ru-RU" dirty="0"/>
              <a:t>   гривна</a:t>
            </a: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189059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8382" name="Picture 14" descr="http://moneyrussia.narod.ru/BezmonetnyiPeriod/5.jpg"/>
          <p:cNvPicPr>
            <a:picLocks noChangeAspect="1" noChangeArrowheads="1"/>
          </p:cNvPicPr>
          <p:nvPr/>
        </p:nvPicPr>
        <p:blipFill>
          <a:blip r:embed="rId6" r:link="rId7" cstate="print">
            <a:clrChange>
              <a:clrFrom>
                <a:srgbClr val="EFF4F0"/>
              </a:clrFrom>
              <a:clrTo>
                <a:srgbClr val="EFF4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4137423"/>
            <a:ext cx="1728787" cy="878681"/>
          </a:xfrm>
          <a:prstGeom prst="rect">
            <a:avLst/>
          </a:prstGeom>
          <a:noFill/>
        </p:spPr>
      </p:pic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611189" y="3832504"/>
            <a:ext cx="1286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 полтинник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-612775" y="9833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8385" name="Picture 17" descr="http://img0.liveinternet.ru/images/attach/c/0/35/646/35646400_inf_1797_ses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7236296" y="1275606"/>
            <a:ext cx="1158875" cy="1565672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7380312" y="843558"/>
            <a:ext cx="902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/>
              <a:t>Иван </a:t>
            </a:r>
            <a:r>
              <a:rPr lang="en-US" dirty="0"/>
              <a:t>III</a:t>
            </a: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17012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8388" name="Picture 20" descr="http://numizmat.ru/netcat_files/Image/image001_edited(6).jpg"/>
          <p:cNvPicPr>
            <a:picLocks noChangeAspect="1" noChangeArrowheads="1"/>
          </p:cNvPicPr>
          <p:nvPr/>
        </p:nvPicPr>
        <p:blipFill>
          <a:blip r:embed="rId10" r:link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9464" y="3381375"/>
            <a:ext cx="2014537" cy="842963"/>
          </a:xfrm>
          <a:prstGeom prst="rect">
            <a:avLst/>
          </a:prstGeom>
          <a:noFill/>
        </p:spPr>
      </p:pic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7380288" y="3076456"/>
            <a:ext cx="1038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копейка </a:t>
            </a: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107950" y="11452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0" y="20632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8392" name="Picture 24" descr="http://club-edu.tambov.ru/vjpusk/vjp137/rabot/14/images/1.jpg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250826" y="3381375"/>
            <a:ext cx="2447925" cy="376238"/>
          </a:xfrm>
          <a:prstGeom prst="rect">
            <a:avLst/>
          </a:prstGeom>
          <a:noFill/>
        </p:spPr>
      </p:pic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755576" y="2931790"/>
            <a:ext cx="754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/>
              <a:t>рубль</a:t>
            </a:r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0" y="1901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8395" name="Picture 27" descr="http://upload.wikimedia.org/wikipedia/commons/thumb/f/f6/Vandal_Kingdom_Hilderic_Denarius.jpg/280px-Vandal_Kingdom_Hilderic_Denarius.jpg"/>
          <p:cNvPicPr>
            <a:picLocks noChangeAspect="1" noChangeArrowheads="1"/>
          </p:cNvPicPr>
          <p:nvPr/>
        </p:nvPicPr>
        <p:blipFill>
          <a:blip r:embed="rId14" r:link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275606"/>
            <a:ext cx="2160588" cy="798910"/>
          </a:xfrm>
          <a:prstGeom prst="rect">
            <a:avLst/>
          </a:prstGeom>
          <a:noFill/>
        </p:spPr>
      </p:pic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3059832" y="843558"/>
            <a:ext cx="1043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/>
              <a:t>динарий</a:t>
            </a:r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0" y="11452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8398" name="Picture 30" descr="http://daniart.ru/wp-content/uploads/img/2009/08/bdir2.jpg"/>
          <p:cNvPicPr>
            <a:picLocks noChangeAspect="1" noChangeArrowheads="1"/>
          </p:cNvPicPr>
          <p:nvPr/>
        </p:nvPicPr>
        <p:blipFill>
          <a:blip r:embed="rId16" r:link="rId17" cstate="print">
            <a:clrChange>
              <a:clrFrom>
                <a:srgbClr val="F7F3F0"/>
              </a:clrFrom>
              <a:clrTo>
                <a:srgbClr val="F7F3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427734"/>
            <a:ext cx="1392238" cy="1079897"/>
          </a:xfrm>
          <a:prstGeom prst="rect">
            <a:avLst/>
          </a:prstGeom>
          <a:noFill/>
        </p:spPr>
      </p:pic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0" y="185130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8400" name="Picture 32" descr="http://upload.wikimedia.org/wikipedia/commons/thumb/c/cc/Odessa_numismatic_museum_photo_05.jpg/300px-Odessa_numismatic_museum_photo_05.jpg"/>
          <p:cNvPicPr>
            <a:picLocks noChangeAspect="1" noChangeArrowheads="1"/>
          </p:cNvPicPr>
          <p:nvPr/>
        </p:nvPicPr>
        <p:blipFill>
          <a:blip r:embed="rId18" r:link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4" y="3381375"/>
            <a:ext cx="2376487" cy="891779"/>
          </a:xfrm>
          <a:prstGeom prst="rect">
            <a:avLst/>
          </a:prstGeom>
          <a:noFill/>
        </p:spPr>
      </p:pic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3203848" y="2139702"/>
            <a:ext cx="922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/>
              <a:t>дирхем</a:t>
            </a:r>
          </a:p>
        </p:txBody>
      </p:sp>
      <p:sp>
        <p:nvSpPr>
          <p:cNvPr id="58402" name="Rectangle 34"/>
          <p:cNvSpPr>
            <a:spLocks noChangeArrowheads="1"/>
          </p:cNvSpPr>
          <p:nvPr/>
        </p:nvSpPr>
        <p:spPr bwMode="auto">
          <a:xfrm>
            <a:off x="5435601" y="3130035"/>
            <a:ext cx="1007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   деньга</a:t>
            </a:r>
          </a:p>
        </p:txBody>
      </p:sp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0" y="184654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8404" name="Picture 36" descr="http://grivnaklad.narod.ru/grivna_kiev_ar_1_01a.jpg"/>
          <p:cNvPicPr>
            <a:picLocks noChangeAspect="1" noChangeArrowheads="1"/>
          </p:cNvPicPr>
          <p:nvPr/>
        </p:nvPicPr>
        <p:blipFill>
          <a:blip r:embed="rId20" r:link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1" y="2247900"/>
            <a:ext cx="1979613" cy="742950"/>
          </a:xfrm>
          <a:prstGeom prst="rect">
            <a:avLst/>
          </a:prstGeom>
          <a:noFill/>
        </p:spPr>
      </p:pic>
      <p:sp>
        <p:nvSpPr>
          <p:cNvPr id="58405" name="Rectangle 37"/>
          <p:cNvSpPr>
            <a:spLocks noChangeArrowheads="1"/>
          </p:cNvSpPr>
          <p:nvPr/>
        </p:nvSpPr>
        <p:spPr bwMode="auto">
          <a:xfrm>
            <a:off x="179389" y="2050138"/>
            <a:ext cx="1806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/>
              <a:t>Киевская гривна</a:t>
            </a:r>
          </a:p>
        </p:txBody>
      </p:sp>
      <p:sp>
        <p:nvSpPr>
          <p:cNvPr id="58406" name="Rectangle 38"/>
          <p:cNvSpPr>
            <a:spLocks noChangeArrowheads="1"/>
          </p:cNvSpPr>
          <p:nvPr/>
        </p:nvSpPr>
        <p:spPr bwMode="auto">
          <a:xfrm>
            <a:off x="5651500" y="119884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0" y="152269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771800" y="42201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дирхем получил русское название: его стали называть </a:t>
            </a:r>
            <a:r>
              <a:rPr lang="ru-RU" dirty="0">
                <a:solidFill>
                  <a:srgbClr val="FF0000"/>
                </a:solidFill>
              </a:rPr>
              <a:t>куной или ногатой</a:t>
            </a:r>
            <a:r>
              <a:rPr lang="ru-RU" dirty="0"/>
              <a:t>, половинку куны – резаной. </a:t>
            </a:r>
          </a:p>
        </p:txBody>
      </p:sp>
      <p:sp>
        <p:nvSpPr>
          <p:cNvPr id="45" name="Стрелка вниз 44"/>
          <p:cNvSpPr/>
          <p:nvPr/>
        </p:nvSpPr>
        <p:spPr>
          <a:xfrm>
            <a:off x="3419872" y="3579862"/>
            <a:ext cx="1440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80" grpId="0"/>
      <p:bldP spid="58383" grpId="0"/>
      <p:bldP spid="58386" grpId="0"/>
      <p:bldP spid="58389" grpId="0"/>
      <p:bldP spid="58393" grpId="0"/>
      <p:bldP spid="58396" grpId="0"/>
      <p:bldP spid="58401" grpId="0"/>
      <p:bldP spid="58402" grpId="0"/>
      <p:bldP spid="584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Краткая история денег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3286" cy="20856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68144" y="249493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Сребреник - первая русская </a:t>
            </a:r>
            <a:r>
              <a:rPr lang="ru-RU" dirty="0" smtClean="0">
                <a:solidFill>
                  <a:prstClr val="black"/>
                </a:solidFill>
              </a:rPr>
              <a:t>монета, </a:t>
            </a:r>
            <a:r>
              <a:rPr lang="ru-RU" dirty="0" smtClean="0"/>
              <a:t>конец </a:t>
            </a:r>
            <a:r>
              <a:rPr lang="ru-RU" dirty="0"/>
              <a:t>X </a:t>
            </a:r>
            <a:r>
              <a:rPr lang="ru-RU" dirty="0" smtClean="0"/>
              <a:t>в.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 descr="Краткая история денег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463738"/>
            <a:ext cx="3133725" cy="21848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29038" y="3423561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Новгородские гривны-слитки</a:t>
            </a:r>
          </a:p>
        </p:txBody>
      </p:sp>
      <p:pic>
        <p:nvPicPr>
          <p:cNvPr id="2051" name="Picture 3" descr="Краткая история денег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988" y="1545636"/>
            <a:ext cx="3946038" cy="16201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516216" y="3273828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Монеты Новгород-Северского княжества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771550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Деньги – это всеобщий  товарный эквивалент</a:t>
            </a:r>
            <a:endParaRPr lang="ru-RU" sz="2000" dirty="0" smtClean="0"/>
          </a:p>
          <a:p>
            <a:r>
              <a:rPr lang="ru-RU" sz="2000" dirty="0" smtClean="0">
                <a:latin typeface="+mj-lt"/>
              </a:rPr>
              <a:t>Русское </a:t>
            </a:r>
            <a:r>
              <a:rPr lang="ru-RU" sz="2000" dirty="0">
                <a:latin typeface="+mj-lt"/>
              </a:rPr>
              <a:t>слово «деньги» происходит от тюркского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«тенге» </a:t>
            </a:r>
            <a:r>
              <a:rPr lang="ru-RU" sz="2000" dirty="0">
                <a:latin typeface="+mj-lt"/>
              </a:rPr>
              <a:t>– мелкая серебряная монета</a:t>
            </a:r>
            <a:r>
              <a:rPr lang="ru-RU" sz="2000" dirty="0" smtClean="0">
                <a:latin typeface="+mj-lt"/>
              </a:rPr>
              <a:t>.</a:t>
            </a:r>
            <a:r>
              <a:rPr lang="ru-RU" sz="2000" dirty="0">
                <a:latin typeface="+mj-lt"/>
              </a:rPr>
              <a:t> </a:t>
            </a:r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Первая </a:t>
            </a:r>
            <a:r>
              <a:rPr lang="ru-RU" sz="2000" dirty="0">
                <a:latin typeface="+mj-lt"/>
              </a:rPr>
              <a:t>серебряная монета Древней Руси – </a:t>
            </a:r>
            <a:r>
              <a:rPr lang="ru-RU" sz="2000" b="1" dirty="0" err="1" smtClean="0">
                <a:solidFill>
                  <a:srgbClr val="FF0000"/>
                </a:solidFill>
                <a:latin typeface="+mj-lt"/>
              </a:rPr>
              <a:t>сребрянник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князя Ярослава Мудрого (найдена в 1792 г. в Киеве</a:t>
            </a:r>
            <a:r>
              <a:rPr lang="ru-RU" sz="2000" dirty="0" smtClean="0">
                <a:latin typeface="+mj-lt"/>
              </a:rPr>
              <a:t>),</a:t>
            </a:r>
            <a:r>
              <a:rPr lang="ru-RU" altLang="ru-RU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или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Гривна</a:t>
            </a:r>
            <a:r>
              <a:rPr lang="ru-RU" altLang="ru-RU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– первая денежная единица на Руси </a:t>
            </a:r>
            <a:r>
              <a:rPr lang="en-US" altLang="ru-RU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XI-XIII </a:t>
            </a:r>
            <a:r>
              <a:rPr lang="ru-RU" altLang="ru-RU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в.Форма Гривны – серебряная полоса или украшение до 200 гр. </a:t>
            </a:r>
            <a:r>
              <a:rPr lang="ru-RU" sz="2000" dirty="0" smtClean="0">
                <a:latin typeface="+mj-lt"/>
              </a:rPr>
              <a:t> </a:t>
            </a:r>
            <a:endParaRPr lang="ru-RU" altLang="ru-RU" sz="2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r>
              <a:rPr lang="ru-RU" sz="2000" dirty="0" smtClean="0">
                <a:latin typeface="+mj-lt"/>
              </a:rPr>
              <a:t>Первая </a:t>
            </a:r>
            <a:r>
              <a:rPr lang="ru-RU" sz="2000" dirty="0">
                <a:latin typeface="+mj-lt"/>
              </a:rPr>
              <a:t>золотая монета – </a:t>
            </a:r>
            <a:r>
              <a:rPr lang="ru-RU" sz="2000" b="1" dirty="0" err="1">
                <a:solidFill>
                  <a:srgbClr val="FF0000"/>
                </a:solidFill>
                <a:latin typeface="+mj-lt"/>
              </a:rPr>
              <a:t>златник</a:t>
            </a:r>
            <a:r>
              <a:rPr lang="ru-RU" sz="2000" dirty="0">
                <a:latin typeface="+mj-lt"/>
              </a:rPr>
              <a:t> князя Владимира (была приобретена в 1796 г. в Киеве у солдата хранившего его как подарок матери</a:t>
            </a:r>
            <a:r>
              <a:rPr lang="ru-RU" sz="2000" dirty="0" smtClean="0">
                <a:latin typeface="+mj-lt"/>
              </a:rPr>
              <a:t>).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141685"/>
            <a:ext cx="8286750" cy="854869"/>
          </a:xfrm>
        </p:spPr>
        <p:txBody>
          <a:bodyPr/>
          <a:lstStyle/>
          <a:p>
            <a:pPr algn="ctr" eaLnBrk="1" hangingPunct="1"/>
            <a:r>
              <a:rPr lang="ru-RU" altLang="ru-RU" sz="4800" b="1" i="1" dirty="0" smtClean="0">
                <a:latin typeface="Monotype Corsiva" pitchFamily="66" charset="0"/>
              </a:rPr>
              <a:t>  </a:t>
            </a:r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Откуда произошло слово рубль»?</a:t>
            </a:r>
            <a:endParaRPr lang="ru-RU" altLang="ru-RU" sz="3600" b="1" dirty="0" smtClean="0">
              <a:solidFill>
                <a:srgbClr val="5E0E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TextBox 9"/>
          <p:cNvSpPr txBox="1">
            <a:spLocks noChangeArrowheads="1"/>
          </p:cNvSpPr>
          <p:nvPr/>
        </p:nvSpPr>
        <p:spPr bwMode="auto">
          <a:xfrm>
            <a:off x="428625" y="838200"/>
            <a:ext cx="82867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начали чеканить мелкую монету, которая называлась деньга. При Ивана 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монете из серебра чеканили рисунок всадника с копьём и всадника с саблей. </a:t>
            </a:r>
          </a:p>
          <a:p>
            <a:pPr eaLnBrk="1" hangingPunct="1"/>
            <a:endParaRPr lang="ru-RU" altLang="ru-RU" sz="2400" b="1" dirty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111AF2D-398E-4988-A66C-B422B60F0B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563638"/>
            <a:ext cx="1025525" cy="1408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0661" name="Прямоугольник 5"/>
          <p:cNvSpPr>
            <a:spLocks noChangeArrowheads="1"/>
          </p:cNvSpPr>
          <p:nvPr/>
        </p:nvSpPr>
        <p:spPr bwMode="auto">
          <a:xfrm>
            <a:off x="2087564" y="1962150"/>
            <a:ext cx="2809875" cy="162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60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Русское слово </a:t>
            </a:r>
            <a:r>
              <a:rPr lang="ru-RU" altLang="ru-RU" sz="160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«ДЕНЬГИ» </a:t>
            </a: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60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произошло от тюркского </a:t>
            </a:r>
            <a:r>
              <a:rPr lang="ru-RU" altLang="ru-RU" sz="160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«ТЕНГЕ».</a:t>
            </a: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solidFill>
                  <a:srgbClr val="0DA389"/>
                </a:solidFill>
                <a:latin typeface="Roboto Slab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70662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1473994"/>
            <a:ext cx="1325562" cy="141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91630"/>
            <a:ext cx="139223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19B76A3-1140-4321-A5E8-82F58F374B5F}"/>
              </a:ext>
            </a:extLst>
          </p:cNvPr>
          <p:cNvSpPr/>
          <p:nvPr/>
        </p:nvSpPr>
        <p:spPr>
          <a:xfrm>
            <a:off x="6049964" y="1997869"/>
            <a:ext cx="33305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prstClr val="black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+mn-lt"/>
              </a:rPr>
              <a:t>На Руси рублём называли половину отрубленной серебрённой гривны.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70665" name="Picture 5" descr="C:\Users\Сталкер\Desktop\копей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35846"/>
            <a:ext cx="2582863" cy="9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5">
            <a:extLst>
              <a:ext uri="{FF2B5EF4-FFF2-40B4-BE49-F238E27FC236}">
                <a16:creationId xmlns="" xmlns:a16="http://schemas.microsoft.com/office/drawing/2014/main" id="{5B3F592C-3122-4CAD-A941-F51B95B8B032}"/>
              </a:ext>
            </a:extLst>
          </p:cNvPr>
          <p:cNvSpPr txBox="1">
            <a:spLocks noChangeArrowheads="1"/>
          </p:cNvSpPr>
          <p:nvPr/>
        </p:nvSpPr>
        <p:spPr>
          <a:xfrm>
            <a:off x="658813" y="3052762"/>
            <a:ext cx="4343400" cy="190142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ru-RU" altLang="ru-RU" sz="2600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От слова </a:t>
            </a:r>
            <a:r>
              <a:rPr lang="ru-RU" altLang="ru-RU" sz="2600" dirty="0" smtClean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рубец</a:t>
            </a:r>
            <a:endParaRPr lang="ru-RU" altLang="ru-RU" sz="2600" dirty="0">
              <a:solidFill>
                <a:srgbClr val="00B05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fontAlgn="auto">
              <a:defRPr/>
            </a:pPr>
            <a:r>
              <a:rPr lang="ru-RU" altLang="ru-RU" sz="2600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При отливке рублей на слитке металла оставался шов от литейной формы. Этот шов назывался «</a:t>
            </a:r>
            <a:r>
              <a:rPr lang="ru-RU" altLang="ru-RU" sz="2600" dirty="0" err="1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руб</a:t>
            </a:r>
            <a:r>
              <a:rPr lang="ru-RU" altLang="ru-RU" sz="2600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» или «рубец». «Рубль» — это слиток со швом.</a:t>
            </a:r>
          </a:p>
          <a:p>
            <a:pPr fontAlgn="auto">
              <a:defRPr/>
            </a:pPr>
            <a:r>
              <a:rPr lang="ru-RU" sz="2600" dirty="0" smtClean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Согласно </a:t>
            </a:r>
            <a:r>
              <a:rPr lang="ru-RU" sz="2600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словарю Павла Черных, слово «рубль» – «кляп», «</a:t>
            </a:r>
            <a:r>
              <a:rPr lang="ru-RU" sz="2600" dirty="0" err="1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отрубок</a:t>
            </a:r>
            <a:r>
              <a:rPr lang="ru-RU" sz="2600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». </a:t>
            </a:r>
          </a:p>
          <a:p>
            <a:pPr fontAlgn="auto">
              <a:defRPr/>
            </a:pPr>
            <a:endParaRPr lang="ru-RU" altLang="ru-RU" sz="3600" b="1" dirty="0">
              <a:solidFill>
                <a:srgbClr val="36082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900igr.net/up/datas/110628/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8570"/>
            <a:ext cx="9144000" cy="5452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</TotalTime>
  <Words>742</Words>
  <Application>Microsoft Office PowerPoint</Application>
  <PresentationFormat>Экран (16:9)</PresentationFormat>
  <Paragraphs>82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9" baseType="lpstr">
      <vt:lpstr>Arial</vt:lpstr>
      <vt:lpstr>Arial Black</vt:lpstr>
      <vt:lpstr>Calibri</vt:lpstr>
      <vt:lpstr>Century Gothic</vt:lpstr>
      <vt:lpstr>Century Schoolbook</vt:lpstr>
      <vt:lpstr>Comic Sans MS</vt:lpstr>
      <vt:lpstr>Monotype Corsiva</vt:lpstr>
      <vt:lpstr>Roboto Slab</vt:lpstr>
      <vt:lpstr>Tahoma</vt:lpstr>
      <vt:lpstr>Times New Roman</vt:lpstr>
      <vt:lpstr>Wingdings</vt:lpstr>
      <vt:lpstr>Wingdings 2</vt:lpstr>
      <vt:lpstr>Wingdings 3</vt:lpstr>
      <vt:lpstr>YS Text Fallback</vt:lpstr>
      <vt:lpstr>Эркер</vt:lpstr>
      <vt:lpstr>Презентация PowerPoint</vt:lpstr>
      <vt:lpstr>Презентация PowerPoint</vt:lpstr>
      <vt:lpstr>Основные вопросы и понятия  темы:  1.Что такое деньги? Как они появились?  2. Что такое нумизматика? 3. Что такое монета? 4. Что такое бонистика?  </vt:lpstr>
      <vt:lpstr>Первые деньги на Земле</vt:lpstr>
      <vt:lpstr>Презентация PowerPoint</vt:lpstr>
      <vt:lpstr>Презентация PowerPoint</vt:lpstr>
      <vt:lpstr>Презентация PowerPoint</vt:lpstr>
      <vt:lpstr>  Откуда произошло слово рубль»?</vt:lpstr>
      <vt:lpstr>Презентация PowerPoint</vt:lpstr>
      <vt:lpstr>Медный бунт</vt:lpstr>
      <vt:lpstr> Бумажные деньги в Европе впервые появились в XVIII веке во Франции, а изобрели их древние китайские купцы как замену золотым деньгам.  В России бумажные деньги появились чуть больше двухсот лет назад — в 1769г.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17</cp:revision>
  <dcterms:created xsi:type="dcterms:W3CDTF">2020-07-20T17:24:44Z</dcterms:created>
  <dcterms:modified xsi:type="dcterms:W3CDTF">2020-07-21T11:02:32Z</dcterms:modified>
</cp:coreProperties>
</file>