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4" r:id="rId10"/>
    <p:sldId id="276" r:id="rId11"/>
    <p:sldId id="277" r:id="rId12"/>
    <p:sldId id="278" r:id="rId13"/>
    <p:sldId id="263" r:id="rId14"/>
    <p:sldId id="264" r:id="rId15"/>
    <p:sldId id="265" r:id="rId16"/>
    <p:sldId id="266" r:id="rId17"/>
    <p:sldId id="267" r:id="rId18"/>
    <p:sldId id="280" r:id="rId19"/>
    <p:sldId id="282" r:id="rId20"/>
    <p:sldId id="281" r:id="rId21"/>
    <p:sldId id="283" r:id="rId22"/>
    <p:sldId id="269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DE340F-D990-4BA1-8109-BF63AFECA380}">
          <p14:sldIdLst>
            <p14:sldId id="256"/>
            <p14:sldId id="257"/>
            <p14:sldId id="258"/>
            <p14:sldId id="259"/>
            <p14:sldId id="260"/>
            <p14:sldId id="261"/>
            <p14:sldId id="271"/>
            <p14:sldId id="272"/>
            <p14:sldId id="274"/>
            <p14:sldId id="276"/>
            <p14:sldId id="277"/>
            <p14:sldId id="278"/>
            <p14:sldId id="263"/>
            <p14:sldId id="264"/>
            <p14:sldId id="265"/>
            <p14:sldId id="266"/>
            <p14:sldId id="267"/>
            <p14:sldId id="280"/>
            <p14:sldId id="282"/>
            <p14:sldId id="281"/>
            <p14:sldId id="283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75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74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465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08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9334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30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57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0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95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8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4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2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7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7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57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FBD42-D1FB-4A0D-A990-2C2DB8021900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7AD939-79E2-48FC-BAB5-E0B104E480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8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u-mms.ru/masha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134911" y="284813"/>
            <a:ext cx="9983449" cy="64457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Адыгея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«Красногвардейский аграрно-промышленный техникум»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Проект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«Минимизация рисков финансового мошенничества»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Разработчики  проекта:</a:t>
            </a:r>
            <a:br>
              <a:rPr lang="ru-RU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1.	Дидичев Довлет Муратович</a:t>
            </a:r>
            <a:br>
              <a:rPr lang="ru-RU" sz="2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2.	Соколова Оксана Станиславовна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Красногвардейское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2020 год</a:t>
            </a:r>
            <a:br>
              <a:rPr lang="ru-RU" sz="2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66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744" y="609600"/>
            <a:ext cx="9278912" cy="1320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3. Постановка цели и определение проблемы (2 мин)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0583112"/>
              </p:ext>
            </p:extLst>
          </p:nvPr>
        </p:nvGraphicFramePr>
        <p:xfrm>
          <a:off x="677334" y="1229193"/>
          <a:ext cx="4073085" cy="403365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73085">
                  <a:extLst>
                    <a:ext uri="{9D8B030D-6E8A-4147-A177-3AD203B41FA5}">
                      <a16:colId xmlns:a16="http://schemas.microsoft.com/office/drawing/2014/main" xmlns="" val="3362278957"/>
                    </a:ext>
                  </a:extLst>
                </a:gridCol>
              </a:tblGrid>
              <a:tr h="1409076">
                <a:tc>
                  <a:txBody>
                    <a:bodyPr/>
                    <a:lstStyle/>
                    <a:p>
                      <a:pPr indent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преподавателя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7625"/>
                  </a:ext>
                </a:extLst>
              </a:tr>
              <a:tr h="2624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Задает вопросы: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Какова цель нашего занятия?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buFontTx/>
                        <a:buChar char="-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 сформулировать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тему?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06234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1222902"/>
              </p:ext>
            </p:extLst>
          </p:nvPr>
        </p:nvGraphicFramePr>
        <p:xfrm>
          <a:off x="4931764" y="1229193"/>
          <a:ext cx="4736892" cy="39808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6892">
                  <a:extLst>
                    <a:ext uri="{9D8B030D-6E8A-4147-A177-3AD203B41FA5}">
                      <a16:colId xmlns:a16="http://schemas.microsoft.com/office/drawing/2014/main" xmlns="" val="3076457716"/>
                    </a:ext>
                  </a:extLst>
                </a:gridCol>
              </a:tblGrid>
              <a:tr h="1424066">
                <a:tc>
                  <a:txBody>
                    <a:bodyPr/>
                    <a:lstStyle/>
                    <a:p>
                      <a:pPr marL="0" indent="1016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Действия обучающихся при выполнении заданий или типы заданий для обучающихся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3937"/>
                  </a:ext>
                </a:extLst>
              </a:tr>
              <a:tr h="2556779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Самостоятельно ставят цель и формулируют тему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занятия.</a:t>
                      </a:r>
                    </a:p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Коллективно дают определение термину «Финансовое мошенничество»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08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14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744" y="609600"/>
            <a:ext cx="9278912" cy="1320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4. Ознакомление с ситуациями финансового мошенничества (10 мин)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40107828"/>
              </p:ext>
            </p:extLst>
          </p:nvPr>
        </p:nvGraphicFramePr>
        <p:xfrm>
          <a:off x="764498" y="1930400"/>
          <a:ext cx="3985921" cy="3833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85921">
                  <a:extLst>
                    <a:ext uri="{9D8B030D-6E8A-4147-A177-3AD203B41FA5}">
                      <a16:colId xmlns:a16="http://schemas.microsoft.com/office/drawing/2014/main" xmlns="" val="3362278957"/>
                    </a:ext>
                  </a:extLst>
                </a:gridCol>
              </a:tblGrid>
              <a:tr h="1390378">
                <a:tc>
                  <a:txBody>
                    <a:bodyPr/>
                    <a:lstStyle/>
                    <a:p>
                      <a:pPr indent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преподавателя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7625"/>
                  </a:ext>
                </a:extLst>
              </a:tr>
              <a:tr h="244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Организует и контролирует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работу групп, координирует действия обучающихся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06234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1777882"/>
              </p:ext>
            </p:extLst>
          </p:nvPr>
        </p:nvGraphicFramePr>
        <p:xfrm>
          <a:off x="4931764" y="1978701"/>
          <a:ext cx="4736892" cy="37849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6892">
                  <a:extLst>
                    <a:ext uri="{9D8B030D-6E8A-4147-A177-3AD203B41FA5}">
                      <a16:colId xmlns:a16="http://schemas.microsoft.com/office/drawing/2014/main" xmlns="" val="3076457716"/>
                    </a:ext>
                  </a:extLst>
                </a:gridCol>
              </a:tblGrid>
              <a:tr h="674557">
                <a:tc>
                  <a:txBody>
                    <a:bodyPr/>
                    <a:lstStyle/>
                    <a:p>
                      <a:pPr marL="0" indent="1016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Действия обучающихся при выполнении заданий или типы заданий для обучающихся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3937"/>
                  </a:ext>
                </a:extLst>
              </a:tr>
              <a:tr h="2556779">
                <a:tc>
                  <a:txBody>
                    <a:bodyPr/>
                    <a:lstStyle/>
                    <a:p>
                      <a:pPr marL="457200" indent="-457200" algn="l" defTabSz="457200" rtl="0" eaLnBrk="1" latinLnBrk="0" hangingPunct="1">
                        <a:lnSpc>
                          <a:spcPct val="115000"/>
                        </a:lnSpc>
                        <a:buAutoNum type="arabicPeriod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Получают карточки с ситуациями</a:t>
                      </a:r>
                    </a:p>
                    <a:p>
                      <a:pPr marL="457200" indent="-457200" algn="l" defTabSz="457200" rtl="0" eaLnBrk="1" latinLnBrk="0" hangingPunct="1">
                        <a:lnSpc>
                          <a:spcPct val="115000"/>
                        </a:lnSpc>
                        <a:buAutoNum type="arabicPeriod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Обсуждают проблему и готовятся к выступлению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08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953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744" y="609600"/>
            <a:ext cx="9278912" cy="1320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5. Проверка выполненных работ. Обсуждение ошибок (15 мин)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7517201"/>
              </p:ext>
            </p:extLst>
          </p:nvPr>
        </p:nvGraphicFramePr>
        <p:xfrm>
          <a:off x="764498" y="1930400"/>
          <a:ext cx="3985921" cy="3833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85921">
                  <a:extLst>
                    <a:ext uri="{9D8B030D-6E8A-4147-A177-3AD203B41FA5}">
                      <a16:colId xmlns:a16="http://schemas.microsoft.com/office/drawing/2014/main" xmlns="" val="3362278957"/>
                    </a:ext>
                  </a:extLst>
                </a:gridCol>
              </a:tblGrid>
              <a:tr h="1390378">
                <a:tc>
                  <a:txBody>
                    <a:bodyPr/>
                    <a:lstStyle/>
                    <a:p>
                      <a:pPr indent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преподавателя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7625"/>
                  </a:ext>
                </a:extLst>
              </a:tr>
              <a:tr h="244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Организует обсуждение работ 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06234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49501242"/>
              </p:ext>
            </p:extLst>
          </p:nvPr>
        </p:nvGraphicFramePr>
        <p:xfrm>
          <a:off x="4931764" y="1978701"/>
          <a:ext cx="4736892" cy="38186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6892">
                  <a:extLst>
                    <a:ext uri="{9D8B030D-6E8A-4147-A177-3AD203B41FA5}">
                      <a16:colId xmlns:a16="http://schemas.microsoft.com/office/drawing/2014/main" xmlns="" val="3076457716"/>
                    </a:ext>
                  </a:extLst>
                </a:gridCol>
              </a:tblGrid>
              <a:tr h="674557">
                <a:tc>
                  <a:txBody>
                    <a:bodyPr/>
                    <a:lstStyle/>
                    <a:p>
                      <a:pPr marL="0" indent="1016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Действия обучающихся при выполнении заданий или типы заданий для обучающихся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3937"/>
                  </a:ext>
                </a:extLst>
              </a:tr>
              <a:tr h="2556779">
                <a:tc>
                  <a:txBody>
                    <a:bodyPr/>
                    <a:lstStyle/>
                    <a:p>
                      <a:pPr marL="457200" indent="-457200" algn="l" defTabSz="457200" rtl="0" eaLnBrk="1" latinLnBrk="0" hangingPunct="1">
                        <a:lnSpc>
                          <a:spcPct val="115000"/>
                        </a:lnSpc>
                        <a:buAutoNum type="arabicPeriod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Зачитывают ситуацию</a:t>
                      </a:r>
                    </a:p>
                    <a:p>
                      <a:pPr marL="457200" indent="-457200" algn="l" defTabSz="457200" rtl="0" eaLnBrk="1" latinLnBrk="0" hangingPunct="1">
                        <a:lnSpc>
                          <a:spcPct val="115000"/>
                        </a:lnSpc>
                        <a:buAutoNum type="arabicPeriod"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Представляют пути решения заданной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проблемы</a:t>
                      </a:r>
                    </a:p>
                    <a:p>
                      <a:pPr marL="457200" indent="-457200" algn="l" defTabSz="457200" rtl="0" eaLnBrk="1" latinLnBrk="0" hangingPunct="1">
                        <a:lnSpc>
                          <a:spcPct val="115000"/>
                        </a:lnSpc>
                        <a:buAutoNum type="arabicPeriod"/>
                      </a:pP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Презентация алгоритма решения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08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98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636" y="-302791"/>
            <a:ext cx="912901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200"/>
              </a:spcAft>
            </a:pP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120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Группа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120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Вас есть 10 000 рублей. Новая знакомая предложила Вам стать членом очень престижного закрытого молодежного клуба и, при этом, заработать, т.е. стать финансово независимым! В него входят избранные! Клуб очень интересный. Знакомства в нем могут пригодиться в дальнейшем: в нём состоят дети бизнесменов, известных спортсменов, актеров, политиков. Но вступить в него можно только после внесения членского взноса – 10 000 рублей. Плата, прямо скажем, символическая для такого уровня. Кроме того, если Вам понравится, и Вы «приведете» в клуб своих знакомых, то с каждого вновь прибывшего по Вашей рекомендации, Вы получите 1000 рублей. От того, кого приведут они, вы тоже получите проценты! И интересно, и выгодно!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Прокомментируйте ситуацию. Какие исходы возможны? 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135100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9508" y="2136339"/>
            <a:ext cx="83944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Группа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 получили смс с текстом: </a:t>
            </a:r>
            <a:r>
              <a:rPr lang="en-US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</a:t>
            </a:r>
            <a:r>
              <a:rPr lang="ru-RU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://</a:t>
            </a:r>
            <a:r>
              <a:rPr lang="en-US" sz="2000" u="sng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ru</a:t>
            </a:r>
            <a:r>
              <a:rPr lang="ru-RU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-</a:t>
            </a:r>
            <a:r>
              <a:rPr lang="en-US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mms</a:t>
            </a:r>
            <a:r>
              <a:rPr lang="ru-RU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.</a:t>
            </a:r>
            <a:r>
              <a:rPr lang="en-US" sz="2000" u="sng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ru</a:t>
            </a:r>
            <a:r>
              <a:rPr lang="ru-RU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/</a:t>
            </a:r>
            <a:r>
              <a:rPr lang="en-US" sz="2000" u="sng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masha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«Я тебя люблю)))». Для просмотра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MMS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перейдите по ссылке …..(указывается адрес ссылки).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Прокомментируйте ситуацию. Какие исходы возможны? 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2028379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4734" y="1020649"/>
            <a:ext cx="87392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1200"/>
              </a:spcAf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Группа 3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совершеннолетие родители подарили Вам банковскую дебетовую карту.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Вдруг на телефон Вам приходит смс: «Уважаемый клиент! Ваша карта заблокирована, была попытка несанкционированного снятия денег. Для возобновления пользования счетом  сообщите по телефону ******* данные по Вашей карте: № и 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PIN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-код. В ближайшее время вопрос будет решён. Банк России.»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Прокомментируйте ситуацию. Какие исходы возможны? 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1368532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754" y="682094"/>
            <a:ext cx="87692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Группа 4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совершеннолетие бабушка Вам подарила некоторую сумму денег. Вы решили обменять эти деньги на валюту в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обменнике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рядом с Вашим домом. Но вот незадача: валюта закончилась. Вы расстроенный выходите на улицу, и тут очень приятный человек предлагает купить валюту по очень выгодному курсу. Чтобы у Вас не было сомнений в подлинности купюр, он предлагает их проверить тут же, в </a:t>
            </a:r>
            <a:r>
              <a:rPr lang="ru-RU" sz="2000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обменнике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Почему нет? Деньги проверили, сделка состоялась.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Прокомментируйте ситуацию. Какие исходы возможны? 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2152512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793" y="884420"/>
            <a:ext cx="88292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Группа 5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вечеринке у приятеля  Вы познакомились с очень активным молодым человеком Александром: он молод, а у него есть уже своя машина, немалые наличные деньги. Оказывается, он занимается распространением какого-то бальзама для спортсменов. По очень выгодной, хотя и высокой, цене. (Но дешевле, чем аналоги в Интернете!) Он предлагает Вам заняться тем же. Ведь Вам нужны наличные деньги? Сколько можно просить у родителей?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Вам надо подумать. Деньги у Вас есть, но совсем немного.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 обмениваетесь телефонами. 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Через пару дней неожиданно другой Ваш новый знакомый, Никита, сообщает, что хотел бы купить именно это бальзам! И готов заплатить за него сумму в 2 раза большую, чем просит Александр. И не только он! У него много друзей-спортсменов, которым это товар необходим!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 решаетесь выступить в роли продавца. Созваниваетесь с Александром, покупаете несколько банок этого бальзама.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 Никита на звонки не отвечает. Так же как и Александр. 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Прокомментируйте ситуацию. Какие исходы возможны? Что делать?</a:t>
            </a:r>
          </a:p>
        </p:txBody>
      </p:sp>
    </p:spTree>
    <p:extLst>
      <p:ext uri="{BB962C8B-B14F-4D97-AF65-F5344CB8AC3E}">
        <p14:creationId xmlns:p14="http://schemas.microsoft.com/office/powerpoint/2010/main" val="250281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744" y="609600"/>
            <a:ext cx="9278912" cy="1320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6. Формирование, закрепление и применение знаний в стандартных ситуациях (9 мин)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2716627"/>
              </p:ext>
            </p:extLst>
          </p:nvPr>
        </p:nvGraphicFramePr>
        <p:xfrm>
          <a:off x="389744" y="1930400"/>
          <a:ext cx="4360675" cy="3833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60675">
                  <a:extLst>
                    <a:ext uri="{9D8B030D-6E8A-4147-A177-3AD203B41FA5}">
                      <a16:colId xmlns:a16="http://schemas.microsoft.com/office/drawing/2014/main" xmlns="" val="3362278957"/>
                    </a:ext>
                  </a:extLst>
                </a:gridCol>
              </a:tblGrid>
              <a:tr h="1390378">
                <a:tc>
                  <a:txBody>
                    <a:bodyPr/>
                    <a:lstStyle/>
                    <a:p>
                      <a:pPr indent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преподавателя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7625"/>
                  </a:ext>
                </a:extLst>
              </a:tr>
              <a:tr h="244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Организует работу по обобщению полученных результатов, их анализ и выявление общих принципов 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предупреждения ФМ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06234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0239763"/>
              </p:ext>
            </p:extLst>
          </p:nvPr>
        </p:nvGraphicFramePr>
        <p:xfrm>
          <a:off x="4931764" y="1978701"/>
          <a:ext cx="4736892" cy="38186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6892">
                  <a:extLst>
                    <a:ext uri="{9D8B030D-6E8A-4147-A177-3AD203B41FA5}">
                      <a16:colId xmlns:a16="http://schemas.microsoft.com/office/drawing/2014/main" xmlns="" val="3076457716"/>
                    </a:ext>
                  </a:extLst>
                </a:gridCol>
              </a:tblGrid>
              <a:tr h="674557">
                <a:tc>
                  <a:txBody>
                    <a:bodyPr/>
                    <a:lstStyle/>
                    <a:p>
                      <a:pPr marL="0" indent="1016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Действия обучающихся при выполнении заданий или типы заданий для обучающихся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3937"/>
                  </a:ext>
                </a:extLst>
              </a:tr>
              <a:tr h="2556779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ct val="115000"/>
                        </a:lnSpc>
                        <a:buNone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Составляют единую памятку по предупреждению ситуаций финансового мошенничества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08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987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852" y="149901"/>
            <a:ext cx="908404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ПАМЯТКА ПРАВИЛЬНОГО ПОВЕДЕНИЯ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15900" algn="ctr"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МИНИМИЗАЦИИ РИСКОВ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15900" algn="ctr"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 ДЕЙСТВИЙ ФИНАНСОВЫХ МОШЕННИКОВ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15900" algn="ctr"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(примерное содержание)</a:t>
            </a:r>
          </a:p>
          <a:p>
            <a:pPr indent="215900" algn="ctr"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215900" algn="ctr"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игнорируйте сообщения о мошенниках, получаемые из средств массовой информации и социальных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сетей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критически относитесь к финансовым просьбам незнакомых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людей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думайте о последствиях своего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участвуйте в финансовых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пирамидах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защищайте личную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информацию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знайте о своих слабых сторонах; помните, что мошенники – прекрасные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опасности пострадать от финансового мошенника, не вступайте с ним в контакт; если контакт уже есть, то прервите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будьте внимательны при получении информации и осмотрительны в своих действиях</a:t>
            </a:r>
          </a:p>
          <a:p>
            <a:pPr indent="215900" algn="ctr">
              <a:spcAft>
                <a:spcPts val="0"/>
              </a:spcAft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215900" algn="ctr">
              <a:spcAft>
                <a:spcPts val="0"/>
              </a:spcAft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215900" algn="ctr">
              <a:spcAft>
                <a:spcPts val="0"/>
              </a:spcAft>
            </a:pP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ЗАЩИТИТЕ СЕБЯ ОТ ФИНАНСОВОГО МОШЕННИЧЕСТВА!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9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597" y="578220"/>
            <a:ext cx="8529403" cy="5807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2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Целевая группа: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15-17 лет </a:t>
            </a:r>
          </a:p>
          <a:p>
            <a:pPr indent="449580" algn="just">
              <a:lnSpc>
                <a:spcPct val="12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Продолжительность проекта: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2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 академический час.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 проекта: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Образовательная: мотивировать на выработку личной стратегии грамотного поведения в ситуациях растущих финансовых рисков и мошенничества;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Воспитательная: способствовать развитию экономического мышления обучающихся;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3. Развивающая:  способствовать развитию аналитических умений, умений конкретизировать  теоретические положения примерами из жизни; - совершенствование умений обучающихся работать в группе, работать с дополнительной информацией.</a:t>
            </a:r>
          </a:p>
        </p:txBody>
      </p:sp>
    </p:spTree>
    <p:extLst>
      <p:ext uri="{BB962C8B-B14F-4D97-AF65-F5344CB8AC3E}">
        <p14:creationId xmlns:p14="http://schemas.microsoft.com/office/powerpoint/2010/main" val="2212554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744" y="609600"/>
            <a:ext cx="9278912" cy="1320800"/>
          </a:xfrm>
        </p:spPr>
        <p:txBody>
          <a:bodyPr>
            <a:normAutofit/>
          </a:bodyPr>
          <a:lstStyle/>
          <a:p>
            <a:r>
              <a:rPr lang="ru-RU" sz="2800" dirty="0"/>
              <a:t>7</a:t>
            </a:r>
            <a:r>
              <a:rPr lang="ru-RU" sz="2800" dirty="0" smtClean="0"/>
              <a:t>. Подведение итогов (2 мин)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3752411"/>
              </p:ext>
            </p:extLst>
          </p:nvPr>
        </p:nvGraphicFramePr>
        <p:xfrm>
          <a:off x="389744" y="1930400"/>
          <a:ext cx="4360675" cy="38332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60675">
                  <a:extLst>
                    <a:ext uri="{9D8B030D-6E8A-4147-A177-3AD203B41FA5}">
                      <a16:colId xmlns:a16="http://schemas.microsoft.com/office/drawing/2014/main" xmlns="" val="3362278957"/>
                    </a:ext>
                  </a:extLst>
                </a:gridCol>
              </a:tblGrid>
              <a:tr h="1390378">
                <a:tc>
                  <a:txBody>
                    <a:bodyPr/>
                    <a:lstStyle/>
                    <a:p>
                      <a:pPr indent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преподавателя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7625"/>
                  </a:ext>
                </a:extLst>
              </a:tr>
              <a:tr h="244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Раздаёт</a:t>
                      </a:r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индивидуальные карточки рефлексии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06234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4450441"/>
              </p:ext>
            </p:extLst>
          </p:nvPr>
        </p:nvGraphicFramePr>
        <p:xfrm>
          <a:off x="4931764" y="1978701"/>
          <a:ext cx="4736892" cy="38186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36892">
                  <a:extLst>
                    <a:ext uri="{9D8B030D-6E8A-4147-A177-3AD203B41FA5}">
                      <a16:colId xmlns:a16="http://schemas.microsoft.com/office/drawing/2014/main" xmlns="" val="3076457716"/>
                    </a:ext>
                  </a:extLst>
                </a:gridCol>
              </a:tblGrid>
              <a:tr h="674557">
                <a:tc>
                  <a:txBody>
                    <a:bodyPr/>
                    <a:lstStyle/>
                    <a:p>
                      <a:pPr marL="0" indent="1016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Действия обучающихся при выполнении заданий или типы заданий для обучающихся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3937"/>
                  </a:ext>
                </a:extLst>
              </a:tr>
              <a:tr h="2556779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ct val="115000"/>
                        </a:lnSpc>
                        <a:buNone/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Заполняют карточки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08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132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588" y="134911"/>
            <a:ext cx="7719934" cy="658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881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588" y="507544"/>
            <a:ext cx="8619344" cy="635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spcAft>
                <a:spcPts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Заключение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215900" algn="ctr">
              <a:spcAft>
                <a:spcPts val="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R="71755" indent="540385" algn="just"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результате данного внеурочного занятия обучающиеся имеют возможность выработать личную стратегию грамотного поведения в ситуациях растущих финансовых рисков и мошенничества. В итоге занятия составлена памятка по предупреждению ситуаций финансового мошенничества, которая позволит снизить риск попадания в подобные ситуации и не стать жертвой финансовых мошенников.</a:t>
            </a:r>
          </a:p>
          <a:p>
            <a:pPr indent="450215">
              <a:spcAft>
                <a:spcPts val="10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indent="450215">
              <a:spcAft>
                <a:spcPts val="10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Педагогическая эффективность занятия: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Осознание учеником своей деятельности 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Демократичность, открытость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через открытие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Наличие дискуссий, обсуждений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личности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Позволяет ученикам в коллективном поиске приходить к открытию</a:t>
            </a:r>
          </a:p>
          <a:p>
            <a:pPr marL="342900" lvl="0" indent="-342900"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управляет деятельностью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4280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4617" y="299803"/>
            <a:ext cx="8889168" cy="603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Планируемые результаты реализации проекта: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Предметные: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рассмотреть виды финансового мошенничества;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выявить основные методы финансовых мошенников;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выявить «слабые» стороны потерпевших от финансовых мошенников;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выявить «зоны риска» встречи с финансовыми мошенниками;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подготовить памятку по минимизации финансовых рисков.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Личностные: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проявление интереса к поставленной проблеме, готовность оценивать свой учебный труд;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умение ориентироваться в межличностных отношениях при работе в группе;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умение предвидеть ситуации, связанные с финансовым мошенничеством.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6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853" y="58847"/>
            <a:ext cx="95637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Метапредметные</a:t>
            </a: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развить умение анализировать, оценивать и выносить критические суждения;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выработать навыки решения поставленных задач и моделирования формы поведения.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Регулятивные: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выполнять учебное задание в соответствии с целью.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оценивать результаты решения поставленных задач, находить ошибки и способы их устранения;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определять успешность выполнения своего задания в диалоге с преподавателем.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Коммуникативные: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уметь слушать и вступать в диалог, участвовать в коллективном обсуждении проблем;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уметь донести свою позицию до других, оформить свою мысль в конечном продукте (памятке и т.д.) </a:t>
            </a:r>
          </a:p>
        </p:txBody>
      </p:sp>
    </p:spTree>
    <p:extLst>
      <p:ext uri="{BB962C8B-B14F-4D97-AF65-F5344CB8AC3E}">
        <p14:creationId xmlns:p14="http://schemas.microsoft.com/office/powerpoint/2010/main" val="148745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9666" y="1720840"/>
            <a:ext cx="8634334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Познавательные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уметь извлекать информацию, представленную в разной форме (вербальной, иллюстративной, презентационной), в разных источниках;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уметь отбирать и перерабатывать полученную информацию;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уметь находить ответы на вопросы, используя свой жизненный опыт и информацию, полученную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23712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626" y="462804"/>
            <a:ext cx="8574374" cy="5807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25000"/>
              </a:lnSpc>
              <a:spcAft>
                <a:spcPts val="0"/>
              </a:spcAft>
            </a:pPr>
            <a:r>
              <a:rPr lang="ru-RU" sz="2000" b="1" u="sng" kern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Содержание проекта</a:t>
            </a:r>
            <a:endParaRPr lang="ru-RU" sz="2000" b="1" kern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indent="450215" algn="just">
              <a:lnSpc>
                <a:spcPct val="125000"/>
              </a:lnSpc>
              <a:spcAft>
                <a:spcPts val="0"/>
              </a:spcAft>
            </a:pPr>
            <a:r>
              <a:rPr lang="ru-RU" sz="2000" spc="-5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Реализация проекта предусматривает проведение одного внеклассного занятия.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Формы и методы обучения: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Методы: проблемный, частично-поисковый, исследовательский,  репродуктивный.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Формы обучения: индивидуальная, фронтальная, групповая.</a:t>
            </a:r>
          </a:p>
          <a:p>
            <a:pPr indent="21590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Материалы к занятию: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карточки с заданиями для групп; листы формата А3 для каждой группы, маркеры, доска, карточки рефлексии, компьютер, интерактивная доска.</a:t>
            </a:r>
          </a:p>
          <a:p>
            <a:pPr indent="215900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3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Организационный момент (2 мин)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7281640"/>
              </p:ext>
            </p:extLst>
          </p:nvPr>
        </p:nvGraphicFramePr>
        <p:xfrm>
          <a:off x="677334" y="1583474"/>
          <a:ext cx="4073085" cy="44578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73085">
                  <a:extLst>
                    <a:ext uri="{9D8B030D-6E8A-4147-A177-3AD203B41FA5}">
                      <a16:colId xmlns:a16="http://schemas.microsoft.com/office/drawing/2014/main" xmlns="" val="3362278957"/>
                    </a:ext>
                  </a:extLst>
                </a:gridCol>
              </a:tblGrid>
              <a:tr h="2053757">
                <a:tc>
                  <a:txBody>
                    <a:bodyPr/>
                    <a:lstStyle/>
                    <a:p>
                      <a:pPr indent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преподавателя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7625"/>
                  </a:ext>
                </a:extLst>
              </a:tr>
              <a:tr h="2404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Приветственное слово и распределение по группам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06234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8789258"/>
              </p:ext>
            </p:extLst>
          </p:nvPr>
        </p:nvGraphicFramePr>
        <p:xfrm>
          <a:off x="5062654" y="1583475"/>
          <a:ext cx="4371278" cy="4442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71278">
                  <a:extLst>
                    <a:ext uri="{9D8B030D-6E8A-4147-A177-3AD203B41FA5}">
                      <a16:colId xmlns:a16="http://schemas.microsoft.com/office/drawing/2014/main" xmlns="" val="3076457716"/>
                    </a:ext>
                  </a:extLst>
                </a:gridCol>
              </a:tblGrid>
              <a:tr h="2093871">
                <a:tc>
                  <a:txBody>
                    <a:bodyPr/>
                    <a:lstStyle/>
                    <a:p>
                      <a:pPr marL="0" indent="1016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Действия обучающихся при выполнении заданий или типы заданий для обучающихся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3937"/>
                  </a:ext>
                </a:extLst>
              </a:tr>
              <a:tr h="234862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Приветствие преподавателя. Распределение по группам. 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08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00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Мотивация (5 мин)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2788301"/>
              </p:ext>
            </p:extLst>
          </p:nvPr>
        </p:nvGraphicFramePr>
        <p:xfrm>
          <a:off x="677334" y="1583474"/>
          <a:ext cx="4073085" cy="44578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73085">
                  <a:extLst>
                    <a:ext uri="{9D8B030D-6E8A-4147-A177-3AD203B41FA5}">
                      <a16:colId xmlns:a16="http://schemas.microsoft.com/office/drawing/2014/main" xmlns="" val="3362278957"/>
                    </a:ext>
                  </a:extLst>
                </a:gridCol>
              </a:tblGrid>
              <a:tr h="2053757">
                <a:tc>
                  <a:txBody>
                    <a:bodyPr/>
                    <a:lstStyle/>
                    <a:p>
                      <a:pPr indent="101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преподавателя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697625"/>
                  </a:ext>
                </a:extLst>
              </a:tr>
              <a:tr h="2404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Зачитывает ситуацию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90623456"/>
                  </a:ext>
                </a:extLst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73079812"/>
              </p:ext>
            </p:extLst>
          </p:nvPr>
        </p:nvGraphicFramePr>
        <p:xfrm>
          <a:off x="5062654" y="1583475"/>
          <a:ext cx="4371278" cy="44424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71278">
                  <a:extLst>
                    <a:ext uri="{9D8B030D-6E8A-4147-A177-3AD203B41FA5}">
                      <a16:colId xmlns:a16="http://schemas.microsoft.com/office/drawing/2014/main" xmlns="" val="3076457716"/>
                    </a:ext>
                  </a:extLst>
                </a:gridCol>
              </a:tblGrid>
              <a:tr h="2093871">
                <a:tc>
                  <a:txBody>
                    <a:bodyPr/>
                    <a:lstStyle/>
                    <a:p>
                      <a:pPr marL="0" indent="1016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Действия обучающихся при выполнении заданий или типы заданий для обучающихся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9033937"/>
                  </a:ext>
                </a:extLst>
              </a:tr>
              <a:tr h="2348625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15000"/>
                        </a:lnSpc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Ответ на вопрос учителя, фронтальная работа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7085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71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686" y="899410"/>
            <a:ext cx="87842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lnSpc>
                <a:spcPct val="150000"/>
              </a:lnSpc>
            </a:pPr>
            <a:r>
              <a:rPr lang="ru-RU" b="1" dirty="0"/>
              <a:t>Ситуационная задача</a:t>
            </a:r>
            <a:endParaRPr lang="ru-RU" dirty="0"/>
          </a:p>
          <a:p>
            <a:pPr indent="215900" algn="ctr">
              <a:lnSpc>
                <a:spcPct val="15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На </a:t>
            </a:r>
            <a:r>
              <a:rPr lang="ru-RU" sz="2400" dirty="0">
                <a:solidFill>
                  <a:srgbClr val="7030A0"/>
                </a:solidFill>
              </a:rPr>
              <a:t>телефон Павла  поступает СМС со следующим текстом «Ваш баланс пополнен на 300.00 рублей» Номер ему неизвестен. </a:t>
            </a:r>
            <a:r>
              <a:rPr lang="ru-RU" sz="2400" dirty="0" smtClean="0">
                <a:solidFill>
                  <a:srgbClr val="7030A0"/>
                </a:solidFill>
              </a:rPr>
              <a:t>Следом </a:t>
            </a:r>
            <a:r>
              <a:rPr lang="ru-RU" sz="2400" dirty="0">
                <a:solidFill>
                  <a:srgbClr val="7030A0"/>
                </a:solidFill>
              </a:rPr>
              <a:t>звонок с другого номера, приятный девичий голос говорит: «Здравствуйте! Я случайно перевела вам 300 рублей, хотела сбросить бабушке, ошиблась в одной цифре. </a:t>
            </a:r>
            <a:endParaRPr lang="ru-RU" sz="2400" dirty="0" smtClean="0">
              <a:solidFill>
                <a:srgbClr val="7030A0"/>
              </a:solidFill>
            </a:endParaRPr>
          </a:p>
          <a:p>
            <a:pPr indent="215900" algn="ctr">
              <a:lnSpc>
                <a:spcPct val="15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Верните </a:t>
            </a:r>
            <a:r>
              <a:rPr lang="ru-RU" sz="2400" dirty="0">
                <a:solidFill>
                  <a:srgbClr val="7030A0"/>
                </a:solidFill>
              </a:rPr>
              <a:t>пожалуйста, номер высылаю</a:t>
            </a:r>
            <a:r>
              <a:rPr lang="ru-RU" sz="2400" dirty="0" smtClean="0">
                <a:solidFill>
                  <a:srgbClr val="7030A0"/>
                </a:solidFill>
              </a:rPr>
              <a:t>».</a:t>
            </a:r>
          </a:p>
          <a:p>
            <a:pPr indent="215900" algn="ctr">
              <a:lnSpc>
                <a:spcPct val="15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Как следует поступить Павлу?</a:t>
            </a:r>
            <a:endParaRPr lang="ru-RU" sz="2400" dirty="0">
              <a:solidFill>
                <a:srgbClr val="7030A0"/>
              </a:solidFill>
            </a:endParaRPr>
          </a:p>
          <a:p>
            <a:pPr indent="215900" algn="ctr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9957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839</Words>
  <Application>Microsoft Office PowerPoint</Application>
  <PresentationFormat>Широкоэкранный</PresentationFormat>
  <Paragraphs>141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Times New Roman</vt:lpstr>
      <vt:lpstr>Trebuchet MS</vt:lpstr>
      <vt:lpstr>Wingdings</vt:lpstr>
      <vt:lpstr>Wingdings 3</vt:lpstr>
      <vt:lpstr>Аспект</vt:lpstr>
      <vt:lpstr>Государственное бюджетное профессиональное образовательное учреждение  Республики Адыгея «Красногвардейский аграрно-промышленный техникум»     Проект «Минимизация рисков финансового мошенничества»   Разработчики  проекта:   1. Дидичев Довлет Муратович 2. Соколова Оксана Станиславовна    с. Красногвардейское 2020 год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Организационный момент (2 мин)</vt:lpstr>
      <vt:lpstr>2. Мотивация (5 мин)</vt:lpstr>
      <vt:lpstr>Презентация PowerPoint</vt:lpstr>
      <vt:lpstr>3. Постановка цели и определение проблемы (2 мин)</vt:lpstr>
      <vt:lpstr>4. Ознакомление с ситуациями финансового мошенничества (10 мин)</vt:lpstr>
      <vt:lpstr>5. Проверка выполненных работ. Обсуждение ошибок (15 мин)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 Формирование, закрепление и применение знаний в стандартных ситуациях (9 мин)</vt:lpstr>
      <vt:lpstr>Презентация PowerPoint</vt:lpstr>
      <vt:lpstr>7. Подведение итогов (2 мин)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 Республики Адыгея «Красногвардейский аграрно-промышленный техникум»     Проект «Минимизация рисков финансового мошенничества»   Разработчики  проекта:   1. Дидичев Довлет Муратович 2. Соколова Оксана Станиславовна    с. Красногвардейское 2020 год</dc:title>
  <dc:creator>Оксана</dc:creator>
  <cp:lastModifiedBy>Пользователь</cp:lastModifiedBy>
  <cp:revision>13</cp:revision>
  <dcterms:created xsi:type="dcterms:W3CDTF">2020-09-09T08:23:25Z</dcterms:created>
  <dcterms:modified xsi:type="dcterms:W3CDTF">2020-09-11T13:04:54Z</dcterms:modified>
</cp:coreProperties>
</file>