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4"/>
  </p:notesMasterIdLst>
  <p:sldIdLst>
    <p:sldId id="267" r:id="rId2"/>
    <p:sldId id="269" r:id="rId3"/>
    <p:sldId id="268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16" autoAdjust="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8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="" xmlns:a16="http://schemas.microsoft.com/office/drawing/2014/main" id="{B73D5283-5B8A-254B-A368-CC1DEFECB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="" xmlns:a16="http://schemas.microsoft.com/office/drawing/2014/main" id="{31DFAFC4-B0AF-6B4E-AE3B-4BDC90176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="" xmlns:a16="http://schemas.microsoft.com/office/drawing/2014/main" id="{128FC941-B660-CE40-9D68-2EF9EEDF7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27BED-0C80-5740-8084-17E8648A3BC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2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=""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=""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=""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=""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183CF7-6CD8-3441-9A59-3867AE608C2B}"/>
              </a:ext>
            </a:extLst>
          </p:cNvPr>
          <p:cNvSpPr/>
          <p:nvPr userDrawn="1"/>
        </p:nvSpPr>
        <p:spPr>
          <a:xfrm>
            <a:off x="541338" y="390525"/>
            <a:ext cx="11125200" cy="60975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6CE3C0D-1B0D-3240-98E1-7C9A277F7935}"/>
              </a:ext>
            </a:extLst>
          </p:cNvPr>
          <p:cNvSpPr/>
          <p:nvPr userDrawn="1"/>
        </p:nvSpPr>
        <p:spPr>
          <a:xfrm>
            <a:off x="350361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0A5CAE6-CBA2-FC49-82F7-D847EBE3EA63}"/>
              </a:ext>
            </a:extLst>
          </p:cNvPr>
          <p:cNvSpPr/>
          <p:nvPr userDrawn="1"/>
        </p:nvSpPr>
        <p:spPr>
          <a:xfrm>
            <a:off x="36068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706A284-BA80-5F45-9123-71EE52CAA741}"/>
              </a:ext>
            </a:extLst>
          </p:cNvPr>
          <p:cNvSpPr/>
          <p:nvPr userDrawn="1"/>
        </p:nvSpPr>
        <p:spPr>
          <a:xfrm>
            <a:off x="339725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882EC0BD-2A54-9944-8ACD-EB06ED78EF06}"/>
              </a:ext>
            </a:extLst>
          </p:cNvPr>
          <p:cNvSpPr/>
          <p:nvPr userDrawn="1"/>
        </p:nvSpPr>
        <p:spPr>
          <a:xfrm>
            <a:off x="6604000" y="2833688"/>
            <a:ext cx="61913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5831615-C365-2446-B852-770DA000D06A}"/>
              </a:ext>
            </a:extLst>
          </p:cNvPr>
          <p:cNvSpPr/>
          <p:nvPr userDrawn="1"/>
        </p:nvSpPr>
        <p:spPr>
          <a:xfrm>
            <a:off x="6710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6AE0C90-A9C7-5F40-970E-C6FBCD1CF140}"/>
              </a:ext>
            </a:extLst>
          </p:cNvPr>
          <p:cNvSpPr/>
          <p:nvPr userDrawn="1"/>
        </p:nvSpPr>
        <p:spPr>
          <a:xfrm>
            <a:off x="6500813" y="2833688"/>
            <a:ext cx="58737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44AA589-0B05-9147-B459-2A8AA9F2728C}"/>
              </a:ext>
            </a:extLst>
          </p:cNvPr>
          <p:cNvSpPr/>
          <p:nvPr userDrawn="1"/>
        </p:nvSpPr>
        <p:spPr>
          <a:xfrm>
            <a:off x="9736138" y="2833688"/>
            <a:ext cx="61912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5604EB2-3996-1C46-9ACF-737F9705C921}"/>
              </a:ext>
            </a:extLst>
          </p:cNvPr>
          <p:cNvSpPr/>
          <p:nvPr userDrawn="1"/>
        </p:nvSpPr>
        <p:spPr>
          <a:xfrm>
            <a:off x="9842500" y="2833688"/>
            <a:ext cx="58738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B54A111-0E40-DA44-A4C5-EBD1069315F8}"/>
              </a:ext>
            </a:extLst>
          </p:cNvPr>
          <p:cNvSpPr/>
          <p:nvPr userDrawn="1"/>
        </p:nvSpPr>
        <p:spPr>
          <a:xfrm>
            <a:off x="9631363" y="2833688"/>
            <a:ext cx="60325" cy="46037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E7B3ADB-AC37-BD43-8F32-8D4149E461C0}"/>
              </a:ext>
            </a:extLst>
          </p:cNvPr>
          <p:cNvSpPr/>
          <p:nvPr userDrawn="1"/>
        </p:nvSpPr>
        <p:spPr>
          <a:xfrm>
            <a:off x="350361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7136EFC-543F-2C42-88D7-AD534D22CF48}"/>
              </a:ext>
            </a:extLst>
          </p:cNvPr>
          <p:cNvSpPr/>
          <p:nvPr userDrawn="1"/>
        </p:nvSpPr>
        <p:spPr>
          <a:xfrm>
            <a:off x="36068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93B2E69-5C75-564D-A308-D180A3903B23}"/>
              </a:ext>
            </a:extLst>
          </p:cNvPr>
          <p:cNvSpPr/>
          <p:nvPr userDrawn="1"/>
        </p:nvSpPr>
        <p:spPr>
          <a:xfrm>
            <a:off x="339725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ED9FDF74-1C7F-334F-9A68-ADE646758E1C}"/>
              </a:ext>
            </a:extLst>
          </p:cNvPr>
          <p:cNvSpPr/>
          <p:nvPr userDrawn="1"/>
        </p:nvSpPr>
        <p:spPr>
          <a:xfrm>
            <a:off x="6604000" y="5505450"/>
            <a:ext cx="61913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FE37FD00-9F73-C149-804D-E2BDEF046768}"/>
              </a:ext>
            </a:extLst>
          </p:cNvPr>
          <p:cNvSpPr/>
          <p:nvPr userDrawn="1"/>
        </p:nvSpPr>
        <p:spPr>
          <a:xfrm>
            <a:off x="6710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E99D0A55-E8F8-824F-8E68-EAAA98F79FBD}"/>
              </a:ext>
            </a:extLst>
          </p:cNvPr>
          <p:cNvSpPr/>
          <p:nvPr userDrawn="1"/>
        </p:nvSpPr>
        <p:spPr>
          <a:xfrm>
            <a:off x="6500813" y="5505450"/>
            <a:ext cx="58737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B5C7976-0B8C-9E41-B9A3-D61BCC2CEBDD}"/>
              </a:ext>
            </a:extLst>
          </p:cNvPr>
          <p:cNvSpPr/>
          <p:nvPr userDrawn="1"/>
        </p:nvSpPr>
        <p:spPr>
          <a:xfrm>
            <a:off x="9736138" y="5505450"/>
            <a:ext cx="61912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60B51DC-FE13-4E49-A78C-BF5A2B9C6086}"/>
              </a:ext>
            </a:extLst>
          </p:cNvPr>
          <p:cNvSpPr/>
          <p:nvPr userDrawn="1"/>
        </p:nvSpPr>
        <p:spPr>
          <a:xfrm>
            <a:off x="9842500" y="5505450"/>
            <a:ext cx="58738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AFB3094-E1B9-CF47-B56B-50E35397FA31}"/>
              </a:ext>
            </a:extLst>
          </p:cNvPr>
          <p:cNvSpPr/>
          <p:nvPr userDrawn="1"/>
        </p:nvSpPr>
        <p:spPr>
          <a:xfrm>
            <a:off x="9631363" y="5505450"/>
            <a:ext cx="60325" cy="46038"/>
          </a:xfrm>
          <a:prstGeom prst="ellipse">
            <a:avLst/>
          </a:prstGeom>
          <a:solidFill>
            <a:srgbClr val="9B9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989A109A-17E3-AE48-A89B-9166F226F9FA}"/>
              </a:ext>
            </a:extLst>
          </p:cNvPr>
          <p:cNvSpPr/>
          <p:nvPr userDrawn="1"/>
        </p:nvSpPr>
        <p:spPr>
          <a:xfrm>
            <a:off x="231140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B76505E-7264-034D-B57A-3F46EFB53CED}"/>
              </a:ext>
            </a:extLst>
          </p:cNvPr>
          <p:cNvSpPr/>
          <p:nvPr userDrawn="1"/>
        </p:nvSpPr>
        <p:spPr>
          <a:xfrm>
            <a:off x="5416550" y="3659188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95A3A19-4E1E-A741-8BE9-432894F50D43}"/>
              </a:ext>
            </a:extLst>
          </p:cNvPr>
          <p:cNvSpPr/>
          <p:nvPr userDrawn="1"/>
        </p:nvSpPr>
        <p:spPr>
          <a:xfrm>
            <a:off x="231140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C067705-75FA-F043-AECC-2E157E73C1EE}"/>
              </a:ext>
            </a:extLst>
          </p:cNvPr>
          <p:cNvSpPr/>
          <p:nvPr userDrawn="1"/>
        </p:nvSpPr>
        <p:spPr>
          <a:xfrm>
            <a:off x="8545513" y="3659188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BD266AD-9346-5D44-B70D-EC0556C9B06E}"/>
              </a:ext>
            </a:extLst>
          </p:cNvPr>
          <p:cNvSpPr/>
          <p:nvPr userDrawn="1"/>
        </p:nvSpPr>
        <p:spPr>
          <a:xfrm>
            <a:off x="5416550" y="836613"/>
            <a:ext cx="2408238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A85E8EE4-C239-1743-880A-1AE574F4DE36}"/>
              </a:ext>
            </a:extLst>
          </p:cNvPr>
          <p:cNvSpPr/>
          <p:nvPr userDrawn="1"/>
        </p:nvSpPr>
        <p:spPr>
          <a:xfrm>
            <a:off x="8545513" y="836613"/>
            <a:ext cx="2408237" cy="2393950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1691409" y="3039142"/>
            <a:ext cx="6096000" cy="779719"/>
          </a:xfrm>
        </p:spPr>
        <p:txBody>
          <a:bodyPr>
            <a:noAutofit/>
          </a:bodyPr>
          <a:lstStyle>
            <a:lvl1pPr marL="0" algn="ctr">
              <a:defRPr sz="3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410691" y="1472944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512424" y="1472944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644794" y="1472944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644794" y="4294909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512424" y="4294909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2410691" y="4294909"/>
            <a:ext cx="2161309" cy="109450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2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=""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=""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=""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=""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56664" y="715962"/>
            <a:ext cx="5444836" cy="4458711"/>
          </a:xfrm>
        </p:spPr>
        <p:txBody>
          <a:bodyPr/>
          <a:lstStyle/>
          <a:p>
            <a:pPr eaLnBrk="1" hangingPunct="1"/>
            <a:r>
              <a:rPr lang="ru-RU" altLang="en-US" sz="4400" dirty="0" smtClean="0"/>
              <a:t>«Что такое налоги и зачем их платить»</a:t>
            </a:r>
            <a:endParaRPr lang="en-US" altLang="en-US" sz="4400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56964" y="5257800"/>
            <a:ext cx="2847109" cy="1198420"/>
          </a:xfrm>
          <a:solidFill>
            <a:schemeClr val="tx1"/>
          </a:solidFill>
        </p:spPr>
        <p:txBody>
          <a:bodyPr/>
          <a:lstStyle/>
          <a:p>
            <a:pPr marL="639763" algn="r" eaLnBrk="1" hangingPunct="1"/>
            <a:r>
              <a:rPr lang="ru-RU" altLang="en-US" sz="1800" dirty="0" smtClean="0">
                <a:ea typeface="Glegoo" pitchFamily="2" charset="0"/>
                <a:cs typeface="Glegoo" pitchFamily="2" charset="0"/>
              </a:rPr>
              <a:t>Рябухина К.К.</a:t>
            </a:r>
          </a:p>
          <a:p>
            <a:pPr marL="639763" algn="r" eaLnBrk="1" hangingPunct="1"/>
            <a:r>
              <a:rPr lang="ru-RU" altLang="en-US" sz="1800" dirty="0" smtClean="0">
                <a:ea typeface="Glegoo" pitchFamily="2" charset="0"/>
                <a:cs typeface="Glegoo" pitchFamily="2" charset="0"/>
              </a:rPr>
              <a:t>МБОУ СОШ №8 им. В. Солдатенко</a:t>
            </a:r>
            <a:endParaRPr lang="en-US" altLang="en-US" sz="1800" dirty="0">
              <a:ea typeface="Glegoo" pitchFamily="2" charset="0"/>
              <a:cs typeface="Glego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5" y="398609"/>
            <a:ext cx="6057610" cy="6057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Задание «Верно/неверно»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Налоги взимаются только с физических </a:t>
            </a:r>
            <a:r>
              <a:rPr lang="ru-RU" dirty="0" smtClean="0"/>
              <a:t>лиц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Налоги – это обязательные, безвозмездные платежи в пользу государства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/>
              <a:t>НДС – налог на добавленную стоимость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/>
              <a:t>Налоги идут на создание общественных благ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/>
              <a:t>Налоги – основной источник формирования бюджета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Всего установлено 4 вида налогов и сборов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3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Новый </a:t>
            </a:r>
            <a:r>
              <a:rPr lang="ru-RU" sz="4400" dirty="0"/>
              <a:t>налог – сбор с владельцев кошек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Первая группа – представители власти.</a:t>
            </a:r>
          </a:p>
          <a:p>
            <a:r>
              <a:rPr lang="ru-RU" dirty="0"/>
              <a:t>“Мы, депутаты городского совета считаем, что нужно ввести сбор с владельцев кошек, потому что ….”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Вторая группа – владельцы кошек.</a:t>
            </a:r>
          </a:p>
          <a:p>
            <a:r>
              <a:rPr lang="ru-RU" dirty="0"/>
              <a:t>“ Мы, владельцы кошек считаем, что …”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50" y="3210791"/>
            <a:ext cx="5638732" cy="31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0363" y="3855027"/>
            <a:ext cx="11471275" cy="301337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Красный </a:t>
            </a:r>
            <a:r>
              <a:rPr lang="ru-RU" sz="1800" dirty="0">
                <a:solidFill>
                  <a:srgbClr val="FF0000"/>
                </a:solidFill>
              </a:rPr>
              <a:t>жетон</a:t>
            </a:r>
            <a:r>
              <a:rPr lang="ru-RU" sz="1800" dirty="0"/>
              <a:t>: Налоги нужно платить всегда, так как это соблюдение законов государства 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Зелёный 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жетон</a:t>
            </a:r>
            <a:r>
              <a:rPr lang="ru-RU" sz="1800" dirty="0"/>
              <a:t>: Нужно платить только справедливые с нашей точки зрения налоги, а от тех, которые нам не нравятся, можно уклониться 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70C0"/>
                </a:solidFill>
              </a:rPr>
              <a:t>Синий </a:t>
            </a:r>
            <a:r>
              <a:rPr lang="ru-RU" sz="1800" dirty="0">
                <a:solidFill>
                  <a:srgbClr val="0070C0"/>
                </a:solidFill>
              </a:rPr>
              <a:t>жетон</a:t>
            </a:r>
            <a:r>
              <a:rPr lang="ru-RU" sz="1800" dirty="0"/>
              <a:t>: Налоги вообще не нужно платить, так как любой налог – это грабеж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Ваше отношение к налогам.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5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786" y="1035959"/>
            <a:ext cx="10283741" cy="1343559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Цель урока</a:t>
            </a:r>
            <a:r>
              <a:rPr lang="ru-RU" sz="3200" dirty="0" smtClean="0"/>
              <a:t>: </a:t>
            </a:r>
            <a:r>
              <a:rPr lang="ru-RU" sz="3200" dirty="0"/>
              <a:t>сформулировать определение налога, познакомиться с видами </a:t>
            </a:r>
            <a:r>
              <a:rPr lang="ru-RU" sz="3200" dirty="0" smtClean="0"/>
              <a:t>налогов, </a:t>
            </a:r>
            <a:r>
              <a:rPr lang="ru-RU" sz="3200" dirty="0"/>
              <a:t>доказать необходимость налогообложения.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0786" y="2133093"/>
            <a:ext cx="10463284" cy="2314216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FFFF00"/>
                </a:solidFill>
              </a:rPr>
              <a:t>Задачи</a:t>
            </a:r>
            <a:r>
              <a:rPr lang="ru-RU" sz="3200" b="0" dirty="0"/>
              <a:t>: создать условия для освоения обучающимися базовых финансово-экономических понятий, связанных с налоговой системой </a:t>
            </a:r>
            <a:r>
              <a:rPr lang="ru-RU" sz="3200" b="0" dirty="0" smtClean="0"/>
              <a:t>РФ.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18358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="" xmlns:a16="http://schemas.microsoft.com/office/drawing/2014/main" id="{C8FF8349-7E8B-C34C-B27A-1B6029B397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dirty="0" smtClean="0"/>
              <a:t>Высказывания о налогах</a:t>
            </a:r>
            <a:endParaRPr lang="en-US" altLang="en-US" dirty="0"/>
          </a:p>
        </p:txBody>
      </p:sp>
      <p:sp>
        <p:nvSpPr>
          <p:cNvPr id="32770" name="Text Placeholder 2">
            <a:extLst>
              <a:ext uri="{FF2B5EF4-FFF2-40B4-BE49-F238E27FC236}">
                <a16:creationId xmlns="" xmlns:a16="http://schemas.microsoft.com/office/drawing/2014/main" id="{1114010C-3634-1B44-977D-17B3D44C12F9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2400" b="0" dirty="0"/>
              <a:t>Хороших налогов не бывает</a:t>
            </a:r>
            <a:r>
              <a:rPr lang="ru-RU" b="0" dirty="0"/>
              <a:t>. </a:t>
            </a:r>
            <a:endParaRPr lang="ru-RU" b="0" dirty="0" smtClean="0"/>
          </a:p>
          <a:p>
            <a:pPr>
              <a:spcBef>
                <a:spcPct val="0"/>
              </a:spcBef>
            </a:pPr>
            <a:r>
              <a:rPr lang="ru-RU" sz="1600" b="0" dirty="0" smtClean="0"/>
              <a:t>Уинстон Черчилль</a:t>
            </a:r>
            <a:endParaRPr lang="en-US" altLang="en-US" dirty="0">
              <a:ea typeface="Glegoo" pitchFamily="2" charset="0"/>
            </a:endParaRPr>
          </a:p>
        </p:txBody>
      </p:sp>
      <p:sp>
        <p:nvSpPr>
          <p:cNvPr id="32771" name="Text Placeholder 3">
            <a:extLst>
              <a:ext uri="{FF2B5EF4-FFF2-40B4-BE49-F238E27FC236}">
                <a16:creationId xmlns="" xmlns:a16="http://schemas.microsoft.com/office/drawing/2014/main" id="{E6BADBB5-108D-E045-BD88-BFE4A66839FB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2400" b="0" dirty="0"/>
              <a:t>Экономика дышит через </a:t>
            </a:r>
            <a:r>
              <a:rPr lang="ru-RU" sz="2400" b="0" dirty="0" smtClean="0"/>
              <a:t>дары </a:t>
            </a:r>
            <a:r>
              <a:rPr lang="ru-RU" sz="2400" b="0" dirty="0"/>
              <a:t>в налогооблажении.</a:t>
            </a:r>
            <a:r>
              <a:rPr lang="ru-RU" dirty="0"/>
              <a:t/>
            </a:r>
            <a:br>
              <a:rPr lang="ru-RU" dirty="0"/>
            </a:br>
            <a:endParaRPr lang="en-US" altLang="en-US" dirty="0">
              <a:ea typeface="Glegoo" pitchFamily="2" charset="0"/>
            </a:endParaRPr>
          </a:p>
        </p:txBody>
      </p:sp>
      <p:sp>
        <p:nvSpPr>
          <p:cNvPr id="32772" name="Text Placeholder 4">
            <a:extLst>
              <a:ext uri="{FF2B5EF4-FFF2-40B4-BE49-F238E27FC236}">
                <a16:creationId xmlns="" xmlns:a16="http://schemas.microsoft.com/office/drawing/2014/main" id="{59EA3EE8-3EE7-6D4A-9AAA-8845C68C4F39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2000" b="0" dirty="0"/>
              <a:t>Гражданин должен платить налоги с тем же чувством, с каким влюбленный дарит своей возлюбленной подарки. </a:t>
            </a:r>
            <a:endParaRPr lang="ru-RU" sz="2000" b="0" dirty="0" smtClean="0"/>
          </a:p>
          <a:p>
            <a:pPr>
              <a:spcBef>
                <a:spcPct val="0"/>
              </a:spcBef>
            </a:pPr>
            <a:r>
              <a:rPr lang="ru-RU" sz="1600" b="0" dirty="0" smtClean="0"/>
              <a:t>Новалис</a:t>
            </a:r>
            <a:r>
              <a:rPr lang="ru-RU" dirty="0"/>
              <a:t/>
            </a:r>
            <a:br>
              <a:rPr lang="ru-RU" dirty="0"/>
            </a:br>
            <a:endParaRPr lang="en-US" altLang="en-US" dirty="0">
              <a:ea typeface="Glegoo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sz="2000" b="0" dirty="0"/>
              <a:t>Ты можешь и не заметить, что у тебя все идет хорошо. Но налоговая служба напомнит. </a:t>
            </a:r>
            <a:endParaRPr lang="ru-RU" sz="2000" b="0" dirty="0" smtClean="0"/>
          </a:p>
          <a:p>
            <a:r>
              <a:rPr lang="ru-RU" sz="1600" b="0" dirty="0" smtClean="0"/>
              <a:t>Пьер Данинос, французский </a:t>
            </a:r>
            <a:r>
              <a:rPr lang="ru-RU" sz="1600" b="0" dirty="0"/>
              <a:t>писатель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sz="2000" b="0" dirty="0"/>
              <a:t>Налоги не платит только медведь в берлоге. Он не ест, не пьет, только лапу </a:t>
            </a:r>
            <a:r>
              <a:rPr lang="ru-RU" sz="2000" b="0" dirty="0" smtClean="0"/>
              <a:t>сосет </a:t>
            </a:r>
          </a:p>
          <a:p>
            <a:r>
              <a:rPr lang="ru-RU" sz="1600" b="0" dirty="0" smtClean="0"/>
              <a:t>русская </a:t>
            </a:r>
            <a:r>
              <a:rPr lang="ru-RU" sz="1600" b="0" dirty="0"/>
              <a:t>поговорка</a:t>
            </a:r>
            <a:endParaRPr lang="ru-RU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sz="2400" b="0" dirty="0" smtClean="0"/>
              <a:t>Налоги для государства то же, что паруса для корабля</a:t>
            </a:r>
          </a:p>
          <a:p>
            <a:r>
              <a:rPr lang="ru-RU" sz="1600" b="0" dirty="0" smtClean="0"/>
              <a:t>Екатерина </a:t>
            </a:r>
            <a:r>
              <a:rPr lang="en-US" sz="1600" b="0" dirty="0" smtClean="0"/>
              <a:t>II </a:t>
            </a:r>
            <a:r>
              <a:rPr lang="ru-RU" sz="1600" b="0" dirty="0" smtClean="0"/>
              <a:t>Великая</a:t>
            </a:r>
            <a:endParaRPr lang="ru-RU" sz="1600" b="0" dirty="0"/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же такое налог?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5999" y="800100"/>
            <a:ext cx="5895109" cy="60579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0" dirty="0" smtClean="0">
                <a:solidFill>
                  <a:srgbClr val="FFFF00"/>
                </a:solidFill>
              </a:rPr>
              <a:t>«</a:t>
            </a:r>
            <a:r>
              <a:rPr lang="ru-RU" sz="1800" b="0" dirty="0">
                <a:solidFill>
                  <a:srgbClr val="FFFF00"/>
                </a:solidFill>
              </a:rPr>
              <a:t>Налог </a:t>
            </a:r>
            <a:r>
              <a:rPr lang="ru-RU" sz="1800" b="0" dirty="0"/>
              <a:t>— цена, уплачиваемая гражданином за полученные им наслаждения от общественного порядка, справедливости правосудия, обеспечения свободы личности и права собственности. При помощи налогов покрываются ежегодные расходы государства, и каждый плательщик налогов участвует таким образом в общих расходах, совершаемых ради него и ради его сограждан </a:t>
            </a:r>
            <a:r>
              <a:rPr lang="ru-RU" sz="1800" b="0" dirty="0" smtClean="0"/>
              <a:t>».</a:t>
            </a:r>
          </a:p>
          <a:p>
            <a:r>
              <a:rPr lang="ru-RU" sz="1800" b="0" dirty="0" smtClean="0"/>
              <a:t> Жан Симонд де Сисмонди, </a:t>
            </a:r>
            <a:r>
              <a:rPr lang="ru-RU" sz="1800" b="0" dirty="0"/>
              <a:t>швейцарский экономист и историк, один из основоположников политической экономии</a:t>
            </a:r>
            <a:r>
              <a:rPr lang="ru-RU" sz="1800" b="0" dirty="0" smtClean="0"/>
              <a:t> (</a:t>
            </a:r>
            <a:r>
              <a:rPr lang="ru-RU" sz="1800" b="0" dirty="0"/>
              <a:t>1819</a:t>
            </a:r>
            <a:r>
              <a:rPr lang="ru-RU" sz="1800" b="0" dirty="0" smtClean="0"/>
              <a:t>)</a:t>
            </a:r>
            <a:endParaRPr lang="ru-RU" sz="1800" b="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0" dirty="0" smtClean="0">
                <a:solidFill>
                  <a:srgbClr val="FFFF00"/>
                </a:solidFill>
              </a:rPr>
              <a:t>Налог</a:t>
            </a:r>
            <a:r>
              <a:rPr lang="ru-RU" sz="1800" b="0" dirty="0" smtClean="0"/>
              <a:t> </a:t>
            </a:r>
            <a:r>
              <a:rPr lang="ru-RU" sz="1800" b="0" dirty="0"/>
              <a:t>– обязательный, индивидуально безвозмездный платёж,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 </a:t>
            </a:r>
            <a:endParaRPr lang="ru-RU" sz="1800" b="0" dirty="0" smtClean="0"/>
          </a:p>
          <a:p>
            <a:r>
              <a:rPr lang="ru-RU" b="0" dirty="0" smtClean="0"/>
              <a:t>Налоговый </a:t>
            </a:r>
            <a:r>
              <a:rPr lang="ru-RU" b="0" dirty="0"/>
              <a:t>кодекс РФ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>
          <a:xfrm>
            <a:off x="0" y="2397269"/>
            <a:ext cx="6005945" cy="4460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51" y="0"/>
            <a:ext cx="3447641" cy="3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28782" y="365585"/>
            <a:ext cx="11125200" cy="1369697"/>
          </a:xfrm>
        </p:spPr>
        <p:txBody>
          <a:bodyPr/>
          <a:lstStyle/>
          <a:p>
            <a:r>
              <a:rPr lang="ru-RU" dirty="0" smtClean="0"/>
              <a:t>Какие налоги существуют в РФ в настоящее время?</a:t>
            </a:r>
            <a:br>
              <a:rPr lang="ru-RU" dirty="0" smtClean="0"/>
            </a:br>
            <a:r>
              <a:rPr lang="ru-RU" b="1" dirty="0">
                <a:solidFill>
                  <a:srgbClr val="FF0000"/>
                </a:solidFill>
              </a:rPr>
              <a:t>Федеральные налоги и сборы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333801" y="2769127"/>
            <a:ext cx="10268225" cy="637287"/>
          </a:xfrm>
        </p:spPr>
        <p:txBody>
          <a:bodyPr/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Налог на доходы физических лиц;</a:t>
            </a:r>
          </a:p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Налог на прибыль организаций;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364974" y="3640702"/>
            <a:ext cx="10268225" cy="637287"/>
          </a:xfrm>
        </p:spPr>
        <p:txBody>
          <a:bodyPr/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Налог на добычу полезных ископаемых;</a:t>
            </a:r>
          </a:p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Водный налог;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1323411" y="5799491"/>
            <a:ext cx="10268225" cy="637287"/>
          </a:xfrm>
        </p:spPr>
        <p:txBody>
          <a:bodyPr/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Государственная пошлина;</a:t>
            </a:r>
          </a:p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Налог на дополнительный доход от добычи углеводородного сырья (с 19.07.2018).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344192" y="1866379"/>
            <a:ext cx="10268226" cy="637287"/>
          </a:xfrm>
        </p:spPr>
        <p:txBody>
          <a:bodyPr/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Налог на добавленную </a:t>
            </a:r>
            <a:r>
              <a:rPr lang="ru-RU" dirty="0" smtClean="0"/>
              <a:t>стоимость (НДС);</a:t>
            </a:r>
          </a:p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Акцизы;</a:t>
            </a:r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1364974" y="4605797"/>
            <a:ext cx="10268225" cy="637287"/>
          </a:xfrm>
        </p:spPr>
        <p:txBody>
          <a:bodyPr/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ru-RU" dirty="0"/>
              <a:t>Сборы за пользование объектами животного мира и за пользование объектами водных биологических ресурсов;</a:t>
            </a:r>
          </a:p>
        </p:txBody>
      </p:sp>
    </p:spTree>
    <p:extLst>
      <p:ext uri="{BB962C8B-B14F-4D97-AF65-F5344CB8AC3E}">
        <p14:creationId xmlns:p14="http://schemas.microsoft.com/office/powerpoint/2010/main" val="2929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Какие налоги существуют в РФ в настоящее время?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Региональные налоги</a:t>
            </a:r>
          </a:p>
          <a:p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Налог </a:t>
            </a:r>
            <a:r>
              <a:rPr lang="ru-RU" sz="2800" dirty="0"/>
              <a:t>на имущество организаций</a:t>
            </a:r>
            <a:r>
              <a:rPr lang="ru-RU" sz="2800" dirty="0" smtClean="0"/>
              <a:t>;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Налог </a:t>
            </a:r>
            <a:r>
              <a:rPr lang="ru-RU" sz="2800" dirty="0"/>
              <a:t>на игорный бизнес</a:t>
            </a:r>
            <a:r>
              <a:rPr lang="ru-RU" sz="2800" dirty="0" smtClean="0"/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Транспортный налог.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Местные налоги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Земельный налог;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Налог на имущество физических лиц;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Торговый налог.</a:t>
            </a:r>
            <a:endParaRPr lang="ru-RU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759075" y="5815012"/>
            <a:ext cx="9432925" cy="104298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9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Кто платит </a:t>
            </a:r>
            <a:r>
              <a:rPr lang="ru-RU" sz="4000" dirty="0" smtClean="0">
                <a:solidFill>
                  <a:srgbClr val="FFFF00"/>
                </a:solidFill>
              </a:rPr>
              <a:t>налоги?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физические лица (налог на доходы физических лиц, налог на имущество физических лиц, переходящее в порядке наследования или дарения и др.);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организации (налог на имущество организаций, налог на прибыль организаций);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/>
              <a:t>организации и физические лица (земельный налог, транспортный налог, государственная пошлина).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3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На что расходуются собранные в виде налогов денежные средства?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" y="2409826"/>
            <a:ext cx="4205667" cy="4022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2992857"/>
            <a:ext cx="5194981" cy="3044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42" y="3200401"/>
            <a:ext cx="2933266" cy="29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2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Надо ли платить налоги?</a:t>
            </a:r>
            <a:endParaRPr lang="ru-RU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492085"/>
            <a:ext cx="10805083" cy="42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480</Words>
  <Application>Microsoft Office PowerPoint</Application>
  <PresentationFormat>Широкоэкранный</PresentationFormat>
  <Paragraphs>65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Cantarell</vt:lpstr>
      <vt:lpstr>Glegoo</vt:lpstr>
      <vt:lpstr>Wingdings</vt:lpstr>
      <vt:lpstr>Office Theme</vt:lpstr>
      <vt:lpstr>«Что такое налоги и зачем их платить»</vt:lpstr>
      <vt:lpstr>Цель урока: сформулировать определение налога, познакомиться с видами налогов, доказать необходимость налогообложения.  </vt:lpstr>
      <vt:lpstr>Высказывания о налогах</vt:lpstr>
      <vt:lpstr>Что же такое налог?</vt:lpstr>
      <vt:lpstr>Какие налоги существуют в РФ в настоящее время? Федеральные налоги и сборы </vt:lpstr>
      <vt:lpstr>Какие налоги существуют в РФ в настоящее время?</vt:lpstr>
      <vt:lpstr>Кто платит налоги?</vt:lpstr>
      <vt:lpstr>На что расходуются собранные в виде налогов денежные средства? </vt:lpstr>
      <vt:lpstr>Надо ли платить налоги?</vt:lpstr>
      <vt:lpstr>Задание «Верно/неверно» </vt:lpstr>
      <vt:lpstr>Новый налог – сбор с владельцев кошек</vt:lpstr>
      <vt:lpstr>Красный жетон: Налоги нужно платить всегда, так как это соблюдение законов государства .   Зелёный жетон: Нужно платить только справедливые с нашей точки зрения налоги, а от тех, которые нам не нравятся, можно уклониться .   Синий жетон: Налоги вообще не нужно платить, так как любой налог – это грабеж.             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2020-09-05T17:04:42Z</dcterms:created>
  <dcterms:modified xsi:type="dcterms:W3CDTF">2020-09-11T12:47:09Z</dcterms:modified>
</cp:coreProperties>
</file>