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3" r:id="rId7"/>
    <p:sldId id="261" r:id="rId8"/>
    <p:sldId id="262" r:id="rId9"/>
    <p:sldId id="264" r:id="rId10"/>
    <p:sldId id="265"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13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20"/>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21"/>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Заголовок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10" name="Дата 27"/>
          <p:cNvSpPr>
            <a:spLocks noGrp="1"/>
          </p:cNvSpPr>
          <p:nvPr>
            <p:ph type="dt" sz="half" idx="10"/>
          </p:nvPr>
        </p:nvSpPr>
        <p:spPr>
          <a:xfrm>
            <a:off x="6400800" y="6354763"/>
            <a:ext cx="2286000" cy="366712"/>
          </a:xfrm>
        </p:spPr>
        <p:txBody>
          <a:bodyPr/>
          <a:lstStyle>
            <a:lvl1pPr>
              <a:defRPr sz="1400" smtClean="0"/>
            </a:lvl1pPr>
          </a:lstStyle>
          <a:p>
            <a:pPr>
              <a:defRPr/>
            </a:pPr>
            <a:fld id="{C4B50F13-7BA6-46AF-B333-96312A74B1CC}" type="datetimeFigureOut">
              <a:rPr lang="ru-RU"/>
              <a:pPr>
                <a:defRPr/>
              </a:pPr>
              <a:t>04.10.2020</a:t>
            </a:fld>
            <a:endParaRPr lang="ru-RU"/>
          </a:p>
        </p:txBody>
      </p:sp>
      <p:sp>
        <p:nvSpPr>
          <p:cNvPr id="11" name="Нижний колонтитул 16"/>
          <p:cNvSpPr>
            <a:spLocks noGrp="1"/>
          </p:cNvSpPr>
          <p:nvPr>
            <p:ph type="ftr" sz="quarter" idx="11"/>
          </p:nvPr>
        </p:nvSpPr>
        <p:spPr>
          <a:xfrm>
            <a:off x="2898775" y="6354763"/>
            <a:ext cx="3475038" cy="366712"/>
          </a:xfrm>
        </p:spPr>
        <p:txBody>
          <a:bodyPr/>
          <a:lstStyle>
            <a:lvl1pPr>
              <a:defRPr/>
            </a:lvl1pPr>
          </a:lstStyle>
          <a:p>
            <a:pPr>
              <a:defRPr/>
            </a:pPr>
            <a:endParaRPr lang="ru-RU"/>
          </a:p>
        </p:txBody>
      </p:sp>
      <p:sp>
        <p:nvSpPr>
          <p:cNvPr id="12" name="Номер слайда 28"/>
          <p:cNvSpPr>
            <a:spLocks noGrp="1"/>
          </p:cNvSpPr>
          <p:nvPr>
            <p:ph type="sldNum" sz="quarter" idx="12"/>
          </p:nvPr>
        </p:nvSpPr>
        <p:spPr>
          <a:xfrm>
            <a:off x="1216025" y="6354763"/>
            <a:ext cx="1219200" cy="366712"/>
          </a:xfrm>
        </p:spPr>
        <p:txBody>
          <a:bodyPr/>
          <a:lstStyle>
            <a:lvl1pPr>
              <a:defRPr/>
            </a:lvl1pPr>
          </a:lstStyle>
          <a:p>
            <a:pPr>
              <a:defRPr/>
            </a:pPr>
            <a:fld id="{77B4B9F3-6C7E-46D6-8EC4-8E6C86CE80E6}"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5A7126BA-D8FA-4D94-8EB9-4CFBFFB0D382}" type="datetimeFigureOut">
              <a:rPr lang="ru-RU"/>
              <a:pPr>
                <a:defRPr/>
              </a:pPr>
              <a:t>04.10.2020</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06DD9F1A-0D0E-4AB9-88A9-E825AFD9531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Равнобедренный треугольник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ая соединительная линия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3"/>
          <p:cNvSpPr>
            <a:spLocks noGrp="1"/>
          </p:cNvSpPr>
          <p:nvPr>
            <p:ph type="dt" sz="half" idx="10"/>
          </p:nvPr>
        </p:nvSpPr>
        <p:spPr/>
        <p:txBody>
          <a:bodyPr/>
          <a:lstStyle>
            <a:lvl1pPr>
              <a:defRPr/>
            </a:lvl1pPr>
          </a:lstStyle>
          <a:p>
            <a:pPr>
              <a:defRPr/>
            </a:pPr>
            <a:fld id="{426DE6B9-AFD2-4194-BC29-401F3A2C47EF}" type="datetimeFigureOut">
              <a:rPr lang="ru-RU"/>
              <a:pPr>
                <a:defRPr/>
              </a:pPr>
              <a:t>04.10.2020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CA0DDEA8-2DF3-4CA4-B851-B2519BE4C0A8}"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219200"/>
            <a:ext cx="8229600" cy="4937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E982F5FB-030E-4D90-B54C-52D6B4F5BF55}" type="datetimeFigureOut">
              <a:rPr lang="ru-RU"/>
              <a:pPr>
                <a:defRPr/>
              </a:pPr>
              <a:t>04.10.2020</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2D4BF6F8-7160-4E40-BC02-4B74F726168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1219200" y="2971800"/>
            <a:ext cx="6858000" cy="1066800"/>
          </a:xfrm>
        </p:spPr>
        <p:txBody>
          <a:bodyPr anchor="t"/>
          <a:lstStyle>
            <a:lvl1pPr algn="r">
              <a:buNone/>
              <a:defRPr sz="3200" b="0" cap="none" baseline="0"/>
            </a:lvl1pPr>
          </a:lstStyle>
          <a:p>
            <a:r>
              <a:rPr lang="ru-RU" smtClean="0"/>
              <a:t>Образец заголовка</a:t>
            </a:r>
            <a:endParaRPr lang="en-US"/>
          </a:p>
        </p:txBody>
      </p:sp>
      <p:sp>
        <p:nvSpPr>
          <p:cNvPr id="3" name="Текст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6" name="Дата 3"/>
          <p:cNvSpPr>
            <a:spLocks noGrp="1"/>
          </p:cNvSpPr>
          <p:nvPr>
            <p:ph type="dt" sz="half" idx="10"/>
          </p:nvPr>
        </p:nvSpPr>
        <p:spPr>
          <a:xfrm>
            <a:off x="6400800" y="6354763"/>
            <a:ext cx="2286000" cy="366712"/>
          </a:xfrm>
        </p:spPr>
        <p:txBody>
          <a:bodyPr/>
          <a:lstStyle>
            <a:lvl1pPr>
              <a:defRPr/>
            </a:lvl1pPr>
          </a:lstStyle>
          <a:p>
            <a:pPr>
              <a:defRPr/>
            </a:pPr>
            <a:fld id="{2DC4DA6F-D5EF-4FC4-9B89-7700AC73939B}" type="datetimeFigureOut">
              <a:rPr lang="ru-RU"/>
              <a:pPr>
                <a:defRPr/>
              </a:pPr>
              <a:t>04.10.2020</a:t>
            </a:fld>
            <a:endParaRPr lang="ru-RU"/>
          </a:p>
        </p:txBody>
      </p:sp>
      <p:sp>
        <p:nvSpPr>
          <p:cNvPr id="7" name="Нижний колонтитул 4"/>
          <p:cNvSpPr>
            <a:spLocks noGrp="1"/>
          </p:cNvSpPr>
          <p:nvPr>
            <p:ph type="ftr" sz="quarter" idx="11"/>
          </p:nvPr>
        </p:nvSpPr>
        <p:spPr>
          <a:xfrm>
            <a:off x="2898775" y="6354763"/>
            <a:ext cx="3475038" cy="366712"/>
          </a:xfrm>
        </p:spPr>
        <p:txBody>
          <a:bodyPr/>
          <a:lstStyle>
            <a:lvl1pPr>
              <a:defRPr/>
            </a:lvl1pPr>
          </a:lstStyle>
          <a:p>
            <a:pPr>
              <a:defRPr/>
            </a:pPr>
            <a:endParaRPr lang="ru-RU"/>
          </a:p>
        </p:txBody>
      </p:sp>
      <p:sp>
        <p:nvSpPr>
          <p:cNvPr id="8" name="Номер слайда 5"/>
          <p:cNvSpPr>
            <a:spLocks noGrp="1"/>
          </p:cNvSpPr>
          <p:nvPr>
            <p:ph type="sldNum" sz="quarter" idx="12"/>
          </p:nvPr>
        </p:nvSpPr>
        <p:spPr>
          <a:xfrm>
            <a:off x="1069975" y="6354763"/>
            <a:ext cx="1520825" cy="366712"/>
          </a:xfrm>
        </p:spPr>
        <p:txBody>
          <a:bodyPr/>
          <a:lstStyle>
            <a:lvl1pPr>
              <a:defRPr/>
            </a:lvl1pPr>
          </a:lstStyle>
          <a:p>
            <a:pPr>
              <a:defRPr/>
            </a:pPr>
            <a:fld id="{9C3CFF57-FA88-43E8-BB34-2094F7211DE2}"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219200"/>
            <a:ext cx="4041648" cy="4937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632198" y="1216152"/>
            <a:ext cx="4041648" cy="4937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23AA012B-E43B-458B-A9EA-222F3E26C0FE}" type="datetimeFigureOut">
              <a:rPr lang="ru-RU"/>
              <a:pPr>
                <a:defRPr/>
              </a:pPr>
              <a:t>04.10.2020</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35D5665F-E4A7-4A7C-BA9A-4670A6B2162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11" name="Содержимое 10"/>
          <p:cNvSpPr>
            <a:spLocks noGrp="1"/>
          </p:cNvSpPr>
          <p:nvPr>
            <p:ph sz="quarter" idx="2"/>
          </p:nvPr>
        </p:nvSpPr>
        <p:spPr>
          <a:xfrm>
            <a:off x="457200" y="2133600"/>
            <a:ext cx="4038600" cy="4038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648200" y="2133600"/>
            <a:ext cx="4038600" cy="4038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a:defRPr/>
            </a:pPr>
            <a:fld id="{8EB942A7-B4DA-4E50-ACFA-788A0200EB0F}" type="datetimeFigureOut">
              <a:rPr lang="ru-RU"/>
              <a:pPr>
                <a:defRPr/>
              </a:pPr>
              <a:t>04.10.2020</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5B9F6E9A-BC43-4631-A017-DCCE09FF6B34}"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Равнобедренный треугольник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457200" y="228600"/>
            <a:ext cx="8229600" cy="914400"/>
          </a:xfrm>
        </p:spPr>
        <p:txBody>
          <a:bodyPr/>
          <a:lstStyle/>
          <a:p>
            <a:r>
              <a:rPr lang="ru-RU" smtClean="0"/>
              <a:t>Образец заголовка</a:t>
            </a:r>
            <a:endParaRPr lang="en-US"/>
          </a:p>
        </p:txBody>
      </p:sp>
      <p:sp>
        <p:nvSpPr>
          <p:cNvPr id="4" name="Дата 2"/>
          <p:cNvSpPr>
            <a:spLocks noGrp="1"/>
          </p:cNvSpPr>
          <p:nvPr>
            <p:ph type="dt" sz="half" idx="10"/>
          </p:nvPr>
        </p:nvSpPr>
        <p:spPr/>
        <p:txBody>
          <a:bodyPr/>
          <a:lstStyle>
            <a:lvl1pPr>
              <a:defRPr/>
            </a:lvl1pPr>
          </a:lstStyle>
          <a:p>
            <a:pPr>
              <a:defRPr/>
            </a:pPr>
            <a:fld id="{7B88DF19-3839-4ACA-8584-D3BD61BE027C}" type="datetimeFigureOut">
              <a:rPr lang="ru-RU"/>
              <a:pPr>
                <a:defRPr/>
              </a:pPr>
              <a:t>04.10.2020</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2F43B570-82A3-4CAF-83BC-9860B9E7FFA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Равнобедренный треугольник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Дата 1"/>
          <p:cNvSpPr>
            <a:spLocks noGrp="1"/>
          </p:cNvSpPr>
          <p:nvPr>
            <p:ph type="dt" sz="half" idx="10"/>
          </p:nvPr>
        </p:nvSpPr>
        <p:spPr/>
        <p:txBody>
          <a:bodyPr/>
          <a:lstStyle>
            <a:lvl1pPr>
              <a:defRPr/>
            </a:lvl1pPr>
          </a:lstStyle>
          <a:p>
            <a:pPr>
              <a:defRPr/>
            </a:pPr>
            <a:fld id="{5C2DE4C3-364C-4CE6-94EC-B8D89D534BF6}" type="datetimeFigureOut">
              <a:rPr lang="ru-RU"/>
              <a:pPr>
                <a:defRPr/>
              </a:pPr>
              <a:t>04.10.2020</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3"/>
          <p:cNvSpPr>
            <a:spLocks noGrp="1"/>
          </p:cNvSpPr>
          <p:nvPr>
            <p:ph type="sldNum" sz="quarter" idx="12"/>
          </p:nvPr>
        </p:nvSpPr>
        <p:spPr/>
        <p:txBody>
          <a:bodyPr/>
          <a:lstStyle>
            <a:lvl1pPr>
              <a:defRPr/>
            </a:lvl1pPr>
          </a:lstStyle>
          <a:p>
            <a:pPr>
              <a:defRPr/>
            </a:pPr>
            <a:fld id="{9D67DD70-6AB2-4D79-9E2B-012D1B4726F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Прямая соединительная линия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Равнобедренный треугольник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ru-RU" smtClean="0"/>
              <a:t>Образец заголовка</a:t>
            </a:r>
            <a:endParaRPr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2" name="Содержимое 11"/>
          <p:cNvSpPr>
            <a:spLocks noGrp="1"/>
          </p:cNvSpPr>
          <p:nvPr>
            <p:ph sz="quarter" idx="1"/>
          </p:nvPr>
        </p:nvSpPr>
        <p:spPr>
          <a:xfrm>
            <a:off x="304800" y="304800"/>
            <a:ext cx="5715000" cy="5715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4"/>
          <p:cNvSpPr>
            <a:spLocks noGrp="1"/>
          </p:cNvSpPr>
          <p:nvPr>
            <p:ph type="dt" sz="half" idx="10"/>
          </p:nvPr>
        </p:nvSpPr>
        <p:spPr/>
        <p:txBody>
          <a:bodyPr/>
          <a:lstStyle>
            <a:lvl1pPr>
              <a:defRPr/>
            </a:lvl1pPr>
          </a:lstStyle>
          <a:p>
            <a:pPr>
              <a:defRPr/>
            </a:pPr>
            <a:fld id="{E5614F94-F9C7-4F3F-92B8-8424F69AAC9A}" type="datetimeFigureOut">
              <a:rPr lang="ru-RU"/>
              <a:pPr>
                <a:defRPr/>
              </a:pPr>
              <a:t>04.10.2020</a:t>
            </a:fld>
            <a:endParaRPr lang="ru-RU"/>
          </a:p>
        </p:txBody>
      </p:sp>
      <p:sp>
        <p:nvSpPr>
          <p:cNvPr id="9" name="Нижний колонтитул 5"/>
          <p:cNvSpPr>
            <a:spLocks noGrp="1"/>
          </p:cNvSpPr>
          <p:nvPr>
            <p:ph type="ftr" sz="quarter" idx="11"/>
          </p:nvPr>
        </p:nvSpPr>
        <p:spPr/>
        <p:txBody>
          <a:bodyPr/>
          <a:lstStyle>
            <a:lvl1pPr>
              <a:defRPr/>
            </a:lvl1pPr>
          </a:lstStyle>
          <a:p>
            <a:pPr>
              <a:defRPr/>
            </a:pPr>
            <a:endParaRPr lang="ru-RU"/>
          </a:p>
        </p:txBody>
      </p:sp>
      <p:sp>
        <p:nvSpPr>
          <p:cNvPr id="10" name="Номер слайда 6"/>
          <p:cNvSpPr>
            <a:spLocks noGrp="1"/>
          </p:cNvSpPr>
          <p:nvPr>
            <p:ph type="sldNum" sz="quarter" idx="12"/>
          </p:nvPr>
        </p:nvSpPr>
        <p:spPr/>
        <p:txBody>
          <a:bodyPr/>
          <a:lstStyle>
            <a:lvl1pPr>
              <a:defRPr/>
            </a:lvl1pPr>
          </a:lstStyle>
          <a:p>
            <a:pPr>
              <a:defRPr/>
            </a:pPr>
            <a:fld id="{79E85DB5-30C6-45D2-AD90-A539F536A854}"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5"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Равнобедренный треугольник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ru-RU" smtClean="0"/>
              <a:t>Образец заголовка</a:t>
            </a:r>
            <a:endParaRPr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8" name="Дата 4"/>
          <p:cNvSpPr>
            <a:spLocks noGrp="1"/>
          </p:cNvSpPr>
          <p:nvPr>
            <p:ph type="dt" sz="half" idx="10"/>
          </p:nvPr>
        </p:nvSpPr>
        <p:spPr/>
        <p:txBody>
          <a:bodyPr/>
          <a:lstStyle>
            <a:lvl1pPr>
              <a:defRPr/>
            </a:lvl1pPr>
          </a:lstStyle>
          <a:p>
            <a:pPr>
              <a:defRPr/>
            </a:pPr>
            <a:fld id="{1103E0D4-E2DF-4CDB-A9B4-ACCE80E765A6}" type="datetimeFigureOut">
              <a:rPr lang="ru-RU"/>
              <a:pPr>
                <a:defRPr/>
              </a:pPr>
              <a:t>04.10.2020</a:t>
            </a:fld>
            <a:endParaRPr lang="ru-RU"/>
          </a:p>
        </p:txBody>
      </p:sp>
      <p:sp>
        <p:nvSpPr>
          <p:cNvPr id="9" name="Нижний колонтитул 5"/>
          <p:cNvSpPr>
            <a:spLocks noGrp="1"/>
          </p:cNvSpPr>
          <p:nvPr>
            <p:ph type="ftr" sz="quarter" idx="11"/>
          </p:nvPr>
        </p:nvSpPr>
        <p:spPr/>
        <p:txBody>
          <a:bodyPr/>
          <a:lstStyle>
            <a:lvl1pPr>
              <a:defRPr/>
            </a:lvl1pPr>
          </a:lstStyle>
          <a:p>
            <a:pPr>
              <a:defRPr/>
            </a:pPr>
            <a:endParaRPr lang="ru-RU"/>
          </a:p>
        </p:txBody>
      </p:sp>
      <p:sp>
        <p:nvSpPr>
          <p:cNvPr id="10" name="Номер слайда 6"/>
          <p:cNvSpPr>
            <a:spLocks noGrp="1"/>
          </p:cNvSpPr>
          <p:nvPr>
            <p:ph type="sldNum" sz="quarter" idx="12"/>
          </p:nvPr>
        </p:nvSpPr>
        <p:spPr/>
        <p:txBody>
          <a:bodyPr/>
          <a:lstStyle>
            <a:lvl1pPr>
              <a:defRPr/>
            </a:lvl1pPr>
          </a:lstStyle>
          <a:p>
            <a:pPr>
              <a:defRPr/>
            </a:pPr>
            <a:fld id="{5F4F76AC-C33D-4C5F-AD94-C429CB859DA3}"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endParaRPr lang="en-US" smtClean="0"/>
          </a:p>
        </p:txBody>
      </p:sp>
      <p:sp>
        <p:nvSpPr>
          <p:cNvPr id="1027" name="Текст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75479DB5-2797-4DD4-BB5F-93E128E1A781}" type="datetimeFigureOut">
              <a:rPr lang="ru-RU"/>
              <a:pPr>
                <a:defRPr/>
              </a:pPr>
              <a:t>04.10.2020</a:t>
            </a:fld>
            <a:endParaRPr lang="ru-RU"/>
          </a:p>
        </p:txBody>
      </p:sp>
      <p:sp>
        <p:nvSpPr>
          <p:cNvPr id="3" name="Нижний колонтитул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ru-RU"/>
          </a:p>
        </p:txBody>
      </p:sp>
      <p:sp>
        <p:nvSpPr>
          <p:cNvPr id="23" name="Номер слайда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1D8F2108-F567-4312-9C10-D5CD979A3792}" type="slidenum">
              <a:rPr lang="ru-RU"/>
              <a:pPr>
                <a:defRPr/>
              </a:pPr>
              <a:t>‹#›</a:t>
            </a:fld>
            <a:endParaRPr lang="ru-RU"/>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Равнобедренный треугольник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32" r:id="rId1"/>
    <p:sldLayoutId id="2147483731" r:id="rId2"/>
    <p:sldLayoutId id="2147483733" r:id="rId3"/>
    <p:sldLayoutId id="2147483730" r:id="rId4"/>
    <p:sldLayoutId id="2147483729" r:id="rId5"/>
    <p:sldLayoutId id="2147483734" r:id="rId6"/>
    <p:sldLayoutId id="2147483735" r:id="rId7"/>
    <p:sldLayoutId id="2147483736" r:id="rId8"/>
    <p:sldLayoutId id="2147483737" r:id="rId9"/>
    <p:sldLayoutId id="2147483728" r:id="rId10"/>
    <p:sldLayoutId id="2147483738" r:id="rId11"/>
  </p:sldLayoutIdLst>
  <p:txStyles>
    <p:titleStyle>
      <a:lvl1pPr algn="l" rtl="0" fontAlgn="base">
        <a:spcBef>
          <a:spcPct val="0"/>
        </a:spcBef>
        <a:spcAft>
          <a:spcPct val="0"/>
        </a:spcAft>
        <a:defRPr sz="3200" kern="1200">
          <a:solidFill>
            <a:schemeClr val="tx2"/>
          </a:solidFill>
          <a:latin typeface="+mj-lt"/>
          <a:ea typeface="+mj-ea"/>
          <a:cs typeface="+mj-cs"/>
        </a:defRPr>
      </a:lvl1pPr>
      <a:lvl2pPr algn="l" rtl="0" fontAlgn="base">
        <a:spcBef>
          <a:spcPct val="0"/>
        </a:spcBef>
        <a:spcAft>
          <a:spcPct val="0"/>
        </a:spcAft>
        <a:defRPr sz="3200">
          <a:solidFill>
            <a:schemeClr val="tx2"/>
          </a:solidFill>
          <a:latin typeface="Cambria" pitchFamily="18" charset="0"/>
        </a:defRPr>
      </a:lvl2pPr>
      <a:lvl3pPr algn="l" rtl="0" fontAlgn="base">
        <a:spcBef>
          <a:spcPct val="0"/>
        </a:spcBef>
        <a:spcAft>
          <a:spcPct val="0"/>
        </a:spcAft>
        <a:defRPr sz="3200">
          <a:solidFill>
            <a:schemeClr val="tx2"/>
          </a:solidFill>
          <a:latin typeface="Cambria" pitchFamily="18" charset="0"/>
        </a:defRPr>
      </a:lvl3pPr>
      <a:lvl4pPr algn="l" rtl="0" fontAlgn="base">
        <a:spcBef>
          <a:spcPct val="0"/>
        </a:spcBef>
        <a:spcAft>
          <a:spcPct val="0"/>
        </a:spcAft>
        <a:defRPr sz="3200">
          <a:solidFill>
            <a:schemeClr val="tx2"/>
          </a:solidFill>
          <a:latin typeface="Cambria" pitchFamily="18" charset="0"/>
        </a:defRPr>
      </a:lvl4pPr>
      <a:lvl5pPr algn="l" rtl="0" fontAlgn="base">
        <a:spcBef>
          <a:spcPct val="0"/>
        </a:spcBef>
        <a:spcAft>
          <a:spcPct val="0"/>
        </a:spcAft>
        <a:defRPr sz="3200">
          <a:solidFill>
            <a:schemeClr val="tx2"/>
          </a:solidFill>
          <a:latin typeface="Cambria" pitchFamily="18" charset="0"/>
        </a:defRPr>
      </a:lvl5pPr>
      <a:lvl6pPr marL="457200" algn="l" rtl="0" fontAlgn="base">
        <a:spcBef>
          <a:spcPct val="0"/>
        </a:spcBef>
        <a:spcAft>
          <a:spcPct val="0"/>
        </a:spcAft>
        <a:defRPr sz="3200">
          <a:solidFill>
            <a:schemeClr val="tx2"/>
          </a:solidFill>
          <a:latin typeface="Cambria" pitchFamily="18" charset="0"/>
        </a:defRPr>
      </a:lvl6pPr>
      <a:lvl7pPr marL="914400" algn="l" rtl="0" fontAlgn="base">
        <a:spcBef>
          <a:spcPct val="0"/>
        </a:spcBef>
        <a:spcAft>
          <a:spcPct val="0"/>
        </a:spcAft>
        <a:defRPr sz="3200">
          <a:solidFill>
            <a:schemeClr val="tx2"/>
          </a:solidFill>
          <a:latin typeface="Cambria" pitchFamily="18" charset="0"/>
        </a:defRPr>
      </a:lvl7pPr>
      <a:lvl8pPr marL="1371600" algn="l" rtl="0" fontAlgn="base">
        <a:spcBef>
          <a:spcPct val="0"/>
        </a:spcBef>
        <a:spcAft>
          <a:spcPct val="0"/>
        </a:spcAft>
        <a:defRPr sz="3200">
          <a:solidFill>
            <a:schemeClr val="tx2"/>
          </a:solidFill>
          <a:latin typeface="Cambria" pitchFamily="18" charset="0"/>
        </a:defRPr>
      </a:lvl8pPr>
      <a:lvl9pPr marL="1828800" algn="l" rtl="0" fontAlgn="base">
        <a:spcBef>
          <a:spcPct val="0"/>
        </a:spcBef>
        <a:spcAft>
          <a:spcPct val="0"/>
        </a:spcAft>
        <a:defRPr sz="3200">
          <a:solidFill>
            <a:schemeClr val="tx2"/>
          </a:solidFill>
          <a:latin typeface="Cambria" pitchFamily="18" charset="0"/>
        </a:defRPr>
      </a:lvl9pPr>
    </p:titleStyle>
    <p:bodyStyle>
      <a:lvl1pPr marL="273050" indent="-273050" algn="l" rtl="0" fontAlgn="base">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fontAlgn="base">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fontAlgn="base">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fontAlgn="base">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fontAlgn="base">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Как быстро получить денежный займ"/>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0" y="0"/>
            <a:ext cx="9144000" cy="6858000"/>
          </a:xfrm>
          <a:prstGeom prst="rect">
            <a:avLst/>
          </a:prstGeom>
          <a:noFill/>
        </p:spPr>
      </p:pic>
      <p:sp>
        <p:nvSpPr>
          <p:cNvPr id="2" name="Заголовок 1"/>
          <p:cNvSpPr>
            <a:spLocks noGrp="1"/>
          </p:cNvSpPr>
          <p:nvPr>
            <p:ph type="ctrTitle"/>
          </p:nvPr>
        </p:nvSpPr>
        <p:spPr>
          <a:xfrm>
            <a:off x="1331913" y="1700213"/>
            <a:ext cx="7361237" cy="990600"/>
          </a:xfrm>
        </p:spPr>
        <p:txBody>
          <a:bodyPr/>
          <a:lstStyle/>
          <a:p>
            <a:r>
              <a:rPr lang="ru-RU" sz="4000" smtClean="0">
                <a:latin typeface="Times New Roman" pitchFamily="18" charset="0"/>
                <a:cs typeface="Times New Roman" pitchFamily="18" charset="0"/>
              </a:rPr>
              <a:t>Игра по станциям </a:t>
            </a:r>
            <a:br>
              <a:rPr lang="ru-RU" sz="4000" smtClean="0">
                <a:latin typeface="Times New Roman" pitchFamily="18" charset="0"/>
                <a:cs typeface="Times New Roman" pitchFamily="18" charset="0"/>
              </a:rPr>
            </a:br>
            <a:r>
              <a:rPr lang="ru-RU" sz="4800" b="1" smtClean="0">
                <a:latin typeface="Times New Roman" pitchFamily="18" charset="0"/>
                <a:cs typeface="Times New Roman" pitchFamily="18" charset="0"/>
              </a:rPr>
              <a:t>«Побег из долговой ямы»</a:t>
            </a:r>
            <a:endParaRPr lang="ru-RU" sz="4000" b="1" smtClean="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763713" y="3716338"/>
            <a:ext cx="6858000" cy="533400"/>
          </a:xfrm>
        </p:spPr>
        <p:txBody>
          <a:bodyPr>
            <a:noAutofit/>
          </a:bodyPr>
          <a:lstStyle/>
          <a:p>
            <a:pPr fontAlgn="auto">
              <a:spcAft>
                <a:spcPts val="0"/>
              </a:spcAft>
              <a:buFont typeface="Wingdings 3"/>
              <a:buNone/>
              <a:defRPr/>
            </a:pPr>
            <a:r>
              <a:rPr lang="ru-RU" sz="2800" dirty="0" smtClean="0">
                <a:latin typeface="Times New Roman" pitchFamily="18" charset="0"/>
                <a:cs typeface="Times New Roman" pitchFamily="18" charset="0"/>
              </a:rPr>
              <a:t>МБОУ «</a:t>
            </a:r>
            <a:r>
              <a:rPr lang="ru-RU" sz="2800" dirty="0" err="1" smtClean="0">
                <a:latin typeface="Times New Roman" pitchFamily="18" charset="0"/>
                <a:cs typeface="Times New Roman" pitchFamily="18" charset="0"/>
              </a:rPr>
              <a:t>Бахтемирская</a:t>
            </a:r>
            <a:r>
              <a:rPr lang="ru-RU" sz="2800" dirty="0" smtClean="0">
                <a:latin typeface="Times New Roman" pitchFamily="18" charset="0"/>
                <a:cs typeface="Times New Roman" pitchFamily="18" charset="0"/>
              </a:rPr>
              <a:t> СОШ»</a:t>
            </a:r>
          </a:p>
          <a:p>
            <a:pPr fontAlgn="auto">
              <a:spcAft>
                <a:spcPts val="0"/>
              </a:spcAft>
              <a:buFont typeface="Wingdings 3"/>
              <a:buNone/>
              <a:defRPr/>
            </a:pPr>
            <a:endParaRPr lang="ru-RU" sz="2800" dirty="0" smtClean="0">
              <a:latin typeface="Times New Roman" pitchFamily="18" charset="0"/>
              <a:cs typeface="Times New Roman" pitchFamily="18" charset="0"/>
            </a:endParaRPr>
          </a:p>
          <a:p>
            <a:pPr fontAlgn="auto">
              <a:spcAft>
                <a:spcPts val="0"/>
              </a:spcAft>
              <a:buFont typeface="Wingdings 3"/>
              <a:buNone/>
              <a:defRPr/>
            </a:pPr>
            <a:r>
              <a:rPr lang="ru-RU" sz="2800" dirty="0" smtClean="0">
                <a:latin typeface="Times New Roman" pitchFamily="18" charset="0"/>
                <a:cs typeface="Times New Roman" pitchFamily="18" charset="0"/>
              </a:rPr>
              <a:t>Кулагина М.А.</a:t>
            </a:r>
          </a:p>
          <a:p>
            <a:pPr fontAlgn="auto">
              <a:spcAft>
                <a:spcPts val="0"/>
              </a:spcAft>
              <a:buFont typeface="Wingdings 3"/>
              <a:buNone/>
              <a:defRPr/>
            </a:pPr>
            <a:r>
              <a:rPr lang="ru-RU" sz="2800" dirty="0" err="1" smtClean="0">
                <a:latin typeface="Times New Roman" pitchFamily="18" charset="0"/>
                <a:cs typeface="Times New Roman" pitchFamily="18" charset="0"/>
              </a:rPr>
              <a:t>Тапаева</a:t>
            </a:r>
            <a:r>
              <a:rPr lang="ru-RU" sz="2800" dirty="0" smtClean="0">
                <a:latin typeface="Times New Roman" pitchFamily="18" charset="0"/>
                <a:cs typeface="Times New Roman" pitchFamily="18" charset="0"/>
              </a:rPr>
              <a:t> С.Е.</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Как быстро получить денежный займ"/>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0" y="0"/>
            <a:ext cx="9144000" cy="6858000"/>
          </a:xfrm>
          <a:prstGeom prst="rect">
            <a:avLst/>
          </a:prstGeom>
          <a:noFill/>
        </p:spPr>
      </p:pic>
      <p:sp>
        <p:nvSpPr>
          <p:cNvPr id="22530" name="Заголовок 1"/>
          <p:cNvSpPr>
            <a:spLocks noGrp="1"/>
          </p:cNvSpPr>
          <p:nvPr>
            <p:ph type="title"/>
          </p:nvPr>
        </p:nvSpPr>
        <p:spPr>
          <a:xfrm>
            <a:off x="468313" y="2276475"/>
            <a:ext cx="8229600" cy="914400"/>
          </a:xfrm>
        </p:spPr>
        <p:txBody>
          <a:bodyPr/>
          <a:lstStyle/>
          <a:p>
            <a:pPr algn="ctr"/>
            <a:r>
              <a:rPr lang="ru-RU" sz="4800" b="1" smtClean="0">
                <a:solidFill>
                  <a:schemeClr val="tx1"/>
                </a:solidFill>
                <a:latin typeface="Times New Roman" pitchFamily="18" charset="0"/>
                <a:cs typeface="Times New Roman" pitchFamily="18" charset="0"/>
              </a:rPr>
              <a:t>Спасибо за внимание!</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p:nvPr>
        </p:nvSpPr>
        <p:spPr>
          <a:xfrm>
            <a:off x="468313" y="1844675"/>
            <a:ext cx="8229600" cy="4311650"/>
          </a:xfrm>
        </p:spPr>
        <p:txBody>
          <a:bodyPr/>
          <a:lstStyle/>
          <a:p>
            <a:r>
              <a:rPr lang="ru-RU" sz="2400" b="1" smtClean="0">
                <a:latin typeface="Times New Roman" pitchFamily="18" charset="0"/>
                <a:cs typeface="Times New Roman" pitchFamily="18" charset="0"/>
              </a:rPr>
              <a:t>Цель игры</a:t>
            </a:r>
            <a:r>
              <a:rPr lang="ru-RU" sz="2400" smtClean="0">
                <a:latin typeface="Times New Roman" pitchFamily="18" charset="0"/>
                <a:cs typeface="Times New Roman" pitchFamily="18" charset="0"/>
              </a:rPr>
              <a:t> – сформировать установку на ответственное отношение к кредиту и его погашению.</a:t>
            </a:r>
            <a:br>
              <a:rPr lang="ru-RU" sz="2400" smtClean="0">
                <a:latin typeface="Times New Roman" pitchFamily="18" charset="0"/>
                <a:cs typeface="Times New Roman" pitchFamily="18" charset="0"/>
              </a:rPr>
            </a:br>
            <a:r>
              <a:rPr lang="ru-RU" sz="2400" smtClean="0">
                <a:latin typeface="Times New Roman" pitchFamily="18" charset="0"/>
                <a:cs typeface="Times New Roman" pitchFamily="18" charset="0"/>
              </a:rPr>
              <a:t/>
            </a:r>
            <a:br>
              <a:rPr lang="ru-RU" sz="2400" smtClean="0">
                <a:latin typeface="Times New Roman" pitchFamily="18" charset="0"/>
                <a:cs typeface="Times New Roman" pitchFamily="18" charset="0"/>
              </a:rPr>
            </a:br>
            <a:r>
              <a:rPr lang="ru-RU" sz="2400" b="1" smtClean="0">
                <a:latin typeface="Times New Roman" pitchFamily="18" charset="0"/>
                <a:cs typeface="Times New Roman" pitchFamily="18" charset="0"/>
              </a:rPr>
              <a:t>Задачи:</a:t>
            </a:r>
            <a:r>
              <a:rPr lang="ru-RU" sz="2400" smtClean="0">
                <a:latin typeface="Times New Roman" pitchFamily="18" charset="0"/>
                <a:cs typeface="Times New Roman" pitchFamily="18" charset="0"/>
              </a:rPr>
              <a:t/>
            </a:r>
            <a:br>
              <a:rPr lang="ru-RU" sz="2400" smtClean="0">
                <a:latin typeface="Times New Roman" pitchFamily="18" charset="0"/>
                <a:cs typeface="Times New Roman" pitchFamily="18" charset="0"/>
              </a:rPr>
            </a:br>
            <a:r>
              <a:rPr lang="ru-RU" sz="2400" smtClean="0">
                <a:latin typeface="Times New Roman" pitchFamily="18" charset="0"/>
                <a:cs typeface="Times New Roman" pitchFamily="18" charset="0"/>
              </a:rPr>
              <a:t/>
            </a:r>
            <a:br>
              <a:rPr lang="ru-RU" sz="2400" smtClean="0">
                <a:latin typeface="Times New Roman" pitchFamily="18" charset="0"/>
                <a:cs typeface="Times New Roman" pitchFamily="18" charset="0"/>
              </a:rPr>
            </a:br>
            <a:r>
              <a:rPr lang="ru-RU" sz="2400" smtClean="0">
                <a:latin typeface="Times New Roman" pitchFamily="18" charset="0"/>
                <a:cs typeface="Times New Roman" pitchFamily="18" charset="0"/>
              </a:rPr>
              <a:t>- Сформировать установку на восприятие кредита как взятого на себя обязательства, которое требуется выполнять.</a:t>
            </a:r>
            <a:br>
              <a:rPr lang="ru-RU" sz="2400" smtClean="0">
                <a:latin typeface="Times New Roman" pitchFamily="18" charset="0"/>
                <a:cs typeface="Times New Roman" pitchFamily="18" charset="0"/>
              </a:rPr>
            </a:br>
            <a:r>
              <a:rPr lang="ru-RU" sz="2400" smtClean="0">
                <a:latin typeface="Times New Roman" pitchFamily="18" charset="0"/>
                <a:cs typeface="Times New Roman" pitchFamily="18" charset="0"/>
              </a:rPr>
              <a:t/>
            </a:r>
            <a:br>
              <a:rPr lang="ru-RU" sz="2400" smtClean="0">
                <a:latin typeface="Times New Roman" pitchFamily="18" charset="0"/>
                <a:cs typeface="Times New Roman" pitchFamily="18" charset="0"/>
              </a:rPr>
            </a:br>
            <a:r>
              <a:rPr lang="ru-RU" sz="2400" smtClean="0">
                <a:latin typeface="Times New Roman" pitchFamily="18" charset="0"/>
                <a:cs typeface="Times New Roman" pitchFamily="18" charset="0"/>
              </a:rPr>
              <a:t>- Сформировать установку на своевременную оплату кредита.</a:t>
            </a:r>
            <a:br>
              <a:rPr lang="ru-RU" sz="2400" smtClean="0">
                <a:latin typeface="Times New Roman" pitchFamily="18" charset="0"/>
                <a:cs typeface="Times New Roman" pitchFamily="18" charset="0"/>
              </a:rPr>
            </a:br>
            <a:r>
              <a:rPr lang="ru-RU" sz="2400" smtClean="0">
                <a:latin typeface="Times New Roman" pitchFamily="18" charset="0"/>
                <a:cs typeface="Times New Roman" pitchFamily="18" charset="0"/>
              </a:rPr>
              <a:t/>
            </a:r>
            <a:br>
              <a:rPr lang="ru-RU" sz="2400" smtClean="0">
                <a:latin typeface="Times New Roman" pitchFamily="18" charset="0"/>
                <a:cs typeface="Times New Roman" pitchFamily="18" charset="0"/>
              </a:rPr>
            </a:br>
            <a:r>
              <a:rPr lang="ru-RU" sz="2400" smtClean="0">
                <a:latin typeface="Times New Roman" pitchFamily="18" charset="0"/>
                <a:cs typeface="Times New Roman" pitchFamily="18" charset="0"/>
              </a:rPr>
              <a:t>- Дать представление о последствиях просрочки выплат по кредиту.</a:t>
            </a:r>
            <a:br>
              <a:rPr lang="ru-RU" sz="2400" smtClean="0">
                <a:latin typeface="Times New Roman" pitchFamily="18" charset="0"/>
                <a:cs typeface="Times New Roman" pitchFamily="18" charset="0"/>
              </a:rPr>
            </a:br>
            <a:r>
              <a:rPr lang="ru-RU" sz="2400" smtClean="0">
                <a:latin typeface="Times New Roman" pitchFamily="18" charset="0"/>
                <a:cs typeface="Times New Roman" pitchFamily="18" charset="0"/>
              </a:rPr>
              <a:t/>
            </a:r>
            <a:br>
              <a:rPr lang="ru-RU" sz="2400" smtClean="0">
                <a:latin typeface="Times New Roman" pitchFamily="18" charset="0"/>
                <a:cs typeface="Times New Roman" pitchFamily="18" charset="0"/>
              </a:rPr>
            </a:br>
            <a:r>
              <a:rPr lang="ru-RU" sz="2400" smtClean="0">
                <a:latin typeface="Times New Roman" pitchFamily="18" charset="0"/>
                <a:cs typeface="Times New Roman" pitchFamily="18" charset="0"/>
              </a:rPr>
              <a:t>- Сформировать установку на восприятие трудового дохода как основного источника для погашения кредита.</a:t>
            </a:r>
          </a:p>
        </p:txBody>
      </p:sp>
      <p:sp>
        <p:nvSpPr>
          <p:cNvPr id="14338" name="AutoShape 4" descr="Взять кредит за границей под низкий процент"/>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latin typeface="Calibri" pitchFamily="34" charset="0"/>
            </a:endParaRPr>
          </a:p>
        </p:txBody>
      </p:sp>
      <p:sp>
        <p:nvSpPr>
          <p:cNvPr id="14339" name="AutoShape 6" descr="Взять кредит за границей под низкий процент"/>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1" algn="ctr" fontAlgn="auto">
              <a:spcAft>
                <a:spcPts val="0"/>
              </a:spcAft>
              <a:defRPr/>
            </a:pPr>
            <a:r>
              <a:rPr lang="ru-RU" sz="3600" b="1" cap="small" dirty="0">
                <a:solidFill>
                  <a:sysClr val="windowText" lastClr="000000"/>
                </a:solidFill>
                <a:latin typeface="Times New Roman" pitchFamily="18" charset="0"/>
                <a:cs typeface="Times New Roman" pitchFamily="18" charset="0"/>
              </a:rPr>
              <a:t>характеристика мероприятия</a:t>
            </a:r>
            <a:endParaRPr lang="ru-RU" sz="3600" dirty="0">
              <a:solidFill>
                <a:sysClr val="windowText" lastClr="000000"/>
              </a:solidFill>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468313" y="1916113"/>
          <a:ext cx="8207375" cy="4276725"/>
        </p:xfrm>
        <a:graphic>
          <a:graphicData uri="http://schemas.openxmlformats.org/drawingml/2006/table">
            <a:tbl>
              <a:tblPr/>
              <a:tblGrid>
                <a:gridCol w="492125"/>
                <a:gridCol w="2530475"/>
                <a:gridCol w="5184775"/>
              </a:tblGrid>
              <a:tr h="714375">
                <a:tc>
                  <a:txBody>
                    <a:body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Параметр мероприятия</a:t>
                      </a:r>
                      <a:endParaRPr kumimoji="0" lang="ru-RU"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Характеристика</a:t>
                      </a:r>
                      <a:endParaRPr kumimoji="0" lang="ru-RU"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8025">
                <a:tc>
                  <a:txBody>
                    <a:body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ts val="300"/>
                        </a:spcBef>
                        <a:spcAft>
                          <a:spcPts val="30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Тема</a:t>
                      </a:r>
                      <a:endParaRPr kumimoji="0" lang="ru-RU"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ts val="300"/>
                        </a:spcBef>
                        <a:spcAft>
                          <a:spcPts val="30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Кредиты и займы</a:t>
                      </a:r>
                      <a:endParaRPr kumimoji="0" lang="ru-RU"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8025">
                <a:tc>
                  <a:txBody>
                    <a:body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ts val="300"/>
                        </a:spcBef>
                        <a:spcAft>
                          <a:spcPts val="30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Формат</a:t>
                      </a:r>
                      <a:endParaRPr kumimoji="0" lang="ru-RU"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ts val="300"/>
                        </a:spcBef>
                        <a:spcAft>
                          <a:spcPts val="30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Станционно-беговая игра</a:t>
                      </a:r>
                      <a:endParaRPr kumimoji="0" lang="ru-RU"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14375">
                <a:tc>
                  <a:txBody>
                    <a:body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ts val="300"/>
                        </a:spcBef>
                        <a:spcAft>
                          <a:spcPts val="30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Количество участников</a:t>
                      </a:r>
                      <a:endParaRPr kumimoji="0" lang="ru-RU"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ts val="300"/>
                        </a:spcBef>
                        <a:spcAft>
                          <a:spcPts val="30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Минимально 5 команд, максимально 7, в команде может быть от 4 до 5 человек</a:t>
                      </a:r>
                      <a:endParaRPr kumimoji="0" lang="ru-RU"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14375">
                <a:tc>
                  <a:txBody>
                    <a:body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ts val="300"/>
                        </a:spcBef>
                        <a:spcAft>
                          <a:spcPts val="30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Количество модераторов</a:t>
                      </a:r>
                      <a:endParaRPr kumimoji="0" lang="ru-RU"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От 7 человек</a:t>
                      </a:r>
                      <a:endParaRPr kumimoji="0" lang="ru-RU"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14375">
                <a:tc>
                  <a:txBody>
                    <a:body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ru-RU"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ts val="300"/>
                        </a:spcBef>
                        <a:spcAft>
                          <a:spcPts val="30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Общая продолжительность</a:t>
                      </a:r>
                      <a:endParaRPr kumimoji="0" lang="ru-RU"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 час</a:t>
                      </a:r>
                      <a:endParaRPr kumimoji="0" lang="ru-RU"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5392" name="Rectangle 1"/>
          <p:cNvSpPr>
            <a:spLocks noChangeArrowheads="1"/>
          </p:cNvSpPr>
          <p:nvPr/>
        </p:nvSpPr>
        <p:spPr bwMode="auto">
          <a:xfrm>
            <a:off x="1941513" y="1370013"/>
            <a:ext cx="5260975" cy="400050"/>
          </a:xfrm>
          <a:prstGeom prst="rect">
            <a:avLst/>
          </a:prstGeom>
          <a:noFill/>
          <a:ln w="9525">
            <a:noFill/>
            <a:miter lim="800000"/>
            <a:headEnd/>
            <a:tailEnd/>
          </a:ln>
        </p:spPr>
        <p:txBody>
          <a:bodyPr wrap="none" anchor="ctr">
            <a:spAutoFit/>
          </a:bodyPr>
          <a:lstStyle/>
          <a:p>
            <a:pPr algn="just"/>
            <a:r>
              <a:rPr lang="ru-RU" sz="2000">
                <a:latin typeface="Times New Roman" pitchFamily="18" charset="0"/>
                <a:cs typeface="Times New Roman" pitchFamily="18" charset="0"/>
              </a:rPr>
              <a:t>Таблица 1. Основные параметры мероприятия</a:t>
            </a:r>
            <a:endParaRPr lang="ru-RU" sz="360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p:txBody>
          <a:bodyPr/>
          <a:lstStyle/>
          <a:p>
            <a:pPr algn="ctr"/>
            <a:r>
              <a:rPr lang="ru-RU" b="1" smtClean="0">
                <a:solidFill>
                  <a:schemeClr val="tx1"/>
                </a:solidFill>
                <a:latin typeface="Times New Roman" pitchFamily="18" charset="0"/>
                <a:cs typeface="Times New Roman" pitchFamily="18" charset="0"/>
              </a:rPr>
              <a:t>ПЛАН МЕРОПРИЯТИЯ</a:t>
            </a:r>
          </a:p>
        </p:txBody>
      </p:sp>
      <p:graphicFrame>
        <p:nvGraphicFramePr>
          <p:cNvPr id="3" name="Таблица 2"/>
          <p:cNvGraphicFramePr>
            <a:graphicFrameLocks noGrp="1"/>
          </p:cNvGraphicFramePr>
          <p:nvPr/>
        </p:nvGraphicFramePr>
        <p:xfrm>
          <a:off x="468313" y="1700213"/>
          <a:ext cx="8207375" cy="4660900"/>
        </p:xfrm>
        <a:graphic>
          <a:graphicData uri="http://schemas.openxmlformats.org/drawingml/2006/table">
            <a:tbl>
              <a:tblPr/>
              <a:tblGrid>
                <a:gridCol w="457200"/>
                <a:gridCol w="2066925"/>
                <a:gridCol w="3768725"/>
                <a:gridCol w="1914525"/>
              </a:tblGrid>
              <a:tr h="531813">
                <a:tc>
                  <a:txBody>
                    <a:bodyPr/>
                    <a:lstStyle/>
                    <a:p>
                      <a:pPr marL="0" marR="0" lvl="0" indent="0" algn="ctr" defTabSz="914400" rtl="0" eaLnBrk="1" fontAlgn="base" latinLnBrk="0" hangingPunct="1">
                        <a:lnSpc>
                          <a:spcPct val="115000"/>
                        </a:lnSpc>
                        <a:spcBef>
                          <a:spcPts val="300"/>
                        </a:spcBef>
                        <a:spcAft>
                          <a:spcPts val="30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300"/>
                        </a:spcBef>
                        <a:spcAft>
                          <a:spcPts val="30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Этап</a:t>
                      </a:r>
                      <a:endParaRPr kumimoji="0" lang="ru-RU"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300"/>
                        </a:spcBef>
                        <a:spcAft>
                          <a:spcPts val="30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Формат и краткое описание</a:t>
                      </a:r>
                      <a:endParaRPr kumimoji="0" lang="ru-RU"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300"/>
                        </a:spcBef>
                        <a:spcAft>
                          <a:spcPts val="30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Время</a:t>
                      </a:r>
                      <a:endParaRPr kumimoji="0" lang="ru-RU"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6938">
                <a:tc>
                  <a:txBody>
                    <a:bodyPr/>
                    <a:lstStyle/>
                    <a:p>
                      <a:pPr marL="0" marR="0" lvl="0" indent="0" algn="ctr" defTabSz="914400" rtl="0" eaLnBrk="1" fontAlgn="base" latinLnBrk="0" hangingPunct="1">
                        <a:lnSpc>
                          <a:spcPct val="115000"/>
                        </a:lnSpc>
                        <a:spcBef>
                          <a:spcPts val="300"/>
                        </a:spcBef>
                        <a:spcAft>
                          <a:spcPts val="30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Приветствие</a:t>
                      </a:r>
                      <a:endParaRPr kumimoji="0" lang="ru-RU"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Ведущий приветствует участников, объявляет тему и делит участников на команды</a:t>
                      </a:r>
                      <a:endParaRPr kumimoji="0" lang="ru-RU"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5 минут</a:t>
                      </a:r>
                      <a:endParaRPr kumimoji="0" lang="ru-RU"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6938">
                <a:tc>
                  <a:txBody>
                    <a:bodyPr/>
                    <a:lstStyle/>
                    <a:p>
                      <a:pPr marL="0" marR="0" lvl="0" indent="0" algn="ctr" defTabSz="914400" rtl="0" eaLnBrk="1" fontAlgn="base" latinLnBrk="0" hangingPunct="1">
                        <a:lnSpc>
                          <a:spcPct val="115000"/>
                        </a:lnSpc>
                        <a:spcBef>
                          <a:spcPts val="300"/>
                        </a:spcBef>
                        <a:spcAft>
                          <a:spcPts val="30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Объяснение правил</a:t>
                      </a:r>
                      <a:endParaRPr kumimoji="0" lang="ru-RU"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Ведущий разъясняет правила мероприятия и расположение станций</a:t>
                      </a:r>
                      <a:endParaRPr kumimoji="0" lang="ru-RU"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10 минут</a:t>
                      </a:r>
                      <a:endParaRPr kumimoji="0" lang="ru-RU"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03325">
                <a:tc>
                  <a:txBody>
                    <a:bodyPr/>
                    <a:lstStyle/>
                    <a:p>
                      <a:pPr marL="0" marR="0" lvl="0" indent="0" algn="ctr" defTabSz="914400" rtl="0" eaLnBrk="1" fontAlgn="base" latinLnBrk="0" hangingPunct="1">
                        <a:lnSpc>
                          <a:spcPct val="115000"/>
                        </a:lnSpc>
                        <a:spcBef>
                          <a:spcPts val="300"/>
                        </a:spcBef>
                        <a:spcAft>
                          <a:spcPts val="30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Основное время игры</a:t>
                      </a:r>
                      <a:endParaRPr kumimoji="0" lang="ru-RU"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Игроки свободно перемещаются между станциями, выполняя задания на любой станции (не более 3 заданий на одной станции)</a:t>
                      </a:r>
                      <a:endParaRPr kumimoji="0" lang="ru-RU"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40 минут</a:t>
                      </a:r>
                      <a:endParaRPr kumimoji="0" lang="ru-RU"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2138">
                <a:tc>
                  <a:txBody>
                    <a:bodyPr/>
                    <a:lstStyle/>
                    <a:p>
                      <a:pPr marL="0" marR="0" lvl="0" indent="0" algn="ctr" defTabSz="914400" rtl="0" eaLnBrk="1" fontAlgn="base" latinLnBrk="0" hangingPunct="1">
                        <a:lnSpc>
                          <a:spcPct val="115000"/>
                        </a:lnSpc>
                        <a:spcBef>
                          <a:spcPts val="300"/>
                        </a:spcBef>
                        <a:spcAft>
                          <a:spcPts val="30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Подведение итогов</a:t>
                      </a:r>
                      <a:endParaRPr kumimoji="0" lang="ru-RU"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Обратная связь по игре, обобщение выводов</a:t>
                      </a:r>
                      <a:endParaRPr kumimoji="0" lang="ru-RU"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5 минут</a:t>
                      </a:r>
                      <a:endParaRPr kumimoji="0" lang="ru-RU"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4488">
                <a:tc gridSpan="3">
                  <a:txBody>
                    <a:bodyPr/>
                    <a:lstStyle/>
                    <a:p>
                      <a:pPr marL="0" marR="0" lvl="0" indent="0" algn="r" defTabSz="914400" rtl="0" eaLnBrk="1" fontAlgn="base" latinLnBrk="0" hangingPunct="1">
                        <a:lnSpc>
                          <a:spcPct val="115000"/>
                        </a:lnSpc>
                        <a:spcBef>
                          <a:spcPts val="300"/>
                        </a:spcBef>
                        <a:spcAft>
                          <a:spcPts val="30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Итого</a:t>
                      </a:r>
                      <a:endParaRPr kumimoji="0" lang="ru-RU"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a:txBody>
                    <a:bodyPr/>
                    <a:lstStyle/>
                    <a:p>
                      <a:pPr marL="0" marR="0" lvl="0" indent="0" algn="ctr" defTabSz="914400" rtl="0" eaLnBrk="1" fontAlgn="base" latinLnBrk="0" hangingPunct="1">
                        <a:lnSpc>
                          <a:spcPct val="115000"/>
                        </a:lnSpc>
                        <a:spcBef>
                          <a:spcPts val="300"/>
                        </a:spcBef>
                        <a:spcAft>
                          <a:spcPts val="30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60 минут</a:t>
                      </a:r>
                      <a:endParaRPr kumimoji="0" lang="ru-RU"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421" name="Rectangle 1"/>
          <p:cNvSpPr>
            <a:spLocks noChangeArrowheads="1"/>
          </p:cNvSpPr>
          <p:nvPr/>
        </p:nvSpPr>
        <p:spPr bwMode="auto">
          <a:xfrm>
            <a:off x="2843213" y="1268413"/>
            <a:ext cx="3522662" cy="400050"/>
          </a:xfrm>
          <a:prstGeom prst="rect">
            <a:avLst/>
          </a:prstGeom>
          <a:noFill/>
          <a:ln w="9525">
            <a:noFill/>
            <a:miter lim="800000"/>
            <a:headEnd/>
            <a:tailEnd/>
          </a:ln>
        </p:spPr>
        <p:txBody>
          <a:bodyPr wrap="none" anchor="ctr">
            <a:spAutoFit/>
          </a:bodyPr>
          <a:lstStyle/>
          <a:p>
            <a:pPr algn="ctr"/>
            <a:r>
              <a:rPr lang="ru-RU" sz="2000">
                <a:latin typeface="Times New Roman" pitchFamily="18" charset="0"/>
                <a:cs typeface="Times New Roman" pitchFamily="18" charset="0"/>
              </a:rPr>
              <a:t>Таблица 2. Краткий план игры</a:t>
            </a:r>
            <a:endParaRPr lang="ru-RU" sz="360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5445125"/>
            <a:ext cx="8229600" cy="914400"/>
          </a:xfrm>
        </p:spPr>
        <p:txBody>
          <a:bodyPr>
            <a:normAutofit fontScale="90000"/>
          </a:bodyPr>
          <a:lstStyle/>
          <a:p>
            <a:pPr fontAlgn="auto">
              <a:spcAft>
                <a:spcPts val="0"/>
              </a:spcAft>
              <a:defRPr/>
            </a:pPr>
            <a:r>
              <a:rPr lang="ru-RU" b="1" dirty="0" smtClean="0">
                <a:solidFill>
                  <a:schemeClr val="tx1"/>
                </a:solidFill>
                <a:latin typeface="Times New Roman" pitchFamily="18" charset="0"/>
                <a:cs typeface="Times New Roman" pitchFamily="18" charset="0"/>
              </a:rPr>
              <a:t>СТАНЦИИ ИГРЫ</a:t>
            </a:r>
            <a:br>
              <a:rPr lang="ru-RU" b="1" dirty="0" smtClean="0">
                <a:solidFill>
                  <a:schemeClr val="tx1"/>
                </a:solidFill>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sz="3100" dirty="0">
                <a:solidFill>
                  <a:schemeClr val="tx1"/>
                </a:solidFill>
                <a:latin typeface="Times New Roman" pitchFamily="18" charset="0"/>
                <a:cs typeface="Times New Roman" pitchFamily="18" charset="0"/>
              </a:rPr>
              <a:t> </a:t>
            </a:r>
            <a:r>
              <a:rPr lang="ru-RU" sz="3100" dirty="0" smtClean="0">
                <a:solidFill>
                  <a:schemeClr val="tx1"/>
                </a:solidFill>
                <a:latin typeface="Times New Roman" pitchFamily="18" charset="0"/>
                <a:cs typeface="Times New Roman" pitchFamily="18" charset="0"/>
              </a:rPr>
              <a:t>1. Помощник банкира</a:t>
            </a:r>
            <a:br>
              <a:rPr lang="ru-RU" sz="3100" dirty="0" smtClean="0">
                <a:solidFill>
                  <a:schemeClr val="tx1"/>
                </a:solidFill>
                <a:latin typeface="Times New Roman" pitchFamily="18" charset="0"/>
                <a:cs typeface="Times New Roman" pitchFamily="18" charset="0"/>
              </a:rPr>
            </a:br>
            <a:r>
              <a:rPr lang="ru-RU" sz="3100" dirty="0">
                <a:solidFill>
                  <a:schemeClr val="tx1"/>
                </a:solidFill>
                <a:latin typeface="Times New Roman" pitchFamily="18" charset="0"/>
                <a:cs typeface="Times New Roman" pitchFamily="18" charset="0"/>
              </a:rPr>
              <a:t> </a:t>
            </a:r>
            <a:r>
              <a:rPr lang="ru-RU" sz="3100" dirty="0" smtClean="0">
                <a:solidFill>
                  <a:schemeClr val="tx1"/>
                </a:solidFill>
                <a:latin typeface="Times New Roman" pitchFamily="18" charset="0"/>
                <a:cs typeface="Times New Roman" pitchFamily="18" charset="0"/>
              </a:rPr>
              <a:t>2. Аналитик</a:t>
            </a:r>
            <a:br>
              <a:rPr lang="ru-RU" sz="3100" dirty="0" smtClean="0">
                <a:solidFill>
                  <a:schemeClr val="tx1"/>
                </a:solidFill>
                <a:latin typeface="Times New Roman" pitchFamily="18" charset="0"/>
                <a:cs typeface="Times New Roman" pitchFamily="18" charset="0"/>
              </a:rPr>
            </a:br>
            <a:r>
              <a:rPr lang="ru-RU" sz="3100" dirty="0">
                <a:solidFill>
                  <a:schemeClr val="tx1"/>
                </a:solidFill>
                <a:latin typeface="Times New Roman" pitchFamily="18" charset="0"/>
                <a:cs typeface="Times New Roman" pitchFamily="18" charset="0"/>
              </a:rPr>
              <a:t> </a:t>
            </a:r>
            <a:r>
              <a:rPr lang="ru-RU" sz="3100" dirty="0" smtClean="0">
                <a:solidFill>
                  <a:schemeClr val="tx1"/>
                </a:solidFill>
                <a:latin typeface="Times New Roman" pitchFamily="18" charset="0"/>
                <a:cs typeface="Times New Roman" pitchFamily="18" charset="0"/>
              </a:rPr>
              <a:t>3. Корректор</a:t>
            </a:r>
            <a:br>
              <a:rPr lang="ru-RU" sz="3100" dirty="0" smtClean="0">
                <a:solidFill>
                  <a:schemeClr val="tx1"/>
                </a:solidFill>
                <a:latin typeface="Times New Roman" pitchFamily="18" charset="0"/>
                <a:cs typeface="Times New Roman" pitchFamily="18" charset="0"/>
              </a:rPr>
            </a:br>
            <a:r>
              <a:rPr lang="ru-RU" sz="3100" dirty="0">
                <a:solidFill>
                  <a:schemeClr val="tx1"/>
                </a:solidFill>
                <a:latin typeface="Times New Roman" pitchFamily="18" charset="0"/>
                <a:cs typeface="Times New Roman" pitchFamily="18" charset="0"/>
              </a:rPr>
              <a:t> </a:t>
            </a:r>
            <a:r>
              <a:rPr lang="ru-RU" sz="3100" dirty="0" smtClean="0">
                <a:solidFill>
                  <a:schemeClr val="tx1"/>
                </a:solidFill>
                <a:latin typeface="Times New Roman" pitchFamily="18" charset="0"/>
                <a:cs typeface="Times New Roman" pitchFamily="18" charset="0"/>
              </a:rPr>
              <a:t>4. Лингвист</a:t>
            </a:r>
            <a:br>
              <a:rPr lang="ru-RU" sz="3100" dirty="0" smtClean="0">
                <a:solidFill>
                  <a:schemeClr val="tx1"/>
                </a:solidFill>
                <a:latin typeface="Times New Roman" pitchFamily="18" charset="0"/>
                <a:cs typeface="Times New Roman" pitchFamily="18" charset="0"/>
              </a:rPr>
            </a:br>
            <a:r>
              <a:rPr lang="ru-RU" sz="3100" dirty="0">
                <a:solidFill>
                  <a:schemeClr val="tx1"/>
                </a:solidFill>
                <a:latin typeface="Times New Roman" pitchFamily="18" charset="0"/>
                <a:cs typeface="Times New Roman" pitchFamily="18" charset="0"/>
              </a:rPr>
              <a:t> </a:t>
            </a:r>
            <a:r>
              <a:rPr lang="ru-RU" sz="3100" dirty="0" smtClean="0">
                <a:solidFill>
                  <a:schemeClr val="tx1"/>
                </a:solidFill>
                <a:latin typeface="Times New Roman" pitchFamily="18" charset="0"/>
                <a:cs typeface="Times New Roman" pitchFamily="18" charset="0"/>
              </a:rPr>
              <a:t>5. Кадровое агентство</a:t>
            </a:r>
            <a:br>
              <a:rPr lang="ru-RU" sz="3100" dirty="0" smtClean="0">
                <a:solidFill>
                  <a:schemeClr val="tx1"/>
                </a:solidFill>
                <a:latin typeface="Times New Roman" pitchFamily="18" charset="0"/>
                <a:cs typeface="Times New Roman" pitchFamily="18" charset="0"/>
              </a:rPr>
            </a:br>
            <a:r>
              <a:rPr lang="ru-RU" sz="3100" dirty="0">
                <a:solidFill>
                  <a:schemeClr val="tx1"/>
                </a:solidFill>
                <a:latin typeface="Times New Roman" pitchFamily="18" charset="0"/>
                <a:cs typeface="Times New Roman" pitchFamily="18" charset="0"/>
              </a:rPr>
              <a:t> </a:t>
            </a:r>
            <a:r>
              <a:rPr lang="ru-RU" sz="3100" dirty="0" smtClean="0">
                <a:solidFill>
                  <a:schemeClr val="tx1"/>
                </a:solidFill>
                <a:latin typeface="Times New Roman" pitchFamily="18" charset="0"/>
                <a:cs typeface="Times New Roman" pitchFamily="18" charset="0"/>
              </a:rPr>
              <a:t>6. Бухгалтер</a:t>
            </a:r>
            <a:br>
              <a:rPr lang="ru-RU" sz="3100" dirty="0" smtClean="0">
                <a:solidFill>
                  <a:schemeClr val="tx1"/>
                </a:solidFill>
                <a:latin typeface="Times New Roman" pitchFamily="18" charset="0"/>
                <a:cs typeface="Times New Roman" pitchFamily="18" charset="0"/>
              </a:rPr>
            </a:br>
            <a:r>
              <a:rPr lang="ru-RU" sz="3100" dirty="0">
                <a:solidFill>
                  <a:schemeClr val="tx1"/>
                </a:solidFill>
                <a:latin typeface="Times New Roman" pitchFamily="18" charset="0"/>
                <a:cs typeface="Times New Roman" pitchFamily="18" charset="0"/>
              </a:rPr>
              <a:t> </a:t>
            </a:r>
            <a:r>
              <a:rPr lang="ru-RU" sz="3100" dirty="0" smtClean="0">
                <a:solidFill>
                  <a:schemeClr val="tx1"/>
                </a:solidFill>
                <a:latin typeface="Times New Roman" pitchFamily="18" charset="0"/>
                <a:cs typeface="Times New Roman" pitchFamily="18" charset="0"/>
              </a:rPr>
              <a:t>7. Поэт</a:t>
            </a:r>
            <a:br>
              <a:rPr lang="ru-RU" sz="3100" dirty="0" smtClean="0">
                <a:solidFill>
                  <a:schemeClr val="tx1"/>
                </a:solidFill>
                <a:latin typeface="Times New Roman" pitchFamily="18" charset="0"/>
                <a:cs typeface="Times New Roman" pitchFamily="18" charset="0"/>
              </a:rPr>
            </a:br>
            <a:r>
              <a:rPr lang="ru-RU" sz="3100" dirty="0">
                <a:solidFill>
                  <a:schemeClr val="tx1"/>
                </a:solidFill>
                <a:latin typeface="Times New Roman" pitchFamily="18" charset="0"/>
                <a:cs typeface="Times New Roman" pitchFamily="18" charset="0"/>
              </a:rPr>
              <a:t> </a:t>
            </a:r>
            <a:r>
              <a:rPr lang="ru-RU" sz="3100" dirty="0" smtClean="0">
                <a:solidFill>
                  <a:schemeClr val="tx1"/>
                </a:solidFill>
                <a:latin typeface="Times New Roman" pitchFamily="18" charset="0"/>
                <a:cs typeface="Times New Roman" pitchFamily="18" charset="0"/>
              </a:rPr>
              <a:t>8. Строительное управление</a:t>
            </a:r>
            <a:br>
              <a:rPr lang="ru-RU" sz="3100" dirty="0" smtClean="0">
                <a:solidFill>
                  <a:schemeClr val="tx1"/>
                </a:solidFill>
                <a:latin typeface="Times New Roman" pitchFamily="18" charset="0"/>
                <a:cs typeface="Times New Roman" pitchFamily="18" charset="0"/>
              </a:rPr>
            </a:br>
            <a:r>
              <a:rPr lang="ru-RU" sz="3100" dirty="0">
                <a:solidFill>
                  <a:schemeClr val="tx1"/>
                </a:solidFill>
                <a:latin typeface="Times New Roman" pitchFamily="18" charset="0"/>
                <a:cs typeface="Times New Roman" pitchFamily="18" charset="0"/>
              </a:rPr>
              <a:t> </a:t>
            </a:r>
            <a:r>
              <a:rPr lang="ru-RU" sz="3100" dirty="0" smtClean="0">
                <a:solidFill>
                  <a:schemeClr val="tx1"/>
                </a:solidFill>
                <a:latin typeface="Times New Roman" pitchFamily="18" charset="0"/>
                <a:cs typeface="Times New Roman" pitchFamily="18" charset="0"/>
              </a:rPr>
              <a:t>9. </a:t>
            </a:r>
            <a:r>
              <a:rPr lang="ru-RU" sz="3100" dirty="0" err="1" smtClean="0">
                <a:solidFill>
                  <a:schemeClr val="tx1"/>
                </a:solidFill>
                <a:latin typeface="Times New Roman" pitchFamily="18" charset="0"/>
                <a:cs typeface="Times New Roman" pitchFamily="18" charset="0"/>
              </a:rPr>
              <a:t>Маркетолог</a:t>
            </a:r>
            <a:r>
              <a:rPr lang="ru-RU" sz="3100" dirty="0" smtClean="0">
                <a:solidFill>
                  <a:schemeClr val="tx1"/>
                </a:solidFill>
                <a:latin typeface="Times New Roman" pitchFamily="18" charset="0"/>
                <a:cs typeface="Times New Roman" pitchFamily="18" charset="0"/>
              </a:rPr>
              <a:t/>
            </a:r>
            <a:br>
              <a:rPr lang="ru-RU" sz="3100" dirty="0" smtClean="0">
                <a:solidFill>
                  <a:schemeClr val="tx1"/>
                </a:solidFill>
                <a:latin typeface="Times New Roman" pitchFamily="18" charset="0"/>
                <a:cs typeface="Times New Roman" pitchFamily="18" charset="0"/>
              </a:rPr>
            </a:br>
            <a:r>
              <a:rPr lang="ru-RU" sz="3100" dirty="0">
                <a:solidFill>
                  <a:schemeClr val="tx1"/>
                </a:solidFill>
                <a:latin typeface="Times New Roman" pitchFamily="18" charset="0"/>
                <a:cs typeface="Times New Roman" pitchFamily="18" charset="0"/>
              </a:rPr>
              <a:t> </a:t>
            </a:r>
            <a:r>
              <a:rPr lang="ru-RU" sz="3100" dirty="0" smtClean="0">
                <a:solidFill>
                  <a:schemeClr val="tx1"/>
                </a:solidFill>
                <a:latin typeface="Times New Roman" pitchFamily="18" charset="0"/>
                <a:cs typeface="Times New Roman" pitchFamily="18" charset="0"/>
              </a:rPr>
              <a:t>10. Декоратор</a:t>
            </a:r>
            <a:br>
              <a:rPr lang="ru-RU" sz="3100" dirty="0" smtClean="0">
                <a:solidFill>
                  <a:schemeClr val="tx1"/>
                </a:solidFill>
                <a:latin typeface="Times New Roman" pitchFamily="18" charset="0"/>
                <a:cs typeface="Times New Roman" pitchFamily="18" charset="0"/>
              </a:rPr>
            </a:br>
            <a:r>
              <a:rPr lang="ru-RU" sz="3100" dirty="0">
                <a:solidFill>
                  <a:schemeClr val="tx1"/>
                </a:solidFill>
                <a:latin typeface="Times New Roman" pitchFamily="18" charset="0"/>
                <a:cs typeface="Times New Roman" pitchFamily="18" charset="0"/>
              </a:rPr>
              <a:t> </a:t>
            </a:r>
            <a:r>
              <a:rPr lang="ru-RU" sz="3100" dirty="0" smtClean="0">
                <a:solidFill>
                  <a:schemeClr val="tx1"/>
                </a:solidFill>
                <a:latin typeface="Times New Roman" pitchFamily="18" charset="0"/>
                <a:cs typeface="Times New Roman" pitchFamily="18" charset="0"/>
              </a:rPr>
              <a:t>11. Иллюстратор</a:t>
            </a:r>
            <a:br>
              <a:rPr lang="ru-RU" sz="3100" dirty="0" smtClean="0">
                <a:solidFill>
                  <a:schemeClr val="tx1"/>
                </a:solidFill>
                <a:latin typeface="Times New Roman" pitchFamily="18" charset="0"/>
                <a:cs typeface="Times New Roman" pitchFamily="18" charset="0"/>
              </a:rPr>
            </a:br>
            <a:r>
              <a:rPr lang="ru-RU" sz="3100" dirty="0">
                <a:solidFill>
                  <a:schemeClr val="tx1"/>
                </a:solidFill>
                <a:latin typeface="Times New Roman" pitchFamily="18" charset="0"/>
                <a:cs typeface="Times New Roman" pitchFamily="18" charset="0"/>
              </a:rPr>
              <a:t> </a:t>
            </a:r>
            <a:r>
              <a:rPr lang="ru-RU" sz="3100" dirty="0" smtClean="0">
                <a:solidFill>
                  <a:schemeClr val="tx1"/>
                </a:solidFill>
                <a:latin typeface="Times New Roman" pitchFamily="18" charset="0"/>
                <a:cs typeface="Times New Roman" pitchFamily="18" charset="0"/>
              </a:rPr>
              <a:t>12. Детектив</a:t>
            </a:r>
            <a:endParaRPr lang="ru-RU" dirty="0">
              <a:solidFill>
                <a:schemeClr val="tx1"/>
              </a:solidFill>
              <a:latin typeface="Times New Roman" pitchFamily="18" charset="0"/>
              <a:cs typeface="Times New Roman" pitchFamily="18" charset="0"/>
            </a:endParaRPr>
          </a:p>
        </p:txBody>
      </p:sp>
      <p:pic>
        <p:nvPicPr>
          <p:cNvPr id="17410" name="Picture 4" descr="Кредит — что это такое | KtoNaNovenkogo.ru"/>
          <p:cNvPicPr>
            <a:picLocks noChangeAspect="1" noChangeArrowheads="1"/>
          </p:cNvPicPr>
          <p:nvPr/>
        </p:nvPicPr>
        <p:blipFill>
          <a:blip r:embed="rId2"/>
          <a:srcRect b="5263"/>
          <a:stretch>
            <a:fillRect/>
          </a:stretch>
        </p:blipFill>
        <p:spPr bwMode="auto">
          <a:xfrm>
            <a:off x="4787900" y="1196975"/>
            <a:ext cx="3897313" cy="2592388"/>
          </a:xfrm>
          <a:prstGeom prst="rect">
            <a:avLst/>
          </a:prstGeom>
          <a:noFill/>
          <a:ln w="9525">
            <a:noFill/>
            <a:miter lim="800000"/>
            <a:headEnd/>
            <a:tailEnd/>
          </a:ln>
        </p:spPr>
      </p:pic>
      <p:pic>
        <p:nvPicPr>
          <p:cNvPr id="19462" name="Picture 6" descr="Кредиты | Инвестор+"/>
          <p:cNvPicPr>
            <a:picLocks noChangeAspect="1" noChangeArrowheads="1"/>
          </p:cNvPicPr>
          <p:nvPr/>
        </p:nvPicPr>
        <p:blipFill>
          <a:blip r:embed="rId3" cstate="print"/>
          <a:srcRect/>
          <a:stretch>
            <a:fillRect/>
          </a:stretch>
        </p:blipFill>
        <p:spPr bwMode="auto">
          <a:xfrm>
            <a:off x="5292080" y="3933056"/>
            <a:ext cx="2881644" cy="2448272"/>
          </a:xfrm>
          <a:prstGeom prst="rect">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3573463"/>
            <a:ext cx="8229600" cy="1143000"/>
          </a:xfrm>
        </p:spPr>
        <p:txBody>
          <a:bodyPr>
            <a:normAutofit fontScale="90000"/>
          </a:bodyPr>
          <a:lstStyle/>
          <a:p>
            <a:pPr fontAlgn="auto">
              <a:spcAft>
                <a:spcPts val="0"/>
              </a:spcAft>
              <a:defRPr/>
            </a:pPr>
            <a:r>
              <a:rPr lang="ru-RU" sz="4000" b="1" dirty="0" smtClean="0">
                <a:solidFill>
                  <a:schemeClr val="tx1"/>
                </a:solidFill>
                <a:latin typeface="Times New Roman" pitchFamily="18" charset="0"/>
                <a:cs typeface="Times New Roman" pitchFamily="18" charset="0"/>
              </a:rPr>
              <a:t/>
            </a:r>
            <a:br>
              <a:rPr lang="ru-RU" sz="4000" b="1" dirty="0" smtClean="0">
                <a:solidFill>
                  <a:schemeClr val="tx1"/>
                </a:solidFill>
                <a:latin typeface="Times New Roman" pitchFamily="18" charset="0"/>
                <a:cs typeface="Times New Roman" pitchFamily="18" charset="0"/>
              </a:rPr>
            </a:br>
            <a:r>
              <a:rPr lang="ru-RU" sz="4000" b="1" dirty="0" smtClean="0">
                <a:solidFill>
                  <a:schemeClr val="tx1"/>
                </a:solidFill>
                <a:latin typeface="Times New Roman" pitchFamily="18" charset="0"/>
                <a:cs typeface="Times New Roman" pitchFamily="18" charset="0"/>
              </a:rPr>
              <a:t/>
            </a:r>
            <a:br>
              <a:rPr lang="ru-RU" sz="4000" b="1" dirty="0" smtClean="0">
                <a:solidFill>
                  <a:schemeClr val="tx1"/>
                </a:solidFill>
                <a:latin typeface="Times New Roman" pitchFamily="18" charset="0"/>
                <a:cs typeface="Times New Roman" pitchFamily="18" charset="0"/>
              </a:rPr>
            </a:br>
            <a:r>
              <a:rPr lang="ru-RU" sz="4000" b="1" dirty="0" smtClean="0">
                <a:solidFill>
                  <a:schemeClr val="tx1"/>
                </a:solidFill>
                <a:latin typeface="Times New Roman" pitchFamily="18" charset="0"/>
                <a:cs typeface="Times New Roman" pitchFamily="18" charset="0"/>
              </a:rPr>
              <a:t/>
            </a:r>
            <a:br>
              <a:rPr lang="ru-RU" sz="4000" b="1" dirty="0" smtClean="0">
                <a:solidFill>
                  <a:schemeClr val="tx1"/>
                </a:solidFill>
                <a:latin typeface="Times New Roman" pitchFamily="18" charset="0"/>
                <a:cs typeface="Times New Roman" pitchFamily="18" charset="0"/>
              </a:rPr>
            </a:br>
            <a:r>
              <a:rPr lang="ru-RU" sz="4000" b="1" dirty="0" smtClean="0">
                <a:solidFill>
                  <a:schemeClr val="tx1"/>
                </a:solidFill>
                <a:latin typeface="Times New Roman" pitchFamily="18" charset="0"/>
                <a:cs typeface="Times New Roman" pitchFamily="18" charset="0"/>
              </a:rPr>
              <a:t/>
            </a:r>
            <a:br>
              <a:rPr lang="ru-RU" sz="4000" b="1" dirty="0" smtClean="0">
                <a:solidFill>
                  <a:schemeClr val="tx1"/>
                </a:solidFill>
                <a:latin typeface="Times New Roman" pitchFamily="18" charset="0"/>
                <a:cs typeface="Times New Roman" pitchFamily="18" charset="0"/>
              </a:rPr>
            </a:br>
            <a:r>
              <a:rPr lang="ru-RU" sz="4000" b="1" dirty="0" smtClean="0">
                <a:solidFill>
                  <a:schemeClr val="tx1"/>
                </a:solidFill>
                <a:latin typeface="Times New Roman" pitchFamily="18" charset="0"/>
                <a:cs typeface="Times New Roman" pitchFamily="18" charset="0"/>
              </a:rPr>
              <a:t>Лингвист</a:t>
            </a: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sz="3600" dirty="0" smtClean="0">
                <a:solidFill>
                  <a:schemeClr val="tx1"/>
                </a:solidFill>
                <a:latin typeface="Times New Roman" pitchFamily="18" charset="0"/>
                <a:cs typeface="Times New Roman" pitchFamily="18" charset="0"/>
              </a:rPr>
              <a:t>Задание: перевести текст </a:t>
            </a:r>
            <a:r>
              <a:rPr lang="ru-RU" sz="3600" dirty="0">
                <a:solidFill>
                  <a:schemeClr val="tx1"/>
                </a:solidFill>
                <a:latin typeface="Times New Roman" pitchFamily="18" charset="0"/>
                <a:cs typeface="Times New Roman" pitchFamily="18" charset="0"/>
              </a:rPr>
              <a:t>с английского на </a:t>
            </a:r>
            <a:r>
              <a:rPr lang="ru-RU" sz="3600" dirty="0" smtClean="0">
                <a:solidFill>
                  <a:schemeClr val="tx1"/>
                </a:solidFill>
                <a:latin typeface="Times New Roman" pitchFamily="18" charset="0"/>
                <a:cs typeface="Times New Roman" pitchFamily="18" charset="0"/>
              </a:rPr>
              <a:t>русский</a:t>
            </a:r>
            <a:br>
              <a:rPr lang="ru-RU" sz="3600" dirty="0" smtClean="0">
                <a:solidFill>
                  <a:schemeClr val="tx1"/>
                </a:solidFill>
                <a:latin typeface="Times New Roman" pitchFamily="18" charset="0"/>
                <a:cs typeface="Times New Roman" pitchFamily="18" charset="0"/>
              </a:rPr>
            </a:br>
            <a:r>
              <a:rPr lang="ru-RU" sz="3600" dirty="0" smtClean="0">
                <a:solidFill>
                  <a:schemeClr val="tx1"/>
                </a:solidFill>
                <a:latin typeface="Times New Roman" pitchFamily="18" charset="0"/>
                <a:cs typeface="Times New Roman" pitchFamily="18" charset="0"/>
              </a:rPr>
              <a:t>Оценивание: проверить</a:t>
            </a:r>
            <a:r>
              <a:rPr lang="ru-RU" sz="3600" dirty="0">
                <a:solidFill>
                  <a:schemeClr val="tx1"/>
                </a:solidFill>
                <a:latin typeface="Times New Roman" pitchFamily="18" charset="0"/>
                <a:cs typeface="Times New Roman" pitchFamily="18" charset="0"/>
              </a:rPr>
              <a:t>, что перевод соотносится с верным </a:t>
            </a:r>
            <a:r>
              <a:rPr lang="ru-RU" sz="3600" dirty="0" smtClean="0">
                <a:solidFill>
                  <a:schemeClr val="tx1"/>
                </a:solidFill>
                <a:latin typeface="Times New Roman" pitchFamily="18" charset="0"/>
                <a:cs typeface="Times New Roman" pitchFamily="18" charset="0"/>
              </a:rPr>
              <a:t>вариантом</a:t>
            </a:r>
            <a:br>
              <a:rPr lang="ru-RU" sz="3600" dirty="0" smtClean="0">
                <a:solidFill>
                  <a:schemeClr val="tx1"/>
                </a:solidFill>
                <a:latin typeface="Times New Roman" pitchFamily="18" charset="0"/>
                <a:cs typeface="Times New Roman" pitchFamily="18" charset="0"/>
              </a:rPr>
            </a:br>
            <a:r>
              <a:rPr lang="ru-RU" sz="3600" dirty="0" smtClean="0">
                <a:solidFill>
                  <a:schemeClr val="tx1"/>
                </a:solidFill>
                <a:latin typeface="Times New Roman" pitchFamily="18" charset="0"/>
                <a:cs typeface="Times New Roman" pitchFamily="18" charset="0"/>
              </a:rPr>
              <a:t>Оплата: 90 монет</a:t>
            </a: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dirty="0">
                <a:solidFill>
                  <a:schemeClr val="tx1"/>
                </a:solidFill>
                <a:latin typeface="Times New Roman" pitchFamily="18" charset="0"/>
                <a:cs typeface="Times New Roman" pitchFamily="18" charset="0"/>
              </a:rPr>
              <a:t/>
            </a:r>
            <a:br>
              <a:rPr lang="ru-RU" dirty="0">
                <a:solidFill>
                  <a:schemeClr val="tx1"/>
                </a:solidFill>
                <a:latin typeface="Times New Roman" pitchFamily="18" charset="0"/>
                <a:cs typeface="Times New Roman" pitchFamily="18" charset="0"/>
              </a:rPr>
            </a:br>
            <a:endParaRPr lang="ru-RU" dirty="0">
              <a:solidFill>
                <a:schemeClr val="tx1"/>
              </a:solidFill>
              <a:latin typeface="Times New Roman" pitchFamily="18" charset="0"/>
              <a:cs typeface="Times New Roman" pitchFamily="18" charset="0"/>
            </a:endParaRPr>
          </a:p>
        </p:txBody>
      </p:sp>
      <p:pic>
        <p:nvPicPr>
          <p:cNvPr id="18434" name="Рисунок 2" descr="кредит-банка.jpg"/>
          <p:cNvPicPr>
            <a:picLocks noChangeAspect="1"/>
          </p:cNvPicPr>
          <p:nvPr/>
        </p:nvPicPr>
        <p:blipFill>
          <a:blip r:embed="rId2"/>
          <a:srcRect/>
          <a:stretch>
            <a:fillRect/>
          </a:stretch>
        </p:blipFill>
        <p:spPr bwMode="auto">
          <a:xfrm>
            <a:off x="4500563" y="3429000"/>
            <a:ext cx="4175125" cy="27622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a:xfrm>
            <a:off x="468313" y="5084763"/>
            <a:ext cx="8229600" cy="1143000"/>
          </a:xfrm>
        </p:spPr>
        <p:txBody>
          <a:bodyPr/>
          <a:lstStyle/>
          <a:p>
            <a:r>
              <a:rPr lang="ru-RU" sz="1600" b="1" smtClean="0">
                <a:solidFill>
                  <a:schemeClr val="tx1"/>
                </a:solidFill>
                <a:latin typeface="Times New Roman" pitchFamily="18" charset="0"/>
                <a:cs typeface="Times New Roman" pitchFamily="18" charset="0"/>
              </a:rPr>
              <a:t>ТЕКСТ №1 </a:t>
            </a:r>
            <a:r>
              <a:rPr lang="ru-RU" sz="1600" smtClean="0">
                <a:solidFill>
                  <a:schemeClr val="tx1"/>
                </a:solidFill>
                <a:latin typeface="Times New Roman" pitchFamily="18" charset="0"/>
                <a:cs typeface="Times New Roman" pitchFamily="18" charset="0"/>
              </a:rPr>
              <a:t/>
            </a:r>
            <a:br>
              <a:rPr lang="ru-RU" sz="1600" smtClean="0">
                <a:solidFill>
                  <a:schemeClr val="tx1"/>
                </a:solidFill>
                <a:latin typeface="Times New Roman" pitchFamily="18" charset="0"/>
                <a:cs typeface="Times New Roman" pitchFamily="18" charset="0"/>
              </a:rPr>
            </a:br>
            <a:r>
              <a:rPr lang="ru-RU" sz="1600" smtClean="0">
                <a:solidFill>
                  <a:schemeClr val="tx1"/>
                </a:solidFill>
                <a:latin typeface="Times New Roman" pitchFamily="18" charset="0"/>
                <a:cs typeface="Times New Roman" pitchFamily="18" charset="0"/>
              </a:rPr>
              <a:t>A cool costumed character!</a:t>
            </a:r>
            <a:br>
              <a:rPr lang="ru-RU" sz="1600" smtClean="0">
                <a:solidFill>
                  <a:schemeClr val="tx1"/>
                </a:solidFill>
                <a:latin typeface="Times New Roman" pitchFamily="18" charset="0"/>
                <a:cs typeface="Times New Roman" pitchFamily="18" charset="0"/>
              </a:rPr>
            </a:br>
            <a:r>
              <a:rPr lang="ru-RU" sz="1600" smtClean="0">
                <a:solidFill>
                  <a:schemeClr val="tx1"/>
                </a:solidFill>
                <a:latin typeface="Times New Roman" pitchFamily="18" charset="0"/>
                <a:cs typeface="Times New Roman" pitchFamily="18" charset="0"/>
              </a:rPr>
              <a:t>Mega Park is the Best Amusement Park in the World with the biggest and best roller coasters.</a:t>
            </a:r>
            <a:br>
              <a:rPr lang="ru-RU" sz="1600" smtClean="0">
                <a:solidFill>
                  <a:schemeClr val="tx1"/>
                </a:solidFill>
                <a:latin typeface="Times New Roman" pitchFamily="18" charset="0"/>
                <a:cs typeface="Times New Roman" pitchFamily="18" charset="0"/>
              </a:rPr>
            </a:br>
            <a:r>
              <a:rPr lang="ru-RU" sz="1600" smtClean="0">
                <a:solidFill>
                  <a:schemeClr val="tx1"/>
                </a:solidFill>
                <a:latin typeface="Times New Roman" pitchFamily="18" charset="0"/>
                <a:cs typeface="Times New Roman" pitchFamily="18" charset="0"/>
              </a:rPr>
              <a:t>We are looking for people to work as fully costumed characters to greet guests, give short performances, give out tickets and interact with children in our new Mega Amusement Park.</a:t>
            </a:r>
            <a:br>
              <a:rPr lang="ru-RU" sz="1600" smtClean="0">
                <a:solidFill>
                  <a:schemeClr val="tx1"/>
                </a:solidFill>
                <a:latin typeface="Times New Roman" pitchFamily="18" charset="0"/>
                <a:cs typeface="Times New Roman" pitchFamily="18" charset="0"/>
              </a:rPr>
            </a:br>
            <a:r>
              <a:rPr lang="ru-RU" sz="1600" smtClean="0">
                <a:solidFill>
                  <a:schemeClr val="tx1"/>
                </a:solidFill>
                <a:latin typeface="Times New Roman" pitchFamily="18" charset="0"/>
                <a:cs typeface="Times New Roman" pitchFamily="18" charset="0"/>
              </a:rPr>
              <a:t>You must be smart and imaginative, at least 15 years old and have some previous experience in performing. You must also be able to work in a heavy costume during hot summer days.</a:t>
            </a:r>
            <a:br>
              <a:rPr lang="ru-RU" sz="1600" smtClean="0">
                <a:solidFill>
                  <a:schemeClr val="tx1"/>
                </a:solidFill>
                <a:latin typeface="Times New Roman" pitchFamily="18" charset="0"/>
                <a:cs typeface="Times New Roman" pitchFamily="18" charset="0"/>
              </a:rPr>
            </a:br>
            <a:r>
              <a:rPr lang="ru-RU" sz="1600" smtClean="0">
                <a:solidFill>
                  <a:schemeClr val="tx1"/>
                </a:solidFill>
                <a:latin typeface="Times New Roman" pitchFamily="18" charset="0"/>
                <a:cs typeface="Times New Roman" pitchFamily="18" charset="0"/>
              </a:rPr>
              <a:t/>
            </a:r>
            <a:br>
              <a:rPr lang="ru-RU" sz="1600" smtClean="0">
                <a:solidFill>
                  <a:schemeClr val="tx1"/>
                </a:solidFill>
                <a:latin typeface="Times New Roman" pitchFamily="18" charset="0"/>
                <a:cs typeface="Times New Roman" pitchFamily="18" charset="0"/>
              </a:rPr>
            </a:br>
            <a:r>
              <a:rPr lang="ru-RU" sz="1600" b="1" smtClean="0">
                <a:solidFill>
                  <a:schemeClr val="tx1"/>
                </a:solidFill>
                <a:latin typeface="Times New Roman" pitchFamily="18" charset="0"/>
                <a:cs typeface="Times New Roman" pitchFamily="18" charset="0"/>
              </a:rPr>
              <a:t>ТЕКСТ</a:t>
            </a:r>
            <a:r>
              <a:rPr lang="en-US" sz="1600" b="1" smtClean="0">
                <a:solidFill>
                  <a:schemeClr val="tx1"/>
                </a:solidFill>
                <a:latin typeface="Times New Roman" pitchFamily="18" charset="0"/>
                <a:cs typeface="Times New Roman" pitchFamily="18" charset="0"/>
              </a:rPr>
              <a:t> №2 </a:t>
            </a:r>
            <a:r>
              <a:rPr lang="en-US" sz="1600" smtClean="0">
                <a:solidFill>
                  <a:schemeClr val="tx1"/>
                </a:solidFill>
                <a:latin typeface="Times New Roman" pitchFamily="18" charset="0"/>
                <a:cs typeface="Times New Roman" pitchFamily="18" charset="0"/>
              </a:rPr>
              <a:t/>
            </a:r>
            <a:br>
              <a:rPr lang="en-US" sz="1600" smtClean="0">
                <a:solidFill>
                  <a:schemeClr val="tx1"/>
                </a:solidFill>
                <a:latin typeface="Times New Roman" pitchFamily="18" charset="0"/>
                <a:cs typeface="Times New Roman" pitchFamily="18" charset="0"/>
              </a:rPr>
            </a:br>
            <a:r>
              <a:rPr lang="en-US" sz="1600" smtClean="0">
                <a:solidFill>
                  <a:schemeClr val="tx1"/>
                </a:solidFill>
                <a:latin typeface="Times New Roman" pitchFamily="18" charset="0"/>
                <a:cs typeface="Times New Roman" pitchFamily="18" charset="0"/>
              </a:rPr>
              <a:t>Polar Bear National Park</a:t>
            </a:r>
            <a:br>
              <a:rPr lang="en-US" sz="1600" smtClean="0">
                <a:solidFill>
                  <a:schemeClr val="tx1"/>
                </a:solidFill>
                <a:latin typeface="Times New Roman" pitchFamily="18" charset="0"/>
                <a:cs typeface="Times New Roman" pitchFamily="18" charset="0"/>
              </a:rPr>
            </a:br>
            <a:r>
              <a:rPr lang="en-US" sz="1600" smtClean="0">
                <a:solidFill>
                  <a:schemeClr val="tx1"/>
                </a:solidFill>
                <a:latin typeface="Times New Roman" pitchFamily="18" charset="0"/>
                <a:cs typeface="Times New Roman" pitchFamily="18" charset="0"/>
              </a:rPr>
              <a:t>Glaciers, grizzly bears, wolves and North America's highest peak at 20,320 feet - this park has it all. </a:t>
            </a:r>
            <a:r>
              <a:rPr lang="ru-RU" sz="1600" smtClean="0">
                <a:solidFill>
                  <a:schemeClr val="tx1"/>
                </a:solidFill>
                <a:latin typeface="Times New Roman" pitchFamily="18" charset="0"/>
                <a:cs typeface="Times New Roman" pitchFamily="18" charset="0"/>
              </a:rPr>
              <a:t>Find yourself in the adventure of your dreams with 6 million acres of unhospitable sub-arctic ecosystem to explore. We need outgoing, creative teenagers to work as junior rangers. Apply only if you enjoy working with people and are ready for lots of physical activity. Knowledge of foreign languages is an advantage.</a:t>
            </a:r>
            <a:br>
              <a:rPr lang="ru-RU" sz="1600" smtClean="0">
                <a:solidFill>
                  <a:schemeClr val="tx1"/>
                </a:solidFill>
                <a:latin typeface="Times New Roman" pitchFamily="18" charset="0"/>
                <a:cs typeface="Times New Roman" pitchFamily="18" charset="0"/>
              </a:rPr>
            </a:br>
            <a:r>
              <a:rPr lang="ru-RU" sz="1600" smtClean="0">
                <a:solidFill>
                  <a:schemeClr val="tx1"/>
                </a:solidFill>
                <a:latin typeface="Times New Roman" pitchFamily="18" charset="0"/>
                <a:cs typeface="Times New Roman" pitchFamily="18" charset="0"/>
              </a:rPr>
              <a:t/>
            </a:r>
            <a:br>
              <a:rPr lang="ru-RU" sz="1600" smtClean="0">
                <a:solidFill>
                  <a:schemeClr val="tx1"/>
                </a:solidFill>
                <a:latin typeface="Times New Roman" pitchFamily="18" charset="0"/>
                <a:cs typeface="Times New Roman" pitchFamily="18" charset="0"/>
              </a:rPr>
            </a:br>
            <a:r>
              <a:rPr lang="ru-RU" sz="1600" b="1" smtClean="0">
                <a:solidFill>
                  <a:schemeClr val="tx1"/>
                </a:solidFill>
                <a:latin typeface="Times New Roman" pitchFamily="18" charset="0"/>
                <a:cs typeface="Times New Roman" pitchFamily="18" charset="0"/>
              </a:rPr>
              <a:t>ТЕКСТ</a:t>
            </a:r>
            <a:r>
              <a:rPr lang="en-US" sz="1600" b="1" smtClean="0">
                <a:solidFill>
                  <a:schemeClr val="tx1"/>
                </a:solidFill>
                <a:latin typeface="Times New Roman" pitchFamily="18" charset="0"/>
                <a:cs typeface="Times New Roman" pitchFamily="18" charset="0"/>
              </a:rPr>
              <a:t> №3 </a:t>
            </a:r>
            <a:r>
              <a:rPr lang="en-US" sz="1600" smtClean="0">
                <a:solidFill>
                  <a:schemeClr val="tx1"/>
                </a:solidFill>
                <a:latin typeface="Times New Roman" pitchFamily="18" charset="0"/>
                <a:cs typeface="Times New Roman" pitchFamily="18" charset="0"/>
              </a:rPr>
              <a:t/>
            </a:r>
            <a:br>
              <a:rPr lang="en-US" sz="1600" smtClean="0">
                <a:solidFill>
                  <a:schemeClr val="tx1"/>
                </a:solidFill>
                <a:latin typeface="Times New Roman" pitchFamily="18" charset="0"/>
                <a:cs typeface="Times New Roman" pitchFamily="18" charset="0"/>
              </a:rPr>
            </a:br>
            <a:r>
              <a:rPr lang="en-US" sz="1600" smtClean="0">
                <a:solidFill>
                  <a:schemeClr val="tx1"/>
                </a:solidFill>
                <a:latin typeface="Times New Roman" pitchFamily="18" charset="0"/>
                <a:cs typeface="Times New Roman" pitchFamily="18" charset="0"/>
              </a:rPr>
              <a:t>Yosemite National Park</a:t>
            </a:r>
            <a:br>
              <a:rPr lang="en-US" sz="1600" smtClean="0">
                <a:solidFill>
                  <a:schemeClr val="tx1"/>
                </a:solidFill>
                <a:latin typeface="Times New Roman" pitchFamily="18" charset="0"/>
                <a:cs typeface="Times New Roman" pitchFamily="18" charset="0"/>
              </a:rPr>
            </a:br>
            <a:r>
              <a:rPr lang="en-US" sz="1600" smtClean="0">
                <a:solidFill>
                  <a:schemeClr val="tx1"/>
                </a:solidFill>
                <a:latin typeface="Times New Roman" pitchFamily="18" charset="0"/>
                <a:cs typeface="Times New Roman" pitchFamily="18" charset="0"/>
              </a:rPr>
              <a:t>Yosemite National Park gives you the chance to enjoy the most breathtaking mountain and valley scenery in the Sierra Nevada. </a:t>
            </a:r>
            <a:r>
              <a:rPr lang="ru-RU" sz="1600" smtClean="0">
                <a:solidFill>
                  <a:schemeClr val="tx1"/>
                </a:solidFill>
                <a:latin typeface="Times New Roman" pitchFamily="18" charset="0"/>
                <a:cs typeface="Times New Roman" pitchFamily="18" charset="0"/>
              </a:rPr>
              <a:t>The park has everything: waterfalls, meadows, forests, wild animals, and much more. We have lots of jobs to offer and each one of them is important. Working with us you'll have a chance to enjoy the unique beauty of our park and contribute to preserving its natural resources. Employment with the National Park Service is limited to citizens of the United States, but if you are not a citizen, you may still apply for some voluntary jobs.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a:xfrm>
            <a:off x="468313" y="5516563"/>
            <a:ext cx="8229600" cy="1143000"/>
          </a:xfrm>
        </p:spPr>
        <p:txBody>
          <a:bodyPr/>
          <a:lstStyle/>
          <a:p>
            <a:r>
              <a:rPr lang="ru-RU" sz="1400" b="1" smtClean="0">
                <a:solidFill>
                  <a:schemeClr val="tx1"/>
                </a:solidFill>
                <a:latin typeface="Times New Roman" pitchFamily="18" charset="0"/>
                <a:cs typeface="Times New Roman" pitchFamily="18" charset="0"/>
              </a:rPr>
              <a:t>ПЕРЕВОД №1</a:t>
            </a:r>
            <a:r>
              <a:rPr lang="ru-RU" sz="1400" smtClean="0">
                <a:solidFill>
                  <a:schemeClr val="tx1"/>
                </a:solidFill>
                <a:latin typeface="Times New Roman" pitchFamily="18" charset="0"/>
                <a:cs typeface="Times New Roman" pitchFamily="18" charset="0"/>
              </a:rPr>
              <a:t/>
            </a:r>
            <a:br>
              <a:rPr lang="ru-RU" sz="1400" smtClean="0">
                <a:solidFill>
                  <a:schemeClr val="tx1"/>
                </a:solidFill>
                <a:latin typeface="Times New Roman" pitchFamily="18" charset="0"/>
                <a:cs typeface="Times New Roman" pitchFamily="18" charset="0"/>
              </a:rPr>
            </a:br>
            <a:r>
              <a:rPr lang="ru-RU" sz="1400" smtClean="0">
                <a:solidFill>
                  <a:schemeClr val="tx1"/>
                </a:solidFill>
                <a:latin typeface="Times New Roman" pitchFamily="18" charset="0"/>
                <a:cs typeface="Times New Roman" pitchFamily="18" charset="0"/>
              </a:rPr>
              <a:t>Клевый маскарадный герой!</a:t>
            </a:r>
            <a:br>
              <a:rPr lang="ru-RU" sz="1400" smtClean="0">
                <a:solidFill>
                  <a:schemeClr val="tx1"/>
                </a:solidFill>
                <a:latin typeface="Times New Roman" pitchFamily="18" charset="0"/>
                <a:cs typeface="Times New Roman" pitchFamily="18" charset="0"/>
              </a:rPr>
            </a:br>
            <a:r>
              <a:rPr lang="ru-RU" sz="1400" smtClean="0">
                <a:solidFill>
                  <a:schemeClr val="tx1"/>
                </a:solidFill>
                <a:latin typeface="Times New Roman" pitchFamily="18" charset="0"/>
                <a:cs typeface="Times New Roman" pitchFamily="18" charset="0"/>
              </a:rPr>
              <a:t>Мега Парк - Лучший парк развлечений в мире с самыми большими и лучшими американскими горками.</a:t>
            </a:r>
            <a:br>
              <a:rPr lang="ru-RU" sz="1400" smtClean="0">
                <a:solidFill>
                  <a:schemeClr val="tx1"/>
                </a:solidFill>
                <a:latin typeface="Times New Roman" pitchFamily="18" charset="0"/>
                <a:cs typeface="Times New Roman" pitchFamily="18" charset="0"/>
              </a:rPr>
            </a:br>
            <a:r>
              <a:rPr lang="ru-RU" sz="1400" smtClean="0">
                <a:solidFill>
                  <a:schemeClr val="tx1"/>
                </a:solidFill>
                <a:latin typeface="Times New Roman" pitchFamily="18" charset="0"/>
                <a:cs typeface="Times New Roman" pitchFamily="18" charset="0"/>
              </a:rPr>
              <a:t>Мы ищем людей, которые работали бы костюмированными персонажами, чтобы поприветствовать гостей, давать краткие инструкции, раздавать билеты и взаимодействовать с детьми в нашем новом Мега Парке развлечений.</a:t>
            </a:r>
            <a:br>
              <a:rPr lang="ru-RU" sz="1400" smtClean="0">
                <a:solidFill>
                  <a:schemeClr val="tx1"/>
                </a:solidFill>
                <a:latin typeface="Times New Roman" pitchFamily="18" charset="0"/>
                <a:cs typeface="Times New Roman" pitchFamily="18" charset="0"/>
              </a:rPr>
            </a:br>
            <a:r>
              <a:rPr lang="ru-RU" sz="1400" smtClean="0">
                <a:solidFill>
                  <a:schemeClr val="tx1"/>
                </a:solidFill>
                <a:latin typeface="Times New Roman" pitchFamily="18" charset="0"/>
                <a:cs typeface="Times New Roman" pitchFamily="18" charset="0"/>
              </a:rPr>
              <a:t>Вы должны быть умным и с богатым воображением, вам должно быть не менее15 лет и у вас должен быть некоторый опыт работы. Вы также должны быть способны работать в тяжелых костюмах в жаркие летние дни.</a:t>
            </a:r>
            <a:br>
              <a:rPr lang="ru-RU" sz="1400" smtClean="0">
                <a:solidFill>
                  <a:schemeClr val="tx1"/>
                </a:solidFill>
                <a:latin typeface="Times New Roman" pitchFamily="18" charset="0"/>
                <a:cs typeface="Times New Roman" pitchFamily="18" charset="0"/>
              </a:rPr>
            </a:br>
            <a:r>
              <a:rPr lang="ru-RU" sz="1400" smtClean="0">
                <a:solidFill>
                  <a:schemeClr val="tx1"/>
                </a:solidFill>
                <a:latin typeface="Times New Roman" pitchFamily="18" charset="0"/>
                <a:cs typeface="Times New Roman" pitchFamily="18" charset="0"/>
              </a:rPr>
              <a:t/>
            </a:r>
            <a:br>
              <a:rPr lang="ru-RU" sz="1400" smtClean="0">
                <a:solidFill>
                  <a:schemeClr val="tx1"/>
                </a:solidFill>
                <a:latin typeface="Times New Roman" pitchFamily="18" charset="0"/>
                <a:cs typeface="Times New Roman" pitchFamily="18" charset="0"/>
              </a:rPr>
            </a:br>
            <a:r>
              <a:rPr lang="ru-RU" sz="1400" b="1" smtClean="0">
                <a:solidFill>
                  <a:schemeClr val="tx1"/>
                </a:solidFill>
                <a:latin typeface="Times New Roman" pitchFamily="18" charset="0"/>
                <a:cs typeface="Times New Roman" pitchFamily="18" charset="0"/>
              </a:rPr>
              <a:t>ПЕРЕВОД №2</a:t>
            </a:r>
            <a:r>
              <a:rPr lang="ru-RU" sz="1400" smtClean="0">
                <a:solidFill>
                  <a:schemeClr val="tx1"/>
                </a:solidFill>
                <a:latin typeface="Times New Roman" pitchFamily="18" charset="0"/>
                <a:cs typeface="Times New Roman" pitchFamily="18" charset="0"/>
              </a:rPr>
              <a:t/>
            </a:r>
            <a:br>
              <a:rPr lang="ru-RU" sz="1400" smtClean="0">
                <a:solidFill>
                  <a:schemeClr val="tx1"/>
                </a:solidFill>
                <a:latin typeface="Times New Roman" pitchFamily="18" charset="0"/>
                <a:cs typeface="Times New Roman" pitchFamily="18" charset="0"/>
              </a:rPr>
            </a:br>
            <a:r>
              <a:rPr lang="ru-RU" sz="1400" smtClean="0">
                <a:solidFill>
                  <a:schemeClr val="tx1"/>
                </a:solidFill>
                <a:latin typeface="Times New Roman" pitchFamily="18" charset="0"/>
                <a:cs typeface="Times New Roman" pitchFamily="18" charset="0"/>
              </a:rPr>
              <a:t>Национальный парк «Полярный медведь»</a:t>
            </a:r>
            <a:br>
              <a:rPr lang="ru-RU" sz="1400" smtClean="0">
                <a:solidFill>
                  <a:schemeClr val="tx1"/>
                </a:solidFill>
                <a:latin typeface="Times New Roman" pitchFamily="18" charset="0"/>
                <a:cs typeface="Times New Roman" pitchFamily="18" charset="0"/>
              </a:rPr>
            </a:br>
            <a:r>
              <a:rPr lang="ru-RU" sz="1400" smtClean="0">
                <a:solidFill>
                  <a:schemeClr val="tx1"/>
                </a:solidFill>
                <a:latin typeface="Times New Roman" pitchFamily="18" charset="0"/>
                <a:cs typeface="Times New Roman" pitchFamily="18" charset="0"/>
              </a:rPr>
              <a:t>Ледники, медведи гризли, волки и высочайшая точка в Северной Америке в 20 320 футов – в этом парке есть всё. Найдите себе приключение вашей мечты на площади 2500 квадратных километров, исследуя суровые субарктические экосистемы. Вы должны быть </a:t>
            </a:r>
            <a:br>
              <a:rPr lang="ru-RU" sz="1400" smtClean="0">
                <a:solidFill>
                  <a:schemeClr val="tx1"/>
                </a:solidFill>
                <a:latin typeface="Times New Roman" pitchFamily="18" charset="0"/>
                <a:cs typeface="Times New Roman" pitchFamily="18" charset="0"/>
              </a:rPr>
            </a:br>
            <a:r>
              <a:rPr lang="ru-RU" sz="1400" smtClean="0">
                <a:solidFill>
                  <a:schemeClr val="tx1"/>
                </a:solidFill>
                <a:latin typeface="Times New Roman" pitchFamily="18" charset="0"/>
                <a:cs typeface="Times New Roman" pitchFamily="18" charset="0"/>
              </a:rPr>
              <a:t>общительным, творческим подростком для работы в качестве младших смотрителей. Обращайтесь только если вы любите работать с людьми и готовы к большой физической активности. Знание иностранных языков является преимуществом.</a:t>
            </a:r>
            <a:br>
              <a:rPr lang="ru-RU" sz="1400" smtClean="0">
                <a:solidFill>
                  <a:schemeClr val="tx1"/>
                </a:solidFill>
                <a:latin typeface="Times New Roman" pitchFamily="18" charset="0"/>
                <a:cs typeface="Times New Roman" pitchFamily="18" charset="0"/>
              </a:rPr>
            </a:br>
            <a:r>
              <a:rPr lang="ru-RU" sz="1400" smtClean="0">
                <a:solidFill>
                  <a:schemeClr val="tx1"/>
                </a:solidFill>
                <a:latin typeface="Times New Roman" pitchFamily="18" charset="0"/>
                <a:cs typeface="Times New Roman" pitchFamily="18" charset="0"/>
              </a:rPr>
              <a:t/>
            </a:r>
            <a:br>
              <a:rPr lang="ru-RU" sz="1400" smtClean="0">
                <a:solidFill>
                  <a:schemeClr val="tx1"/>
                </a:solidFill>
                <a:latin typeface="Times New Roman" pitchFamily="18" charset="0"/>
                <a:cs typeface="Times New Roman" pitchFamily="18" charset="0"/>
              </a:rPr>
            </a:br>
            <a:r>
              <a:rPr lang="ru-RU" sz="1400" b="1" smtClean="0">
                <a:solidFill>
                  <a:schemeClr val="tx1"/>
                </a:solidFill>
                <a:latin typeface="Times New Roman" pitchFamily="18" charset="0"/>
                <a:cs typeface="Times New Roman" pitchFamily="18" charset="0"/>
              </a:rPr>
              <a:t>ПЕРЕВОД №3</a:t>
            </a:r>
            <a:r>
              <a:rPr lang="ru-RU" sz="1400" smtClean="0">
                <a:solidFill>
                  <a:schemeClr val="tx1"/>
                </a:solidFill>
                <a:latin typeface="Times New Roman" pitchFamily="18" charset="0"/>
                <a:cs typeface="Times New Roman" pitchFamily="18" charset="0"/>
              </a:rPr>
              <a:t/>
            </a:r>
            <a:br>
              <a:rPr lang="ru-RU" sz="1400" smtClean="0">
                <a:solidFill>
                  <a:schemeClr val="tx1"/>
                </a:solidFill>
                <a:latin typeface="Times New Roman" pitchFamily="18" charset="0"/>
                <a:cs typeface="Times New Roman" pitchFamily="18" charset="0"/>
              </a:rPr>
            </a:br>
            <a:r>
              <a:rPr lang="ru-RU" sz="1400" smtClean="0">
                <a:solidFill>
                  <a:schemeClr val="tx1"/>
                </a:solidFill>
                <a:latin typeface="Times New Roman" pitchFamily="18" charset="0"/>
                <a:cs typeface="Times New Roman" pitchFamily="18" charset="0"/>
              </a:rPr>
              <a:t>Национальный парк Йосемити</a:t>
            </a:r>
            <a:br>
              <a:rPr lang="ru-RU" sz="1400" smtClean="0">
                <a:solidFill>
                  <a:schemeClr val="tx1"/>
                </a:solidFill>
                <a:latin typeface="Times New Roman" pitchFamily="18" charset="0"/>
                <a:cs typeface="Times New Roman" pitchFamily="18" charset="0"/>
              </a:rPr>
            </a:br>
            <a:r>
              <a:rPr lang="ru-RU" sz="1400" smtClean="0">
                <a:solidFill>
                  <a:schemeClr val="tx1"/>
                </a:solidFill>
                <a:latin typeface="Times New Roman" pitchFamily="18" charset="0"/>
                <a:cs typeface="Times New Roman" pitchFamily="18" charset="0"/>
              </a:rPr>
              <a:t>Национальный парк Йосемити дает Вам возможность насладиться самыми захватывающими горными пейзажами и долинами в горах </a:t>
            </a:r>
            <a:br>
              <a:rPr lang="ru-RU" sz="1400" smtClean="0">
                <a:solidFill>
                  <a:schemeClr val="tx1"/>
                </a:solidFill>
                <a:latin typeface="Times New Roman" pitchFamily="18" charset="0"/>
                <a:cs typeface="Times New Roman" pitchFamily="18" charset="0"/>
              </a:rPr>
            </a:br>
            <a:r>
              <a:rPr lang="ru-RU" sz="1400" smtClean="0">
                <a:solidFill>
                  <a:schemeClr val="tx1"/>
                </a:solidFill>
                <a:latin typeface="Times New Roman" pitchFamily="18" charset="0"/>
                <a:cs typeface="Times New Roman" pitchFamily="18" charset="0"/>
              </a:rPr>
              <a:t>Сьерра-Невада. В парке есть все: водопады, луга, леса, дикие животные, и многое другое. У нас есть много работы, чтобы предложить вам и каждая имеет важное значение. Работая с нами, вы будете иметь возможность насладиться неповторимой красотой нашего парка и способствовать сохранению природных ресурсов. Занятость в Службе национальных парков ограничивается гражданами Соединенных Штатов, но если вы не являетесь гражданином, вы можете подать заявление на некоторые добровольные рабочие места.</a:t>
            </a:r>
            <a:br>
              <a:rPr lang="ru-RU" sz="1400" smtClean="0">
                <a:solidFill>
                  <a:schemeClr val="tx1"/>
                </a:solidFill>
                <a:latin typeface="Times New Roman" pitchFamily="18" charset="0"/>
                <a:cs typeface="Times New Roman" pitchFamily="18" charset="0"/>
              </a:rPr>
            </a:br>
            <a:endParaRPr lang="ru-RU" sz="1400" smtClean="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p:txBody>
          <a:bodyPr/>
          <a:lstStyle/>
          <a:p>
            <a:pPr algn="ctr"/>
            <a:r>
              <a:rPr lang="ru-RU" b="1" smtClean="0">
                <a:solidFill>
                  <a:schemeClr val="tx1"/>
                </a:solidFill>
                <a:latin typeface="Times New Roman" pitchFamily="18" charset="0"/>
                <a:cs typeface="Times New Roman" pitchFamily="18" charset="0"/>
              </a:rPr>
              <a:t>ПОДВЕДЕНИЕ ИТОГОВ</a:t>
            </a:r>
          </a:p>
        </p:txBody>
      </p:sp>
      <p:pic>
        <p:nvPicPr>
          <p:cNvPr id="21506" name="Picture 2" descr="Пьедесталы, подиумы почета и награждения"/>
          <p:cNvPicPr>
            <a:picLocks noChangeAspect="1" noChangeArrowheads="1"/>
          </p:cNvPicPr>
          <p:nvPr/>
        </p:nvPicPr>
        <p:blipFill>
          <a:blip r:embed="rId2"/>
          <a:srcRect r="64180"/>
          <a:stretch>
            <a:fillRect/>
          </a:stretch>
        </p:blipFill>
        <p:spPr bwMode="auto">
          <a:xfrm>
            <a:off x="2268538" y="1916113"/>
            <a:ext cx="4679950" cy="4002087"/>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Override1.xml><?xml version="1.0" encoding="utf-8"?>
<a:themeOverride xmlns:a="http://schemas.openxmlformats.org/drawingml/2006/main">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88</TotalTime>
  <Words>741</Words>
  <Application>Microsoft Office PowerPoint</Application>
  <PresentationFormat>Экран (4:3)</PresentationFormat>
  <Paragraphs>56</Paragraphs>
  <Slides>10</Slides>
  <Notes>0</Notes>
  <HiddenSlides>0</HiddenSlides>
  <MMClips>0</MMClips>
  <ScaleCrop>false</ScaleCrop>
  <HeadingPairs>
    <vt:vector size="6" baseType="variant">
      <vt:variant>
        <vt:lpstr>Использованные шрифты</vt:lpstr>
      </vt:variant>
      <vt:variant>
        <vt:i4>7</vt:i4>
      </vt:variant>
      <vt:variant>
        <vt:lpstr>Шаблон оформления</vt:lpstr>
      </vt:variant>
      <vt:variant>
        <vt:i4>8</vt:i4>
      </vt:variant>
      <vt:variant>
        <vt:lpstr>Заголовки слайдов</vt:lpstr>
      </vt:variant>
      <vt:variant>
        <vt:i4>10</vt:i4>
      </vt:variant>
    </vt:vector>
  </HeadingPairs>
  <TitlesOfParts>
    <vt:vector size="25" baseType="lpstr">
      <vt:lpstr>Calibri</vt:lpstr>
      <vt:lpstr>Arial</vt:lpstr>
      <vt:lpstr>Cambria</vt:lpstr>
      <vt:lpstr>Wingdings 3</vt:lpstr>
      <vt:lpstr>Wingdings</vt:lpstr>
      <vt:lpstr>Gill Sans MT</vt:lpstr>
      <vt:lpstr>Times New Roman</vt:lpstr>
      <vt:lpstr>Начальная</vt:lpstr>
      <vt:lpstr>Начальная</vt:lpstr>
      <vt:lpstr>Начальная</vt:lpstr>
      <vt:lpstr>Начальная</vt:lpstr>
      <vt:lpstr>Начальная</vt:lpstr>
      <vt:lpstr>Начальная</vt:lpstr>
      <vt:lpstr>Начальная</vt:lpstr>
      <vt:lpstr>Начальная</vt:lpstr>
      <vt:lpstr>Игра по станциям  «Побег из долговой ямы»</vt:lpstr>
      <vt:lpstr>Цель игры – сформировать установку на ответственное отношение к кредиту и его погашению.  Задачи:  - Сформировать установку на восприятие кредита как взятого на себя обязательства, которое требуется выполнять.  - Сформировать установку на своевременную оплату кредита.  - Дать представление о последствиях просрочки выплат по кредиту.  - Сформировать установку на восприятие трудового дохода как основного источника для погашения кредита.</vt:lpstr>
      <vt:lpstr>ХАРАКТЕРИСТИКА МЕРОПРИЯТИЯ</vt:lpstr>
      <vt:lpstr>ПЛАН МЕРОПРИЯТИЯ</vt:lpstr>
      <vt:lpstr>СТАНЦИИ ИГРЫ   1. Помощник банкира  2. Аналитик  3. Корректор  4. Лингвист  5. Кадровое агентство  6. Бухгалтер  7. Поэт  8. Строительное управление  9. Маркетолог  10. Декоратор  11. Иллюстратор  12. Детектив</vt:lpstr>
      <vt:lpstr>    Лингвист  Задание: перевести текст с английского на русский Оценивание: проверить, что перевод соотносится с верным вариантом Оплата: 90 монет  </vt:lpstr>
      <vt:lpstr>ТЕКСТ №1  A cool costumed character! Mega Park is the Best Amusement Park in the World with the biggest and best roller coasters. We are looking for people to work as fully costumed characters to greet guests, give short performances, give out tickets and interact with children in our new Mega Amusement Park. You must be smart and imaginative, at least 15 years old and have some previous experience in performing. You must also be able to work in a heavy costume during hot summer days.  ТЕКСТ №2  Polar Bear National Park Glaciers, grizzly bears, wolves and North America's highest peak at 20,320 feet - this park has it all. Find yourself in the adventure of your dreams with 6 million acres of unhospitable sub-arctic ecosystem to explore. We need outgoing, creative teenagers to work as junior rangers. Apply only if you enjoy working with people and are ready for lots of physical activity. Knowledge of foreign languages is an advantage.  ТЕКСТ №3  Yosemite National Park Yosemite National Park gives you the chance to enjoy the most breathtaking mountain and valley scenery in the Sierra Nevada. The park has everything: waterfalls, meadows, forests, wild animals, and much more. We have lots of jobs to offer and each one of them is important. Working with us you'll have a chance to enjoy the unique beauty of our park and contribute to preserving its natural resources. Employment with the National Park Service is limited to citizens of the United States, but if you are not a citizen, you may still apply for some voluntary jobs.</vt:lpstr>
      <vt:lpstr>ПЕРЕВОД №1 Клевый маскарадный герой! Мега Парк - Лучший парк развлечений в мире с самыми большими и лучшими американскими горками. Мы ищем людей, которые работали бы костюмированными персонажами, чтобы поприветствовать гостей, давать краткие инструкции, раздавать билеты и взаимодействовать с детьми в нашем новом Мега Парке развлечений. Вы должны быть умным и с богатым воображением, вам должно быть не менее15 лет и у вас должен быть некоторый опыт работы. Вы также должны быть способны работать в тяжелых костюмах в жаркие летние дни.  ПЕРЕВОД №2 Национальный парк «Полярный медведь» Ледники, медведи гризли, волки и высочайшая точка в Северной Америке в 20 320 футов – в этом парке есть всё. Найдите себе приключение вашей мечты на площади 2500 квадратных километров, исследуя суровые субарктические экосистемы. Вы должны быть  общительным, творческим подростком для работы в качестве младших смотрителей. Обращайтесь только если вы любите работать с людьми и готовы к большой физической активности. Знание иностранных языков является преимуществом.  ПЕРЕВОД №3 Национальный парк Йосемити Национальный парк Йосемити дает Вам возможность насладиться самыми захватывающими горными пейзажами и долинами в горах  Сьерра-Невада. В парке есть все: водопады, луга, леса, дикие животные, и многое другое. У нас есть много работы, чтобы предложить вам и каждая имеет важное значение. Работая с нами, вы будете иметь возможность насладиться неповторимой красотой нашего парка и способствовать сохранению природных ресурсов. Занятость в Службе национальных парков ограничивается гражданами Соединенных Штатов, но если вы не являетесь гражданином, вы можете подать заявление на некоторые добровольные рабочие места. </vt:lpstr>
      <vt:lpstr>ПОДВЕДЕНИЕ ИТОГОВ</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Игра по станциям «Побег из долговой ямы»</dc:title>
  <dc:creator>777</dc:creator>
  <cp:lastModifiedBy>1</cp:lastModifiedBy>
  <cp:revision>9</cp:revision>
  <dcterms:created xsi:type="dcterms:W3CDTF">2020-09-30T17:21:07Z</dcterms:created>
  <dcterms:modified xsi:type="dcterms:W3CDTF">2020-10-04T13:48:45Z</dcterms:modified>
</cp:coreProperties>
</file>