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5C0000"/>
    <a:srgbClr val="003300"/>
    <a:srgbClr val="000066"/>
    <a:srgbClr val="009900"/>
    <a:srgbClr val="990099"/>
    <a:srgbClr val="FF0066"/>
    <a:srgbClr val="006600"/>
    <a:srgbClr val="82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210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99B4E-7D70-4C02-BEB8-1AD2AAC10691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A7A2B-1CDF-41CE-9B80-D1F0C279DF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484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99B4E-7D70-4C02-BEB8-1AD2AAC10691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A7A2B-1CDF-41CE-9B80-D1F0C279DF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832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99B4E-7D70-4C02-BEB8-1AD2AAC10691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A7A2B-1CDF-41CE-9B80-D1F0C279DF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492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99B4E-7D70-4C02-BEB8-1AD2AAC10691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A7A2B-1CDF-41CE-9B80-D1F0C279DF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569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99B4E-7D70-4C02-BEB8-1AD2AAC10691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A7A2B-1CDF-41CE-9B80-D1F0C279DF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172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99B4E-7D70-4C02-BEB8-1AD2AAC10691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A7A2B-1CDF-41CE-9B80-D1F0C279DF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793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99B4E-7D70-4C02-BEB8-1AD2AAC10691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A7A2B-1CDF-41CE-9B80-D1F0C279DF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087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99B4E-7D70-4C02-BEB8-1AD2AAC10691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A7A2B-1CDF-41CE-9B80-D1F0C279DF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636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99B4E-7D70-4C02-BEB8-1AD2AAC10691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A7A2B-1CDF-41CE-9B80-D1F0C279DF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75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99B4E-7D70-4C02-BEB8-1AD2AAC10691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A7A2B-1CDF-41CE-9B80-D1F0C279DF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334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99B4E-7D70-4C02-BEB8-1AD2AAC10691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A7A2B-1CDF-41CE-9B80-D1F0C279DF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41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99B4E-7D70-4C02-BEB8-1AD2AAC10691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A7A2B-1CDF-41CE-9B80-D1F0C279DF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633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s5avUOPqxU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47564" y="171349"/>
            <a:ext cx="7848872" cy="6661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Calibri"/>
                <a:cs typeface="Times New Roman"/>
              </a:rPr>
              <a:t>МБОУ «</a:t>
            </a:r>
            <a:r>
              <a:rPr lang="ru-RU" sz="2800" b="1" dirty="0" err="1" smtClean="0">
                <a:solidFill>
                  <a:srgbClr val="002060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Икрянинская</a:t>
            </a:r>
            <a:r>
              <a:rPr lang="ru-RU" sz="2800" b="1" dirty="0" smtClean="0">
                <a:solidFill>
                  <a:srgbClr val="002060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 НОШ»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2800" b="1" dirty="0" smtClean="0">
              <a:solidFill>
                <a:srgbClr val="C00000"/>
              </a:solidFill>
              <a:latin typeface="Arial Black" panose="020B0A04020102020204" pitchFamily="34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Calibri"/>
                <a:cs typeface="Times New Roman"/>
              </a:rPr>
              <a:t>План-конспект познавательно-развлекательного мероприятия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Calibri"/>
                <a:cs typeface="Times New Roman"/>
              </a:rPr>
              <a:t>«Как появились деньги»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2800" b="1" dirty="0" smtClean="0">
              <a:solidFill>
                <a:srgbClr val="C00000"/>
              </a:solidFill>
              <a:effectLst/>
              <a:latin typeface="Arial Black" panose="020B0A04020102020204" pitchFamily="34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2800" b="1" dirty="0" smtClean="0">
              <a:solidFill>
                <a:srgbClr val="C00000"/>
              </a:solidFill>
              <a:effectLst/>
              <a:latin typeface="Arial Black" panose="020B0A04020102020204" pitchFamily="34" charset="0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b="1" i="1" dirty="0" smtClean="0">
                <a:solidFill>
                  <a:srgbClr val="002060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                              Выполнили учителя начальных классов:                          </a:t>
            </a:r>
            <a:r>
              <a:rPr lang="ru-RU" b="1" i="1" dirty="0" err="1" smtClean="0">
                <a:solidFill>
                  <a:srgbClr val="002060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Каракулова</a:t>
            </a:r>
            <a:r>
              <a:rPr lang="ru-RU" b="1" i="1" dirty="0" smtClean="0">
                <a:solidFill>
                  <a:srgbClr val="002060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 Н.Б., </a:t>
            </a:r>
            <a:r>
              <a:rPr lang="ru-RU" b="1" i="1" dirty="0" err="1" smtClean="0">
                <a:solidFill>
                  <a:srgbClr val="002060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Бикалиева</a:t>
            </a:r>
            <a:r>
              <a:rPr lang="ru-RU" b="1" i="1" dirty="0" smtClean="0">
                <a:solidFill>
                  <a:srgbClr val="002060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 А.С.</a:t>
            </a:r>
            <a:endParaRPr lang="ru-RU" b="1" i="1" dirty="0">
              <a:solidFill>
                <a:srgbClr val="002060"/>
              </a:solidFill>
              <a:latin typeface="Arial Black" panose="020B0A04020102020204" pitchFamily="34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2800" b="1" dirty="0" smtClean="0">
              <a:solidFill>
                <a:srgbClr val="C00000"/>
              </a:solidFill>
              <a:latin typeface="Arial Black" panose="020B0A04020102020204" pitchFamily="34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2800" b="1" dirty="0" smtClean="0">
              <a:solidFill>
                <a:srgbClr val="C00000"/>
              </a:solidFill>
              <a:latin typeface="Arial Black" panose="020B0A04020102020204" pitchFamily="34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2020 г.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  <a:ea typeface="Calibri"/>
              <a:cs typeface="Times New Roman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365104"/>
            <a:ext cx="2520280" cy="204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65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03" y="23694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395536" y="85408"/>
            <a:ext cx="7920880" cy="1211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srgbClr val="820000"/>
                </a:solidFill>
                <a:effectLst/>
                <a:latin typeface="Arial Black" panose="020B0A04020102020204" pitchFamily="34" charset="0"/>
                <a:ea typeface="Times New Roman"/>
                <a:cs typeface="Times New Roman"/>
              </a:rPr>
              <a:t>7.Сравнение монет.</a:t>
            </a: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СТАРИННЫЕ :                 СОВРЕМЕННЫЕ: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  <a:ea typeface="Calibri"/>
              <a:cs typeface="Times New Roman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97022"/>
            <a:ext cx="3528392" cy="194421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29" y="3241238"/>
            <a:ext cx="3528391" cy="335611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1" y="1259297"/>
            <a:ext cx="3456385" cy="216970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429000"/>
            <a:ext cx="3643777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49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59632" y="908720"/>
            <a:ext cx="6336704" cy="1530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i="1" u="sng" dirty="0" smtClean="0">
                <a:latin typeface="Times New Roman CYR"/>
                <a:ea typeface="Times New Roman"/>
                <a:cs typeface="Times New Roman"/>
                <a:hlinkClick r:id="rId3"/>
              </a:rPr>
              <a:t>ФИЛЬМ  «Первые монеты на Руси»</a:t>
            </a: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i="1" u="sng" dirty="0" smtClean="0">
                <a:solidFill>
                  <a:srgbClr val="0000FF"/>
                </a:solidFill>
                <a:latin typeface="Times New Roman CYR"/>
                <a:ea typeface="Times New Roman"/>
                <a:cs typeface="Times New Roman"/>
                <a:hlinkClick r:id="rId3"/>
              </a:rPr>
              <a:t>https</a:t>
            </a:r>
            <a:r>
              <a:rPr lang="ru-RU" i="1" u="sng" dirty="0">
                <a:solidFill>
                  <a:srgbClr val="0000FF"/>
                </a:solidFill>
                <a:latin typeface="Times New Roman CYR"/>
                <a:ea typeface="Times New Roman"/>
                <a:cs typeface="Times New Roman"/>
                <a:hlinkClick r:id="rId3"/>
              </a:rPr>
              <a:t>://www.youtube.com/watch?v=Hs5avUOPqxU</a:t>
            </a:r>
            <a:endParaRPr lang="ru-RU" sz="1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1532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6858000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 CYR"/>
                <a:ea typeface="Times New Roman"/>
                <a:cs typeface="Times New Roman"/>
              </a:rPr>
              <a:t>9. Загадка.</a:t>
            </a:r>
            <a:endParaRPr lang="ru-RU" sz="2400" b="1" dirty="0" smtClean="0">
              <a:solidFill>
                <a:srgbClr val="FF0000"/>
              </a:solidFill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820000"/>
                </a:solidFill>
                <a:latin typeface="Times New Roman CYR"/>
                <a:ea typeface="Times New Roman"/>
                <a:cs typeface="Times New Roman"/>
              </a:rPr>
              <a:t>«</a:t>
            </a:r>
            <a:r>
              <a:rPr lang="ru-RU" sz="2400" b="1" dirty="0">
                <a:solidFill>
                  <a:srgbClr val="820000"/>
                </a:solidFill>
                <a:latin typeface="Times New Roman CYR"/>
                <a:ea typeface="Times New Roman"/>
                <a:cs typeface="Times New Roman"/>
              </a:rPr>
              <a:t>Я всего-навсего бумажка. Но в отличие от других бумажек меня не рвут, не бросают в мусорную корзину, на мне даже не пишут, наоборот, меня очень берегут и неохотно со мной расстаются</a:t>
            </a:r>
            <a:r>
              <a:rPr lang="ru-RU" sz="2400" b="1" dirty="0" smtClean="0">
                <a:solidFill>
                  <a:srgbClr val="820000"/>
                </a:solidFill>
                <a:latin typeface="Times New Roman CYR"/>
                <a:ea typeface="Times New Roman"/>
                <a:cs typeface="Times New Roman"/>
              </a:rPr>
              <a:t>».</a:t>
            </a: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 CYR"/>
                <a:ea typeface="Calibri"/>
                <a:cs typeface="Times New Roman"/>
              </a:rPr>
              <a:t>(купюра)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190" y="0"/>
            <a:ext cx="2867810" cy="23942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520530"/>
            <a:ext cx="7236296" cy="432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1546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099672"/>
              </p:ext>
            </p:extLst>
          </p:nvPr>
        </p:nvGraphicFramePr>
        <p:xfrm>
          <a:off x="323528" y="908720"/>
          <a:ext cx="8640960" cy="5259070"/>
        </p:xfrm>
        <a:graphic>
          <a:graphicData uri="http://schemas.openxmlformats.org/drawingml/2006/table">
            <a:tbl>
              <a:tblPr firstRow="1" firstCol="1" bandRow="1"/>
              <a:tblGrid>
                <a:gridCol w="4824536"/>
                <a:gridCol w="3816424"/>
              </a:tblGrid>
              <a:tr h="521943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2000" dirty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Деньги не в </a:t>
                      </a:r>
                      <a:r>
                        <a:rPr lang="ru-RU" sz="2000" dirty="0" smtClean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деньгах…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endParaRPr lang="ru-RU" sz="2000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2000" dirty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Деньги не </a:t>
                      </a:r>
                      <a:r>
                        <a:rPr lang="ru-RU" sz="2000" dirty="0" smtClean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грибы-…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endParaRPr lang="ru-RU" sz="2000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2000" dirty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Где денежкам счёт</a:t>
                      </a:r>
                      <a:r>
                        <a:rPr lang="ru-RU" sz="2000" dirty="0" smtClean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,…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endParaRPr lang="ru-RU" sz="2000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2000" dirty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Кто не бережёт копейку</a:t>
                      </a:r>
                      <a:r>
                        <a:rPr lang="ru-RU" sz="2000" dirty="0" smtClean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,…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endParaRPr lang="ru-RU" sz="2000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2000" dirty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Лишние деньги </a:t>
                      </a:r>
                      <a:r>
                        <a:rPr lang="ru-RU" sz="2000" dirty="0" smtClean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–…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endParaRPr lang="ru-RU" sz="2000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2000" dirty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Тот без нужды живёт</a:t>
                      </a:r>
                      <a:r>
                        <a:rPr lang="ru-RU" sz="2000" dirty="0" smtClean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,…</a:t>
                      </a:r>
                      <a:endParaRPr lang="ru-RU" sz="2000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А) рубля не стоит</a:t>
                      </a:r>
                      <a:br>
                        <a:rPr lang="ru-RU" sz="2000" dirty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ru-RU" sz="2000" dirty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Б) лишние заботы</a:t>
                      </a:r>
                      <a:br>
                        <a:rPr lang="ru-RU" sz="2000" dirty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ru-RU" sz="2000" dirty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В) можно </a:t>
                      </a:r>
                      <a:r>
                        <a:rPr lang="ru-RU" sz="2000" dirty="0" smtClean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и</a:t>
                      </a:r>
                      <a:r>
                        <a:rPr lang="ru-RU" sz="2000" baseline="0" dirty="0" smtClean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зимой найти</a:t>
                      </a:r>
                      <a:r>
                        <a:rPr lang="ru-RU" sz="2000" dirty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2000" dirty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ru-RU" sz="2000" dirty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С) там добро не утечёт</a:t>
                      </a:r>
                      <a:br>
                        <a:rPr lang="ru-RU" sz="2000" dirty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ru-RU" sz="2000" dirty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Д) кто деньги </a:t>
                      </a:r>
                      <a:r>
                        <a:rPr lang="ru-RU" sz="2000" dirty="0" smtClean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бережёт</a:t>
                      </a:r>
                    </a:p>
                    <a:p>
                      <a:pPr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u-RU" sz="2000" dirty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) а в делах</a:t>
                      </a:r>
                      <a:endParaRPr lang="ru-RU" sz="2000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39552" y="188640"/>
            <a:ext cx="777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u="sng" dirty="0" smtClean="0">
                <a:solidFill>
                  <a:srgbClr val="000066"/>
                </a:solidFill>
                <a:latin typeface="Times New Roman CYR"/>
                <a:ea typeface="Times New Roman"/>
              </a:rPr>
              <a:t>10.Соберите  </a:t>
            </a:r>
            <a:r>
              <a:rPr lang="ru-RU" sz="3200" b="1" i="1" u="sng" dirty="0">
                <a:solidFill>
                  <a:srgbClr val="000066"/>
                </a:solidFill>
                <a:latin typeface="Times New Roman CYR"/>
                <a:ea typeface="Times New Roman"/>
              </a:rPr>
              <a:t>пословицы о деньгах</a:t>
            </a:r>
            <a:r>
              <a:rPr lang="ru-RU" sz="3200" u="sng" dirty="0">
                <a:solidFill>
                  <a:srgbClr val="000066"/>
                </a:solidFill>
                <a:latin typeface="Times New Roman CYR"/>
                <a:ea typeface="Times New Roman"/>
              </a:rPr>
              <a:t>.</a:t>
            </a:r>
            <a:endParaRPr lang="ru-RU" sz="3200" u="sng" dirty="0">
              <a:solidFill>
                <a:srgbClr val="000066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851920" y="1268760"/>
            <a:ext cx="1584176" cy="4248472"/>
          </a:xfrm>
          <a:prstGeom prst="line">
            <a:avLst/>
          </a:prstGeom>
          <a:ln w="3810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491880" y="2132856"/>
            <a:ext cx="1800200" cy="10081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3851920" y="3140968"/>
            <a:ext cx="1440160" cy="792088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4572000" y="1988840"/>
            <a:ext cx="720080" cy="2016224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3491880" y="2780928"/>
            <a:ext cx="2160240" cy="216024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V="1">
            <a:off x="4139952" y="4941168"/>
            <a:ext cx="1368152" cy="936104"/>
          </a:xfrm>
          <a:prstGeom prst="line">
            <a:avLst/>
          </a:prstGeom>
          <a:ln w="381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319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95536" y="836712"/>
            <a:ext cx="8352928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990000"/>
                </a:solidFill>
                <a:latin typeface="Arial Black" panose="020B0A04020102020204" pitchFamily="34" charset="0"/>
                <a:ea typeface="Times New Roman"/>
                <a:cs typeface="Times New Roman"/>
              </a:rPr>
              <a:t>   </a:t>
            </a:r>
            <a:r>
              <a:rPr lang="ru-RU" sz="3600" b="1" dirty="0" smtClean="0">
                <a:solidFill>
                  <a:srgbClr val="C00000"/>
                </a:solidFill>
                <a:latin typeface="Arial Black" panose="020B0A04020102020204" pitchFamily="34" charset="0"/>
                <a:ea typeface="Times New Roman"/>
                <a:cs typeface="Times New Roman"/>
              </a:rPr>
              <a:t>11. Итог</a:t>
            </a:r>
            <a:r>
              <a:rPr lang="ru-RU" sz="3600" b="1" dirty="0">
                <a:solidFill>
                  <a:srgbClr val="C00000"/>
                </a:solidFill>
                <a:latin typeface="Arial Black" panose="020B0A04020102020204" pitchFamily="34" charset="0"/>
                <a:ea typeface="Times New Roman"/>
                <a:cs typeface="Times New Roman"/>
              </a:rPr>
              <a:t>. </a:t>
            </a:r>
            <a:endParaRPr lang="ru-RU" sz="3600" b="1" dirty="0">
              <a:solidFill>
                <a:srgbClr val="C00000"/>
              </a:solidFill>
              <a:latin typeface="Arial Black" panose="020B0A04020102020204" pitchFamily="34" charset="0"/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000000"/>
                </a:solidFill>
                <a:latin typeface="Times New Roman CYR"/>
                <a:ea typeface="Times New Roman"/>
                <a:cs typeface="Times New Roman"/>
              </a:rPr>
              <a:t> </a:t>
            </a:r>
            <a:endParaRPr lang="ru-RU" sz="3600" dirty="0" smtClean="0">
              <a:ea typeface="Times New Roman"/>
              <a:cs typeface="Times New Roman"/>
            </a:endParaRPr>
          </a:p>
          <a:p>
            <a:pPr marL="914400" indent="-45720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3600" b="1" i="1" dirty="0" smtClean="0">
                <a:solidFill>
                  <a:srgbClr val="000066"/>
                </a:solidFill>
                <a:latin typeface="Sitka Text" panose="02000505000000020004" pitchFamily="2" charset="0"/>
                <a:ea typeface="Times New Roman"/>
                <a:cs typeface="Times New Roman"/>
              </a:rPr>
              <a:t>Можно </a:t>
            </a:r>
            <a:r>
              <a:rPr lang="ru-RU" sz="3600" b="1" i="1" dirty="0">
                <a:solidFill>
                  <a:srgbClr val="000066"/>
                </a:solidFill>
                <a:latin typeface="Sitka Text" panose="02000505000000020004" pitchFamily="2" charset="0"/>
                <a:ea typeface="Times New Roman"/>
                <a:cs typeface="Times New Roman"/>
              </a:rPr>
              <a:t>ли назвать деньги удивительным изобретением человечества?     </a:t>
            </a:r>
            <a:endParaRPr lang="ru-RU" sz="3600" b="1" i="1" dirty="0" smtClean="0">
              <a:solidFill>
                <a:srgbClr val="000066"/>
              </a:solidFill>
              <a:latin typeface="Sitka Text" panose="02000505000000020004" pitchFamily="2" charset="0"/>
              <a:ea typeface="Times New Roman"/>
              <a:cs typeface="Times New Roman"/>
            </a:endParaRPr>
          </a:p>
          <a:p>
            <a:pPr marL="914400" indent="-45720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3600" b="1" i="1" dirty="0" smtClean="0">
                <a:solidFill>
                  <a:srgbClr val="000066"/>
                </a:solidFill>
                <a:latin typeface="Sitka Text" panose="02000505000000020004" pitchFamily="2" charset="0"/>
                <a:ea typeface="Times New Roman"/>
                <a:cs typeface="Times New Roman"/>
              </a:rPr>
              <a:t> </a:t>
            </a:r>
            <a:r>
              <a:rPr lang="ru-RU" sz="3600" b="1" i="1" dirty="0">
                <a:solidFill>
                  <a:srgbClr val="000066"/>
                </a:solidFill>
                <a:latin typeface="Sitka Text" panose="02000505000000020004" pitchFamily="2" charset="0"/>
                <a:ea typeface="Times New Roman"/>
                <a:cs typeface="Times New Roman"/>
              </a:rPr>
              <a:t>Почему?</a:t>
            </a:r>
            <a:endParaRPr lang="ru-RU" sz="3600" b="1" i="1" dirty="0">
              <a:solidFill>
                <a:srgbClr val="000066"/>
              </a:solidFill>
              <a:latin typeface="Sitka Text" panose="02000505000000020004" pitchFamily="2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1809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836"/>
            <a:ext cx="9144000" cy="669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51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9855" y="116632"/>
            <a:ext cx="9144000" cy="653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000" b="1" i="1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Calibri"/>
                <a:cs typeface="Times New Roman"/>
              </a:rPr>
              <a:t>План-конспект познавательно-развлекательного мероприятия </a:t>
            </a:r>
          </a:p>
          <a:p>
            <a:pPr algn="ctr">
              <a:lnSpc>
                <a:spcPct val="115000"/>
              </a:lnSpc>
            </a:pPr>
            <a:r>
              <a:rPr lang="ru-RU" sz="2000" b="1" i="1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Calibri"/>
                <a:cs typeface="Times New Roman"/>
              </a:rPr>
              <a:t>«Как появились деньги»</a:t>
            </a:r>
          </a:p>
          <a:p>
            <a:pPr algn="ctr">
              <a:lnSpc>
                <a:spcPct val="115000"/>
              </a:lnSpc>
            </a:pPr>
            <a:endParaRPr lang="ru-RU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Цель: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 познакомить детей с историей возникновения денег.</a:t>
            </a:r>
            <a:endParaRPr lang="ru-RU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Задачи:</a:t>
            </a:r>
            <a:endParaRPr lang="ru-RU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- Расширить представление детей о деньгах</a:t>
            </a:r>
            <a:endParaRPr lang="ru-RU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- способствовать развитию памяти, мышления, речи, познавательного интереса.</a:t>
            </a:r>
            <a:endParaRPr lang="ru-RU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Формируемые УУД.</a:t>
            </a:r>
            <a:endParaRPr lang="ru-RU" sz="16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ru-RU" b="1" i="1" dirty="0" smtClean="0">
                <a:effectLst/>
                <a:latin typeface="Times New Roman"/>
                <a:ea typeface="Calibri"/>
                <a:cs typeface="Times New Roman"/>
              </a:rPr>
              <a:t>Познавательные УУД:</a:t>
            </a:r>
            <a:endParaRPr lang="ru-RU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Социально ориентированный взгляд на мир; логические действия: анализ, синтез, построение рассуждения.</a:t>
            </a:r>
            <a:endParaRPr lang="ru-RU" sz="16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ru-RU" b="1" i="1" dirty="0" smtClean="0">
                <a:effectLst/>
                <a:latin typeface="Times New Roman"/>
                <a:ea typeface="Calibri"/>
                <a:cs typeface="Times New Roman"/>
              </a:rPr>
              <a:t>Регулятивные УУД:</a:t>
            </a:r>
            <a:endParaRPr lang="ru-RU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Умение осуществлять контроль в совместной деятельности, самооценку учебных действий в соответствии с поставленной задачей.</a:t>
            </a:r>
            <a:endParaRPr lang="ru-RU" sz="16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ru-RU" b="1" i="1" dirty="0" smtClean="0">
                <a:effectLst/>
                <a:latin typeface="Times New Roman"/>
                <a:ea typeface="Calibri"/>
                <a:cs typeface="Times New Roman"/>
              </a:rPr>
              <a:t>Коммуникативные УУД:</a:t>
            </a:r>
            <a:endParaRPr lang="ru-RU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Умение активно использовать речь для решения коммуникативных и познавательных задач; развитие навыков сотрудничества с одноклассниками.</a:t>
            </a:r>
            <a:endParaRPr lang="ru-RU" sz="16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ru-RU" b="1" i="1" dirty="0" smtClean="0">
                <a:effectLst/>
                <a:latin typeface="Times New Roman"/>
                <a:ea typeface="Calibri"/>
                <a:cs typeface="Times New Roman"/>
              </a:rPr>
              <a:t>Личностные УУД:</a:t>
            </a:r>
            <a:endParaRPr lang="ru-RU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Умение устанавливать причинно-следственные связи.</a:t>
            </a:r>
            <a:endParaRPr lang="ru-RU" sz="1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1466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7463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8640" y="2704"/>
            <a:ext cx="8766720" cy="5671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Calibri"/>
                <a:cs typeface="Times New Roman"/>
              </a:rPr>
              <a:t>Ход занятия.</a:t>
            </a:r>
            <a:endParaRPr lang="ru-RU" sz="2400" b="1" i="1" dirty="0">
              <a:solidFill>
                <a:srgbClr val="002060"/>
              </a:solidFill>
              <a:latin typeface="Arial Black" panose="020B0A04020102020204" pitchFamily="34" charset="0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Calibri"/>
                <a:cs typeface="Times New Roman"/>
              </a:rPr>
              <a:t>Вводная беседа.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-Что такое деньги?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-Какие бывают деньги?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-Зачем они нужны?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ru-RU" sz="2400" b="1" i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ru-RU" sz="2400" b="1" i="1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ru-RU" sz="2400" b="1" i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ru-RU" sz="2400" b="1" i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ru-RU" sz="2400" b="1" dirty="0" smtClean="0">
              <a:solidFill>
                <a:srgbClr val="990000"/>
              </a:solidFill>
              <a:effectLst/>
              <a:latin typeface="Arial Black" panose="020B0A04020102020204" pitchFamily="34" charset="0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ru-RU" sz="2400" b="1" dirty="0">
              <a:solidFill>
                <a:srgbClr val="990000"/>
              </a:solidFill>
              <a:latin typeface="Arial Black" panose="020B0A04020102020204" pitchFamily="34" charset="0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990000"/>
                </a:solidFill>
                <a:effectLst/>
                <a:latin typeface="Arial Black" panose="020B0A04020102020204" pitchFamily="34" charset="0"/>
                <a:ea typeface="Calibri"/>
                <a:cs typeface="Times New Roman"/>
              </a:rPr>
              <a:t>2. Знакомство    детей  с    историческими        предпосылками    появления    денег.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620688"/>
            <a:ext cx="3131840" cy="21374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060848"/>
            <a:ext cx="2894620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58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024" y="0"/>
            <a:ext cx="9217024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396552" y="17576"/>
            <a:ext cx="9433048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/>
            <a:r>
              <a:rPr lang="ru-RU" sz="2000" b="1" i="1" dirty="0">
                <a:latin typeface="Arial Black" panose="020B0A04020102020204" pitchFamily="34" charset="0"/>
                <a:ea typeface="Calibri"/>
                <a:cs typeface="Times New Roman"/>
              </a:rPr>
              <a:t>Отрывок из рассказа для детей Петра Кошеля </a:t>
            </a:r>
            <a:endParaRPr lang="ru-RU" sz="2000" b="1" i="1" dirty="0" smtClean="0">
              <a:latin typeface="Arial Black" panose="020B0A04020102020204" pitchFamily="34" charset="0"/>
              <a:ea typeface="Calibri"/>
              <a:cs typeface="Times New Roman"/>
            </a:endParaRPr>
          </a:p>
          <a:p>
            <a:pPr marL="457200" lvl="0"/>
            <a:r>
              <a:rPr lang="ru-RU" sz="2000" b="1" i="1" dirty="0" smtClean="0">
                <a:latin typeface="Arial Black" panose="020B0A04020102020204" pitchFamily="34" charset="0"/>
                <a:ea typeface="Calibri"/>
                <a:cs typeface="Times New Roman"/>
              </a:rPr>
              <a:t>«</a:t>
            </a:r>
            <a:r>
              <a:rPr lang="ru-RU" sz="2000" b="1" i="1" dirty="0">
                <a:latin typeface="Arial Black" panose="020B0A04020102020204" pitchFamily="34" charset="0"/>
                <a:ea typeface="Calibri"/>
                <a:cs typeface="Times New Roman"/>
              </a:rPr>
              <a:t>История денег</a:t>
            </a:r>
            <a:r>
              <a:rPr lang="ru-RU" sz="2000" b="1" i="1" dirty="0" smtClean="0">
                <a:latin typeface="Arial Black" panose="020B0A04020102020204" pitchFamily="34" charset="0"/>
                <a:ea typeface="Calibri"/>
                <a:cs typeface="Times New Roman"/>
              </a:rPr>
              <a:t>»</a:t>
            </a:r>
          </a:p>
          <a:p>
            <a:pPr marL="457200" lvl="0"/>
            <a:endParaRPr lang="ru-RU" sz="2000" b="1" i="1" dirty="0">
              <a:latin typeface="Arial Black" panose="020B0A04020102020204" pitchFamily="34" charset="0"/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</a:pPr>
            <a:r>
              <a:rPr lang="ru-RU" sz="2000" b="1" i="1" dirty="0" smtClean="0">
                <a:solidFill>
                  <a:srgbClr val="000066"/>
                </a:solidFill>
                <a:effectLst/>
                <a:latin typeface="Sitka Text" panose="02000505000000020004" pitchFamily="2" charset="0"/>
                <a:ea typeface="Times New Roman"/>
                <a:cs typeface="Times New Roman"/>
              </a:rPr>
              <a:t>«А если бы не существовало денег? Как тогда быть? </a:t>
            </a:r>
          </a:p>
          <a:p>
            <a:pPr marL="457200">
              <a:lnSpc>
                <a:spcPct val="115000"/>
              </a:lnSpc>
            </a:pPr>
            <a:r>
              <a:rPr lang="ru-RU" sz="2000" b="1" i="1" dirty="0" smtClean="0">
                <a:solidFill>
                  <a:srgbClr val="000066"/>
                </a:solidFill>
                <a:effectLst/>
                <a:latin typeface="Sitka Text" panose="02000505000000020004" pitchFamily="2" charset="0"/>
                <a:ea typeface="Times New Roman"/>
                <a:cs typeface="Times New Roman"/>
              </a:rPr>
              <a:t>Ничего и приобрести нельзя было бы? Нет, можно,</a:t>
            </a:r>
          </a:p>
          <a:p>
            <a:pPr marL="457200">
              <a:lnSpc>
                <a:spcPct val="115000"/>
              </a:lnSpc>
            </a:pPr>
            <a:r>
              <a:rPr lang="ru-RU" sz="2000" b="1" i="1" dirty="0" smtClean="0">
                <a:solidFill>
                  <a:srgbClr val="000066"/>
                </a:solidFill>
                <a:effectLst/>
                <a:latin typeface="Sitka Text" panose="02000505000000020004" pitchFamily="2" charset="0"/>
                <a:ea typeface="Times New Roman"/>
                <a:cs typeface="Times New Roman"/>
              </a:rPr>
              <a:t> но только тогда нужно было бы что-нибудь давать</a:t>
            </a:r>
          </a:p>
          <a:p>
            <a:pPr marL="457200">
              <a:lnSpc>
                <a:spcPct val="115000"/>
              </a:lnSpc>
            </a:pPr>
            <a:r>
              <a:rPr lang="ru-RU" sz="2000" b="1" i="1" dirty="0" smtClean="0">
                <a:solidFill>
                  <a:srgbClr val="000066"/>
                </a:solidFill>
                <a:effectLst/>
                <a:latin typeface="Sitka Text" panose="02000505000000020004" pitchFamily="2" charset="0"/>
                <a:ea typeface="Times New Roman"/>
                <a:cs typeface="Times New Roman"/>
              </a:rPr>
              <a:t> в обмен. Есть у вас лишнее пальто, а вам нужен</a:t>
            </a:r>
          </a:p>
          <a:p>
            <a:pPr marL="457200">
              <a:lnSpc>
                <a:spcPct val="115000"/>
              </a:lnSpc>
            </a:pPr>
            <a:r>
              <a:rPr lang="ru-RU" sz="2000" b="1" i="1" dirty="0" smtClean="0">
                <a:solidFill>
                  <a:srgbClr val="000066"/>
                </a:solidFill>
                <a:effectLst/>
                <a:latin typeface="Sitka Text" panose="02000505000000020004" pitchFamily="2" charset="0"/>
                <a:ea typeface="Times New Roman"/>
                <a:cs typeface="Times New Roman"/>
              </a:rPr>
              <a:t> сахар,— вы идете и меняете. Но это же очень </a:t>
            </a:r>
          </a:p>
          <a:p>
            <a:pPr marL="457200">
              <a:lnSpc>
                <a:spcPct val="115000"/>
              </a:lnSpc>
            </a:pPr>
            <a:r>
              <a:rPr lang="ru-RU" sz="2000" b="1" i="1" dirty="0" smtClean="0">
                <a:solidFill>
                  <a:srgbClr val="000066"/>
                </a:solidFill>
                <a:effectLst/>
                <a:latin typeface="Sitka Text" panose="02000505000000020004" pitchFamily="2" charset="0"/>
                <a:ea typeface="Times New Roman"/>
                <a:cs typeface="Times New Roman"/>
              </a:rPr>
              <a:t>неудобно! Нашли вы человека с сахаром, предлагаете меняться, а ему пальто и не нужно. Нужен велосипед. Идете дальше. Попался человек с велосипедом. Вы уже решаете сначала выменять велосипед, а потом за него получить у первого человека сахар. Но этот отдает велосипед лишь за шоколадные конфеты. К счастью, вы скоро встречаете человека с конфетами, которому нужно пальто. Вы меняетесь, и лишь теперь можете получить от первого сахар за велосипед. Но хорошо, если он за это время не поменялся с кем-нибудь другим, а то вы и будете носиться с велосипедом.»</a:t>
            </a:r>
            <a:endParaRPr lang="ru-RU" sz="2000" b="1" dirty="0">
              <a:solidFill>
                <a:srgbClr val="000066"/>
              </a:solidFill>
              <a:latin typeface="Sitka Text" panose="02000505000000020004" pitchFamily="2" charset="0"/>
              <a:ea typeface="Calibri"/>
              <a:cs typeface="Times New Roman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968" y="0"/>
            <a:ext cx="1817574" cy="235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44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6777" y="0"/>
            <a:ext cx="8424936" cy="4127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820000"/>
                </a:solidFill>
                <a:latin typeface="Arial Black" panose="020B0A04020102020204" pitchFamily="34" charset="0"/>
                <a:ea typeface="Times New Roman"/>
                <a:cs typeface="Times New Roman"/>
              </a:rPr>
              <a:t>3</a:t>
            </a:r>
            <a:r>
              <a:rPr lang="ru-RU" sz="2400" b="1" dirty="0" smtClean="0">
                <a:solidFill>
                  <a:srgbClr val="820000"/>
                </a:solidFill>
                <a:effectLst/>
                <a:latin typeface="Arial Black" panose="020B0A04020102020204" pitchFamily="34" charset="0"/>
                <a:ea typeface="Times New Roman"/>
                <a:cs typeface="Times New Roman"/>
              </a:rPr>
              <a:t>. Первые деньги.</a:t>
            </a:r>
            <a:endParaRPr lang="ru-RU" sz="2400" dirty="0">
              <a:solidFill>
                <a:srgbClr val="820000"/>
              </a:solidFill>
              <a:latin typeface="Arial Black" panose="020B0A04020102020204" pitchFamily="34" charset="0"/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effectLst/>
                <a:latin typeface="Times New Roman CYR"/>
                <a:ea typeface="Times New Roman"/>
                <a:cs typeface="Times New Roman"/>
              </a:rPr>
              <a:t>Первобытный человек мог сам добыть всё, что ему было нужно, своим трудом, охотой или, прибегнув к силе, отнять у другого. </a:t>
            </a: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effectLst/>
                <a:latin typeface="Times New Roman CYR"/>
                <a:ea typeface="Times New Roman"/>
                <a:cs typeface="Times New Roman"/>
              </a:rPr>
              <a:t>Но время шло, и жизнь людей менялась: теперь, если чего-то нельзя было добыть трудом,  а сила не помогала, племена заключали союз и начинали меняться. Одно племя давало другому, например, соль, а взамен брало глиняную посуду, топоры или стрелы.</a:t>
            </a:r>
            <a:endParaRPr lang="ru-RU" sz="1600" b="1" dirty="0"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endParaRPr lang="ru-RU" sz="1600" dirty="0">
              <a:solidFill>
                <a:srgbClr val="000000"/>
              </a:solidFill>
              <a:latin typeface="Times New Roman CYR"/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endParaRPr lang="ru-RU" sz="1600" dirty="0" smtClean="0">
              <a:solidFill>
                <a:srgbClr val="000000"/>
              </a:solidFill>
              <a:latin typeface="Times New Roman CYR"/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endParaRPr lang="ru-RU" sz="1600" dirty="0">
              <a:solidFill>
                <a:srgbClr val="000000"/>
              </a:solidFill>
              <a:latin typeface="Times New Roman CYR"/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endParaRPr lang="ru-RU" sz="1600" dirty="0" smtClean="0">
              <a:solidFill>
                <a:srgbClr val="000000"/>
              </a:solidFill>
              <a:latin typeface="Times New Roman CYR"/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endParaRPr lang="ru-RU" sz="1600" dirty="0"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endParaRPr lang="ru-RU" sz="1600" dirty="0">
              <a:ea typeface="Calibri"/>
              <a:cs typeface="Times New Roman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420888"/>
            <a:ext cx="3253261" cy="44320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0888"/>
            <a:ext cx="5868144" cy="442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17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94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1520" y="260649"/>
            <a:ext cx="66064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6600"/>
                </a:solidFill>
                <a:latin typeface="Arial Black" panose="020B0A04020102020204" pitchFamily="34" charset="0"/>
                <a:ea typeface="Times New Roman"/>
                <a:cs typeface="Times New Roman"/>
              </a:rPr>
              <a:t>4. Игра «ОБМЕН»</a:t>
            </a:r>
          </a:p>
          <a:p>
            <a:r>
              <a:rPr lang="ru-RU" sz="2800" b="1" i="1" dirty="0" smtClean="0">
                <a:solidFill>
                  <a:srgbClr val="003300"/>
                </a:solidFill>
                <a:latin typeface="Times New Roman CYR"/>
                <a:ea typeface="Times New Roman"/>
                <a:cs typeface="Times New Roman"/>
              </a:rPr>
              <a:t>На </a:t>
            </a:r>
            <a:r>
              <a:rPr lang="ru-RU" sz="2800" b="1" i="1" dirty="0">
                <a:solidFill>
                  <a:srgbClr val="003300"/>
                </a:solidFill>
                <a:latin typeface="Times New Roman CYR"/>
                <a:ea typeface="Times New Roman"/>
                <a:cs typeface="Times New Roman"/>
              </a:rPr>
              <a:t>грудь каждому ребёнку вешается табличка с изображением товара, который он продаёт, а в руки даётся карточка с изображением того, что он желает приобрести. </a:t>
            </a:r>
            <a:r>
              <a:rPr lang="ru-RU" sz="2800" b="1" i="1" dirty="0" smtClean="0">
                <a:solidFill>
                  <a:srgbClr val="003300"/>
                </a:solidFill>
                <a:latin typeface="Times New Roman CYR"/>
                <a:ea typeface="Times New Roman"/>
                <a:cs typeface="Times New Roman"/>
              </a:rPr>
              <a:t>(Дети </a:t>
            </a:r>
            <a:r>
              <a:rPr lang="ru-RU" sz="2800" b="1" i="1" dirty="0">
                <a:solidFill>
                  <a:srgbClr val="003300"/>
                </a:solidFill>
                <a:latin typeface="Times New Roman CYR"/>
                <a:ea typeface="Times New Roman"/>
                <a:cs typeface="Times New Roman"/>
              </a:rPr>
              <a:t>пытаются осуществить взаимовыгодный обмен и приходят к выводу о том, что это очень сложно, если не сказать невозможно</a:t>
            </a:r>
            <a:r>
              <a:rPr lang="ru-RU" sz="2800" b="1" i="1" dirty="0" smtClean="0">
                <a:solidFill>
                  <a:srgbClr val="003300"/>
                </a:solidFill>
                <a:latin typeface="Times New Roman CYR"/>
                <a:ea typeface="Times New Roman"/>
                <a:cs typeface="Times New Roman"/>
              </a:rPr>
              <a:t>.)</a:t>
            </a:r>
            <a:endParaRPr lang="ru-RU" sz="2800" b="1" i="1" dirty="0">
              <a:solidFill>
                <a:srgbClr val="0033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41" y="4581128"/>
            <a:ext cx="8148815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26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88639"/>
            <a:ext cx="9036496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5C0000"/>
                </a:solidFill>
                <a:effectLst/>
                <a:latin typeface="Times New Roman CYR"/>
                <a:ea typeface="Times New Roman"/>
                <a:cs typeface="Times New Roman"/>
              </a:rPr>
              <a:t>5. </a:t>
            </a:r>
            <a:r>
              <a:rPr lang="ru-RU" sz="2000" b="1" dirty="0" smtClean="0">
                <a:solidFill>
                  <a:srgbClr val="820000"/>
                </a:solidFill>
                <a:effectLst/>
                <a:latin typeface="Times New Roman CYR"/>
                <a:ea typeface="Times New Roman"/>
                <a:cs typeface="Times New Roman"/>
              </a:rPr>
              <a:t>С аналогичными трудностями сталкивались и первобытные люди. Больше всего люди ценили украшения, поэтому на морские ракушки и кусочки янтаря можно было выменять всё что угодно. 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820000"/>
                </a:solidFill>
                <a:effectLst/>
                <a:latin typeface="Times New Roman CYR"/>
                <a:ea typeface="Times New Roman"/>
                <a:cs typeface="Times New Roman"/>
              </a:rPr>
              <a:t>Они-то и стали предками современных денег. </a:t>
            </a: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endParaRPr lang="ru-RU" sz="2000" b="1" dirty="0">
              <a:solidFill>
                <a:srgbClr val="820000"/>
              </a:solidFill>
              <a:latin typeface="Times New Roman CYR"/>
              <a:ea typeface="Times New Roman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820000"/>
                </a:solidFill>
                <a:effectLst/>
                <a:latin typeface="Times New Roman CYR"/>
                <a:ea typeface="Times New Roman"/>
                <a:cs typeface="Times New Roman"/>
              </a:rPr>
              <a:t>В разных племенах «деньгами» </a:t>
            </a: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820000"/>
                </a:solidFill>
                <a:effectLst/>
                <a:latin typeface="Times New Roman CYR"/>
                <a:ea typeface="Times New Roman"/>
                <a:cs typeface="Times New Roman"/>
              </a:rPr>
              <a:t>служили разные вещи:</a:t>
            </a: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820000"/>
                </a:solidFill>
                <a:effectLst/>
                <a:latin typeface="Times New Roman CYR"/>
                <a:ea typeface="Times New Roman"/>
                <a:cs typeface="Times New Roman"/>
              </a:rPr>
              <a:t> скот, шкуры животных, куски</a:t>
            </a: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820000"/>
                </a:solidFill>
                <a:effectLst/>
                <a:latin typeface="Times New Roman CYR"/>
                <a:ea typeface="Times New Roman"/>
                <a:cs typeface="Times New Roman"/>
              </a:rPr>
              <a:t> холста и т. д.</a:t>
            </a:r>
            <a:r>
              <a:rPr lang="ru-RU" sz="2000" b="1" dirty="0">
                <a:solidFill>
                  <a:srgbClr val="820000"/>
                </a:solidFill>
                <a:ea typeface="Times New Roman"/>
                <a:cs typeface="Times New Roman"/>
              </a:rPr>
              <a:t> </a:t>
            </a:r>
            <a:r>
              <a:rPr lang="ru-RU" sz="2000" b="1" dirty="0" smtClean="0">
                <a:solidFill>
                  <a:srgbClr val="820000"/>
                </a:solidFill>
                <a:effectLst/>
                <a:latin typeface="Times New Roman CYR"/>
                <a:ea typeface="Times New Roman"/>
                <a:cs typeface="Times New Roman"/>
              </a:rPr>
              <a:t>Но все эти «деньги» </a:t>
            </a: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820000"/>
                </a:solidFill>
                <a:effectLst/>
                <a:latin typeface="Times New Roman CYR"/>
                <a:ea typeface="Times New Roman"/>
                <a:cs typeface="Times New Roman"/>
              </a:rPr>
              <a:t>были ужасно неудобными, потому что такими «деньгами» нельзя было платить за дешёвые товары. Например, какая-то вещь не стоит шкуры  целого быка, а половину от неё не отделишь, не убив животное. </a:t>
            </a: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820000"/>
                </a:solidFill>
                <a:effectLst/>
                <a:latin typeface="Times New Roman CYR"/>
                <a:ea typeface="Times New Roman"/>
                <a:cs typeface="Times New Roman"/>
              </a:rPr>
              <a:t>Значит, к таким «деньгам» нужна мелочь –</a:t>
            </a: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820000"/>
                </a:solidFill>
                <a:effectLst/>
                <a:latin typeface="Times New Roman CYR"/>
                <a:ea typeface="Times New Roman"/>
                <a:cs typeface="Times New Roman"/>
              </a:rPr>
              <a:t>мешочки с бобами или зёрнами.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39" y="924661"/>
            <a:ext cx="2304257" cy="15954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494" y="1722395"/>
            <a:ext cx="2112745" cy="158713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581128"/>
            <a:ext cx="2952327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91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815" y="116632"/>
            <a:ext cx="842493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металлические деньги.</a:t>
            </a:r>
          </a:p>
          <a:p>
            <a:r>
              <a:rPr lang="ru-RU" b="1" dirty="0" smtClean="0">
                <a:solidFill>
                  <a:srgbClr val="5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Люди всё с большей </a:t>
            </a:r>
            <a:r>
              <a:rPr lang="ru-RU" b="1" dirty="0">
                <a:solidFill>
                  <a:srgbClr val="5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охотой принимали в обмен металлы, которые к этому времени научились добывать. Самыми распространёнными были медь и железо, которые всегда требовались в хозяйстве. </a:t>
            </a:r>
            <a:endParaRPr lang="ru-RU" b="1" dirty="0" smtClean="0">
              <a:solidFill>
                <a:srgbClr val="5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5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Металлические </a:t>
            </a:r>
            <a:r>
              <a:rPr lang="ru-RU" b="1" dirty="0">
                <a:solidFill>
                  <a:srgbClr val="5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кусочки были более удобными </a:t>
            </a:r>
            <a:r>
              <a:rPr lang="ru-RU" b="1" dirty="0" smtClean="0">
                <a:solidFill>
                  <a:srgbClr val="5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</a:p>
          <a:p>
            <a:r>
              <a:rPr lang="ru-RU" b="1" dirty="0" smtClean="0">
                <a:solidFill>
                  <a:srgbClr val="5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переноски </a:t>
            </a:r>
            <a:r>
              <a:rPr lang="ru-RU" b="1" dirty="0">
                <a:solidFill>
                  <a:srgbClr val="5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не портились в отличие от </a:t>
            </a:r>
            <a:r>
              <a:rPr lang="ru-RU" b="1" dirty="0" smtClean="0">
                <a:solidFill>
                  <a:srgbClr val="5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шкур </a:t>
            </a:r>
            <a:r>
              <a:rPr lang="ru-RU" b="1" dirty="0">
                <a:solidFill>
                  <a:srgbClr val="5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животных. </a:t>
            </a:r>
            <a:endParaRPr lang="ru-RU" b="1" dirty="0" smtClean="0">
              <a:solidFill>
                <a:srgbClr val="5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5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rgbClr val="5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5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Постепенно </a:t>
            </a:r>
            <a:r>
              <a:rPr lang="ru-RU" b="1" dirty="0">
                <a:solidFill>
                  <a:srgbClr val="5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металлы стали </a:t>
            </a:r>
            <a:endParaRPr lang="ru-RU" b="1" dirty="0" smtClean="0">
              <a:solidFill>
                <a:srgbClr val="5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5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5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деньгами</a:t>
            </a:r>
            <a:r>
              <a:rPr lang="ru-RU" b="1" dirty="0">
                <a:solidFill>
                  <a:srgbClr val="5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железо и </a:t>
            </a:r>
            <a:r>
              <a:rPr lang="ru-RU" b="1" dirty="0" smtClean="0">
                <a:solidFill>
                  <a:srgbClr val="5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медь</a:t>
            </a:r>
          </a:p>
          <a:p>
            <a:r>
              <a:rPr lang="ru-RU" b="1" dirty="0">
                <a:solidFill>
                  <a:srgbClr val="5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5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</a:t>
            </a:r>
            <a:r>
              <a:rPr lang="ru-RU" b="1" dirty="0">
                <a:solidFill>
                  <a:srgbClr val="5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заменили золотом и серебром. </a:t>
            </a:r>
            <a:endParaRPr lang="ru-RU" b="1" dirty="0" smtClean="0">
              <a:solidFill>
                <a:srgbClr val="5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5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5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Эти </a:t>
            </a:r>
            <a:r>
              <a:rPr lang="ru-RU" b="1" dirty="0">
                <a:solidFill>
                  <a:srgbClr val="5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металлы не ржавели. </a:t>
            </a:r>
          </a:p>
          <a:p>
            <a:r>
              <a:rPr lang="ru-RU" b="1" dirty="0" smtClean="0">
                <a:solidFill>
                  <a:srgbClr val="5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Сначала </a:t>
            </a:r>
            <a:r>
              <a:rPr lang="ru-RU" b="1" dirty="0">
                <a:solidFill>
                  <a:srgbClr val="5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металлические деньги были больше похожи </a:t>
            </a:r>
            <a:r>
              <a:rPr lang="ru-RU" b="1" dirty="0" smtClean="0">
                <a:solidFill>
                  <a:srgbClr val="5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на </a:t>
            </a:r>
            <a:r>
              <a:rPr lang="ru-RU" b="1" dirty="0">
                <a:solidFill>
                  <a:srgbClr val="5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украшения, потом им стали придавать одинаковую форму</a:t>
            </a:r>
            <a:r>
              <a:rPr lang="ru-RU" b="1" dirty="0" smtClean="0">
                <a:solidFill>
                  <a:srgbClr val="5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 smtClean="0">
                <a:solidFill>
                  <a:srgbClr val="5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Кстати</a:t>
            </a:r>
            <a:r>
              <a:rPr lang="ru-RU" b="1" dirty="0">
                <a:solidFill>
                  <a:srgbClr val="5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предок слова «рубль» - «рубить, делить на части». Древний рубль был совсем не похож на современный. Изначально так называли кусок, отрубленный от серебряного слитка – гривны.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052736"/>
            <a:ext cx="2940674" cy="20882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16832"/>
            <a:ext cx="2448272" cy="18288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366" y="4912651"/>
            <a:ext cx="6192688" cy="184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72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71600" y="548680"/>
            <a:ext cx="7200800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/>
                <a:cs typeface="Times New Roman"/>
              </a:rPr>
              <a:t>7.Рассказ о технологии изготовления монет</a:t>
            </a:r>
            <a:r>
              <a:rPr lang="ru-RU" sz="2400" i="1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/>
                <a:cs typeface="Times New Roman"/>
              </a:rPr>
              <a:t>.</a:t>
            </a:r>
            <a:endParaRPr lang="ru-RU" sz="2400" i="1" dirty="0" smtClean="0">
              <a:solidFill>
                <a:srgbClr val="002060"/>
              </a:solidFill>
              <a:latin typeface="Arial Black" panose="020B0A04020102020204" pitchFamily="34" charset="0"/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000" i="1" dirty="0" smtClean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Times New Roman"/>
                <a:cs typeface="Times New Roman"/>
              </a:rPr>
              <a:t>Изготовление монет производилось вручную: кусок металла расплющивали молотком, из полученной пластины зубилом вырезали кружок. Кружок нагревали и , ударяя по нему металлическим стержнем, получали оттиск изображения.</a:t>
            </a:r>
            <a:endParaRPr lang="ru-RU" sz="2000" i="1" dirty="0">
              <a:solidFill>
                <a:srgbClr val="C00000"/>
              </a:solidFill>
              <a:latin typeface="Arial Black" panose="020B0A04020102020204" pitchFamily="34" charset="0"/>
              <a:ea typeface="Calibri"/>
              <a:cs typeface="Times New Roman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76" y="3612234"/>
            <a:ext cx="7687847" cy="324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28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868</Words>
  <Application>Microsoft Office PowerPoint</Application>
  <PresentationFormat>Экран (4:3)</PresentationFormat>
  <Paragraphs>106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ааа</dc:creator>
  <cp:lastModifiedBy>user</cp:lastModifiedBy>
  <cp:revision>33</cp:revision>
  <dcterms:created xsi:type="dcterms:W3CDTF">2020-09-15T19:36:50Z</dcterms:created>
  <dcterms:modified xsi:type="dcterms:W3CDTF">2020-09-21T14:37:21Z</dcterms:modified>
</cp:coreProperties>
</file>