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7" r:id="rId2"/>
    <p:sldId id="258" r:id="rId3"/>
    <p:sldId id="266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BB05D-2683-4721-8790-3CF6C38124C3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D0772-737E-4B0F-B3D6-9741A9A66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8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D0772-737E-4B0F-B3D6-9741A9A66B2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D546-0B36-4B3A-AFAE-6D95653722B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A134-5DD9-4129-808A-E2A3B4F88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0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D546-0B36-4B3A-AFAE-6D95653722B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A134-5DD9-4129-808A-E2A3B4F88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2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D546-0B36-4B3A-AFAE-6D95653722B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A134-5DD9-4129-808A-E2A3B4F88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0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D546-0B36-4B3A-AFAE-6D95653722B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A134-5DD9-4129-808A-E2A3B4F88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0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D546-0B36-4B3A-AFAE-6D95653722B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A134-5DD9-4129-808A-E2A3B4F88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9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D546-0B36-4B3A-AFAE-6D95653722B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A134-5DD9-4129-808A-E2A3B4F88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9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D546-0B36-4B3A-AFAE-6D95653722B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A134-5DD9-4129-808A-E2A3B4F88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D546-0B36-4B3A-AFAE-6D95653722B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A134-5DD9-4129-808A-E2A3B4F88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3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D546-0B36-4B3A-AFAE-6D95653722B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A134-5DD9-4129-808A-E2A3B4F88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5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D546-0B36-4B3A-AFAE-6D95653722B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A134-5DD9-4129-808A-E2A3B4F88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7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D546-0B36-4B3A-AFAE-6D95653722B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A134-5DD9-4129-808A-E2A3B4F88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1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D546-0B36-4B3A-AFAE-6D95653722B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A134-5DD9-4129-808A-E2A3B4F88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0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22797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Внеклассное мероприятие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Путешествие в экономику»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delopodushe.ru/files/foto_news/foto_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65"/>
          <a:stretch>
            <a:fillRect/>
          </a:stretch>
        </p:blipFill>
        <p:spPr bwMode="auto">
          <a:xfrm>
            <a:off x="285720" y="1714488"/>
            <a:ext cx="3714776" cy="47843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4293096"/>
            <a:ext cx="5436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Выполнили: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Айдашева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Рада Альбертовна МБОУ «Приволжская СОШ №1»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Вострикова Наталья  Михайловна МКОУ «Кировская СОШ им. П, М, Смирнова»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Савицкая Анна Дмитриевна МБОУ г. Астрахани «СОШ №32»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ashprazdnik.org/photo/4fa11c22607c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72198" y="200024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57158" y="0"/>
            <a:ext cx="8389938" cy="1295400"/>
          </a:xfrm>
          <a:prstGeom prst="wedgeRoundRectCallout">
            <a:avLst>
              <a:gd name="adj1" fmla="val 36167"/>
              <a:gd name="adj2" fmla="val 16605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со зрителями.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0" y="1785926"/>
            <a:ext cx="5857884" cy="457203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Товар, страна, вывоз (Экспорт)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Товар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информация, покупатель (Реклама)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Учреждение, кредиты, ссуды, клиенты (Банк)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Товар, ввоз. (Импорт</a:t>
            </a:r>
            <a:r>
              <a:rPr lang="ru-RU" dirty="0" smtClean="0"/>
              <a:t>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</a:rPr>
              <a:t>РЕКФЛЕКСИЯ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571472" y="1071546"/>
            <a:ext cx="2000264" cy="192882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571472" y="3000372"/>
            <a:ext cx="2000264" cy="1928826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571472" y="4929174"/>
            <a:ext cx="2000264" cy="192882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500174"/>
            <a:ext cx="3571900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Отлично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5429264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Удовлетворительно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3500438"/>
            <a:ext cx="29289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Хорошо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3B4ABC9-34C5-4A08-A0DD-1A708E26A0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437112"/>
            <a:ext cx="2699792" cy="2420888"/>
          </a:xfrm>
          <a:prstGeom prst="rect">
            <a:avLst/>
          </a:prstGeom>
        </p:spPr>
      </p:pic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08AC9C00-5E8D-4FC2-A38F-C5570386E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0"/>
            <a:ext cx="8693624" cy="1844824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мероприятия: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«Путешествие в экономику»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мероприятия: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</a:t>
            </a:r>
          </a:p>
          <a:p>
            <a:pPr algn="l"/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мероприятия: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Игра-конкурс</a:t>
            </a:r>
          </a:p>
          <a:p>
            <a:pPr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Аудитория: учащиеся 5 - 6 класс</a:t>
            </a:r>
          </a:p>
          <a:p>
            <a:pPr algn="l"/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B09F5BA-7D7C-40AC-936A-55D00E38587E}"/>
              </a:ext>
            </a:extLst>
          </p:cNvPr>
          <p:cNvSpPr/>
          <p:nvPr/>
        </p:nvSpPr>
        <p:spPr>
          <a:xfrm>
            <a:off x="0" y="1988840"/>
            <a:ext cx="88924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способствовать формированию находчивости,   сообразительности, экономической грамотности.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Познавательные: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у обучающихся социального интеллекта, усвоение ряда базовых экономических понятий, ознакомление их с образованием и устройством общественной экономической системы;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Коммуникативные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работать индивидуально и в группе, умение договариваться с людьми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Регулятивные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совершенствовать навык работы в группе при выборе правильного ответа;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совершенствование методики воспитательного воздействия на личность      обучающегося через групповые и игровые формы; воспитание интереса к игре, предмету экономике.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Дидактические средства: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карточки для ответов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презентация 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PowerPoint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компьютер,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проектор. Монеты, банкноты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Формируются 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команды по 5-6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 минута на обсуждение каждого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вопроса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2382" y="620688"/>
            <a:ext cx="7719235" cy="5577483"/>
          </a:xfrm>
          <a:prstGeom prst="rect">
            <a:avLst/>
          </a:prstGeom>
        </p:spPr>
      </p:pic>
      <p:pic>
        <p:nvPicPr>
          <p:cNvPr id="4" name="Содержимое 6" descr="18535-fan-of-euro-banknotes.jpg"/>
          <p:cNvPicPr>
            <a:picLocks noChangeAspect="1"/>
          </p:cNvPicPr>
          <p:nvPr/>
        </p:nvPicPr>
        <p:blipFill>
          <a:blip r:embed="rId3" cstate="print"/>
          <a:srcRect l="3460" t="3322" r="2307" b="6645"/>
          <a:stretch>
            <a:fillRect/>
          </a:stretch>
        </p:blipFill>
        <p:spPr>
          <a:xfrm>
            <a:off x="0" y="1484784"/>
            <a:ext cx="2051720" cy="1951114"/>
          </a:xfrm>
          <a:prstGeom prst="rect">
            <a:avLst/>
          </a:prstGeom>
        </p:spPr>
      </p:pic>
      <p:pic>
        <p:nvPicPr>
          <p:cNvPr id="5" name="Рисунок 4" descr="монет.jpg"/>
          <p:cNvPicPr>
            <a:picLocks noChangeAspect="1"/>
          </p:cNvPicPr>
          <p:nvPr/>
        </p:nvPicPr>
        <p:blipFill>
          <a:blip r:embed="rId4" cstate="print"/>
          <a:srcRect l="29643" t="9144" r="31496" b="6096"/>
          <a:stretch>
            <a:fillRect/>
          </a:stretch>
        </p:blipFill>
        <p:spPr>
          <a:xfrm>
            <a:off x="4283968" y="836712"/>
            <a:ext cx="755095" cy="20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ЭКОНОМ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250825" y="188912"/>
            <a:ext cx="8393141" cy="739757"/>
          </a:xfrm>
          <a:prstGeom prst="wedgeRoundRectCallout">
            <a:avLst>
              <a:gd name="adj1" fmla="val -41685"/>
              <a:gd name="adj2" fmla="val 380579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М</a:t>
            </a:r>
            <a:r>
              <a:rPr lang="ru-RU" sz="2400" dirty="0" smtClean="0">
                <a:solidFill>
                  <a:srgbClr val="002060"/>
                </a:solidFill>
              </a:rPr>
              <a:t>ы </a:t>
            </a:r>
            <a:r>
              <a:rPr lang="ru-RU" sz="2400" dirty="0">
                <a:solidFill>
                  <a:srgbClr val="002060"/>
                </a:solidFill>
              </a:rPr>
              <a:t>с вами проведем экономическую викторину. Команды готовы?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150" name="WordArt 8"/>
          <p:cNvSpPr>
            <a:spLocks noChangeArrowheads="1" noChangeShapeType="1" noTextEdit="1"/>
          </p:cNvSpPr>
          <p:nvPr/>
        </p:nvSpPr>
        <p:spPr bwMode="auto">
          <a:xfrm>
            <a:off x="3995738" y="3070225"/>
            <a:ext cx="2879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6515100" y="3933825"/>
            <a:ext cx="576263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57" name="AutoShape 15"/>
          <p:cNvSpPr>
            <a:spLocks noChangeArrowheads="1"/>
          </p:cNvSpPr>
          <p:nvPr/>
        </p:nvSpPr>
        <p:spPr bwMode="auto">
          <a:xfrm>
            <a:off x="2000200" y="1000108"/>
            <a:ext cx="7143800" cy="54292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Какое животное всегда при деньгах</a:t>
            </a:r>
            <a:r>
              <a:rPr lang="ru-RU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Кто считает миллионы тысячами? 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Лицо торговой точки это что? </a:t>
            </a:r>
          </a:p>
          <a:p>
            <a:pPr lvl="0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Какое сказочное животное умело изготовлять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монеты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простым ударом копыт? 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Финансовое учреждение, выдающее ссуды.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Распродажа, на которой покупка достается тому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    кто </a:t>
            </a:r>
            <a:r>
              <a:rPr lang="ru-RU" sz="2400" b="1" dirty="0">
                <a:solidFill>
                  <a:srgbClr val="FF0000"/>
                </a:solidFill>
              </a:rPr>
              <a:t>предложил максимальную цену</a:t>
            </a:r>
            <a:r>
              <a:rPr lang="ru-RU" sz="2400" b="1" i="1" dirty="0">
                <a:solidFill>
                  <a:srgbClr val="FF0000"/>
                </a:solidFill>
              </a:rPr>
              <a:t>. </a:t>
            </a:r>
            <a:endParaRPr lang="ru-RU" sz="2400" b="1" dirty="0">
              <a:solidFill>
                <a:srgbClr val="FF0000"/>
              </a:solidFill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Часть одежды, куда кладут деньги</a:t>
            </a:r>
            <a:r>
              <a:rPr lang="ru-RU" sz="2400" b="1" i="1" dirty="0">
                <a:solidFill>
                  <a:srgbClr val="002060"/>
                </a:solidFill>
              </a:rPr>
              <a:t>. </a:t>
            </a:r>
            <a:endParaRPr lang="ru-RU" sz="2400" b="1" dirty="0">
              <a:solidFill>
                <a:srgbClr val="002060"/>
              </a:solidFill>
            </a:endParaRPr>
          </a:p>
          <a:p>
            <a:pPr lvl="0"/>
            <a:r>
              <a:rPr lang="ru-RU" sz="2400" b="1" dirty="0">
                <a:solidFill>
                  <a:srgbClr val="00B050"/>
                </a:solidFill>
              </a:rPr>
              <a:t>Взятые взаймы деньги. 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   Денежное </a:t>
            </a:r>
            <a:r>
              <a:rPr lang="ru-RU" sz="2400" b="1" dirty="0">
                <a:solidFill>
                  <a:srgbClr val="FF0000"/>
                </a:solidFill>
              </a:rPr>
              <a:t>выражение стоимости. 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  Залог </a:t>
            </a:r>
            <a:r>
              <a:rPr lang="ru-RU" sz="2400" b="1" dirty="0">
                <a:solidFill>
                  <a:srgbClr val="002060"/>
                </a:solidFill>
              </a:rPr>
              <a:t>недвижимости.</a:t>
            </a:r>
            <a:r>
              <a:rPr lang="ru-RU" sz="2400" b="1" i="1" dirty="0">
                <a:solidFill>
                  <a:srgbClr val="002060"/>
                </a:solidFill>
              </a:rPr>
              <a:t> 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dirty="0" smtClean="0"/>
          </a:p>
          <a:p>
            <a:pPr algn="ctr"/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1026" name="Picture 2" descr="http://img-fotki.yandex.ru/get/4606/tatyana2q8-medvedeva.123/0_534cb_5d4c4cf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2428868"/>
            <a:ext cx="3082943" cy="3871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ashprazdnik.org/photo/4fa11c22607c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8" y="235743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57158" y="0"/>
            <a:ext cx="8389938" cy="1295400"/>
          </a:xfrm>
          <a:prstGeom prst="wedgeRoundRectCallout">
            <a:avLst>
              <a:gd name="adj1" fmla="val 36167"/>
              <a:gd name="adj2" fmla="val 16605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КАНОЭКОМИ (экономика). Капитаны команд выберите свое слово.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1196752"/>
            <a:ext cx="3456384" cy="53553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СИПЕНЯ</a:t>
            </a:r>
          </a:p>
          <a:p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ЛАКМЕРА</a:t>
            </a:r>
          </a:p>
          <a:p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ПАРТАЛАЗ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ОВОДРОГ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419872" y="1196752"/>
            <a:ext cx="3096344" cy="5328592"/>
          </a:xfrm>
        </p:spPr>
        <p:txBody>
          <a:bodyPr>
            <a:normAutofit fontScale="25000" lnSpcReduction="20000"/>
          </a:bodyPr>
          <a:lstStyle/>
          <a:p>
            <a:endParaRPr lang="ru-RU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пенсия</a:t>
            </a:r>
          </a:p>
          <a:p>
            <a:endParaRPr lang="ru-RU" sz="16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реклама</a:t>
            </a:r>
          </a:p>
          <a:p>
            <a:endParaRPr lang="ru-RU" sz="1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зарплата</a:t>
            </a:r>
          </a:p>
          <a:p>
            <a:endParaRPr lang="ru-RU" sz="16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договор</a:t>
            </a:r>
            <a:endParaRPr lang="ru-RU" sz="1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-214346" y="0"/>
            <a:ext cx="9358346" cy="739757"/>
          </a:xfrm>
          <a:prstGeom prst="wedgeRoundRectCallout">
            <a:avLst>
              <a:gd name="adj1" fmla="val -41685"/>
              <a:gd name="adj2" fmla="val 380579"/>
              <a:gd name="adj3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Продолжают нашу игру экономические загадки: «Ответь первым»</a:t>
            </a:r>
            <a:endParaRPr lang="ru-RU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157" name="AutoShape 15"/>
          <p:cNvSpPr>
            <a:spLocks noChangeArrowheads="1"/>
          </p:cNvSpPr>
          <p:nvPr/>
        </p:nvSpPr>
        <p:spPr bwMode="auto">
          <a:xfrm>
            <a:off x="2000200" y="500042"/>
            <a:ext cx="7143800" cy="6143644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pPr algn="r"/>
            <a:r>
              <a:rPr lang="ru-RU" sz="2400" b="1" dirty="0" smtClean="0"/>
              <a:t>Дела </a:t>
            </a:r>
            <a:r>
              <a:rPr lang="ru-RU" sz="2400" b="1" dirty="0"/>
              <a:t>у нас  пойдут на лад:</a:t>
            </a:r>
          </a:p>
          <a:p>
            <a:pPr algn="r"/>
            <a:r>
              <a:rPr lang="ru-RU" sz="2400" b="1" dirty="0"/>
              <a:t>Мы в лучший банк внесли </a:t>
            </a:r>
            <a:r>
              <a:rPr lang="ru-RU" sz="2400" b="1" dirty="0" smtClean="0"/>
              <a:t>свой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Журчат ручьи, промокли ноги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Весной пора </a:t>
            </a:r>
            <a:r>
              <a:rPr lang="ru-RU" sz="2400" b="1" dirty="0" smtClean="0">
                <a:solidFill>
                  <a:schemeClr val="accent5"/>
                </a:solidFill>
              </a:rPr>
              <a:t>платить</a:t>
            </a:r>
            <a:endParaRPr lang="ru-RU" sz="2400" b="1" dirty="0">
              <a:solidFill>
                <a:schemeClr val="accent5"/>
              </a:solidFill>
            </a:endParaRPr>
          </a:p>
          <a:p>
            <a:pPr algn="r"/>
            <a:r>
              <a:rPr lang="ru-RU" sz="2400" b="1" dirty="0">
                <a:solidFill>
                  <a:srgbClr val="00B050"/>
                </a:solidFill>
              </a:rPr>
              <a:t>Угадай-ка, как зовется,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400" b="1" dirty="0">
                <a:solidFill>
                  <a:srgbClr val="00B050"/>
                </a:solidFill>
              </a:rPr>
              <a:t>Что за деньги </a:t>
            </a:r>
            <a:r>
              <a:rPr lang="ru-RU" sz="2400" b="1" dirty="0" smtClean="0">
                <a:solidFill>
                  <a:srgbClr val="00B050"/>
                </a:solidFill>
              </a:rPr>
              <a:t>продается</a:t>
            </a:r>
            <a:endParaRPr lang="ru-RU" sz="2400" b="1" dirty="0">
              <a:solidFill>
                <a:srgbClr val="00B050"/>
              </a:solidFill>
            </a:endParaRPr>
          </a:p>
          <a:p>
            <a:r>
              <a:rPr lang="ru-RU" sz="2400" b="1" dirty="0"/>
              <a:t>Мебель купили, одежду, посуду</a:t>
            </a:r>
          </a:p>
          <a:p>
            <a:r>
              <a:rPr lang="ru-RU" sz="2400" b="1" dirty="0"/>
              <a:t>Брали для этого в банке </a:t>
            </a:r>
            <a:r>
              <a:rPr lang="ru-RU" sz="2400" b="1" dirty="0" smtClean="0"/>
              <a:t>мы</a:t>
            </a:r>
            <a:endParaRPr lang="ru-RU" sz="2400" b="1" dirty="0"/>
          </a:p>
          <a:p>
            <a:pPr algn="r"/>
            <a:r>
              <a:rPr lang="ru-RU" sz="2400" b="1" dirty="0">
                <a:solidFill>
                  <a:srgbClr val="FF0000"/>
                </a:solidFill>
              </a:rPr>
              <a:t>Коль трудиться круглый год</a:t>
            </a:r>
          </a:p>
          <a:p>
            <a:pPr algn="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Будет кругленьким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Как ребенка нет без мамы,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Сбыта нету </a:t>
            </a:r>
            <a:r>
              <a:rPr lang="ru-RU" sz="2400" b="1" dirty="0" smtClean="0">
                <a:solidFill>
                  <a:srgbClr val="00B050"/>
                </a:solidFill>
              </a:rPr>
              <a:t>без</a:t>
            </a:r>
          </a:p>
          <a:p>
            <a:pPr algn="r"/>
            <a:r>
              <a:rPr lang="ru-RU" sz="2400" b="1" dirty="0"/>
              <a:t> И врачу, и акробату</a:t>
            </a:r>
          </a:p>
          <a:p>
            <a:pPr algn="r"/>
            <a:r>
              <a:rPr lang="ru-RU" sz="2400" b="1" dirty="0" smtClean="0"/>
              <a:t> </a:t>
            </a:r>
            <a:r>
              <a:rPr lang="ru-RU" sz="2400" b="1" dirty="0"/>
              <a:t>Выдают за </a:t>
            </a:r>
            <a:r>
              <a:rPr lang="ru-RU" sz="2400" b="1" dirty="0" smtClean="0"/>
              <a:t>труд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Будут целыми как в танке,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Сбереженья </a:t>
            </a:r>
            <a:r>
              <a:rPr lang="ru-RU" sz="2400" b="1" dirty="0">
                <a:solidFill>
                  <a:srgbClr val="0070C0"/>
                </a:solidFill>
              </a:rPr>
              <a:t>ваши </a:t>
            </a:r>
            <a:r>
              <a:rPr lang="ru-RU" sz="2400" b="1" dirty="0" smtClean="0">
                <a:solidFill>
                  <a:srgbClr val="0070C0"/>
                </a:solidFill>
              </a:rPr>
              <a:t>в …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sz="2400" dirty="0"/>
          </a:p>
          <a:p>
            <a:endParaRPr lang="ru-RU" sz="2400" dirty="0"/>
          </a:p>
          <a:p>
            <a:pPr algn="ctr"/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6150" name="WordArt 8"/>
          <p:cNvSpPr>
            <a:spLocks noChangeArrowheads="1" noChangeShapeType="1" noTextEdit="1"/>
          </p:cNvSpPr>
          <p:nvPr/>
        </p:nvSpPr>
        <p:spPr bwMode="auto">
          <a:xfrm>
            <a:off x="3995738" y="3070225"/>
            <a:ext cx="2879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6515100" y="3933825"/>
            <a:ext cx="576263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 descr="http://img-fotki.yandex.ru/get/4606/tatyana2q8-medvedeva.123/0_534cb_5d4c4cf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3082943" cy="3871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ashprazdnik.org/photo/4fa11c22607c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72198" y="200024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57158" y="0"/>
            <a:ext cx="8389938" cy="1295400"/>
          </a:xfrm>
          <a:prstGeom prst="wedgeRoundRectCallout">
            <a:avLst>
              <a:gd name="adj1" fmla="val 36167"/>
              <a:gd name="adj2" fmla="val 16605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А сейчас соревнуются капитаны, для них экономические ребусы:</a:t>
            </a:r>
          </a:p>
        </p:txBody>
      </p:sp>
      <p:pic>
        <p:nvPicPr>
          <p:cNvPr id="5" name="Рисунок 4" descr="http://kon8367.narod.ru/olderfiles/5/3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7625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on8367.narod.ru/olderfiles/5/reb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4762500" cy="163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on8367.narod.ru/olderfiles/5/reb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085184"/>
            <a:ext cx="4762500" cy="137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76056" y="1825625"/>
            <a:ext cx="3439294" cy="4351338"/>
          </a:xfrm>
        </p:spPr>
        <p:txBody>
          <a:bodyPr/>
          <a:lstStyle/>
          <a:p>
            <a:r>
              <a:rPr lang="ru-RU" b="1" dirty="0" smtClean="0"/>
              <a:t>ТОВАР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КАЗНА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БАНКРОТ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WordArt 8"/>
          <p:cNvSpPr>
            <a:spLocks noChangeArrowheads="1" noChangeShapeType="1" noTextEdit="1"/>
          </p:cNvSpPr>
          <p:nvPr/>
        </p:nvSpPr>
        <p:spPr bwMode="auto">
          <a:xfrm>
            <a:off x="3995738" y="3070225"/>
            <a:ext cx="2879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6515100" y="3933825"/>
            <a:ext cx="576263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Вертикальный свиток 28"/>
          <p:cNvSpPr/>
          <p:nvPr/>
        </p:nvSpPr>
        <p:spPr>
          <a:xfrm flipH="1">
            <a:off x="1857356" y="642918"/>
            <a:ext cx="7572428" cy="5643602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Копейка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рубль (бережет)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копейки (рубля нет)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имей сто рублей (а имей сто друзей)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Деньги любят (счет)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Деньги не грибы, можно и (зимой найти)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Деньги не в деньгах,(а в делах)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Брат братом, сват сватом, а денежки (не родня)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Деньги без (глаз)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Чем богаты (тем и рады)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с богатством жить (а с человеком)</a:t>
            </a:r>
          </a:p>
          <a:p>
            <a:pPr marL="342900" indent="-342900" algn="ctr">
              <a:buFont typeface="+mj-lt"/>
              <a:buAutoNum type="arabicPeriod"/>
            </a:pP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img-fotki.yandex.ru/get/4606/tatyana2q8-medvedeva.123/0_534cb_5d4c4cfe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2714620"/>
            <a:ext cx="3082943" cy="387182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               Литературный конкурс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334</Words>
  <Application>Microsoft Office PowerPoint</Application>
  <PresentationFormat>Экран (4:3)</PresentationFormat>
  <Paragraphs>115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Внеклассное мероприятие «Путешествие в экономику»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Литературный конкурс</vt:lpstr>
      <vt:lpstr>Презентация PowerPoint</vt:lpstr>
      <vt:lpstr>РЕКФЛЕКСИЯ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2020-09-15T05:16:25Z</dcterms:created>
  <dcterms:modified xsi:type="dcterms:W3CDTF">2020-09-21T13:13:03Z</dcterms:modified>
</cp:coreProperties>
</file>