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74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5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4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99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798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963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955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7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37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456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40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33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8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4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03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39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E43B13-5A9E-48DD-B382-A419463C7533}" type="datetimeFigureOut">
              <a:rPr lang="ru-RU" smtClean="0"/>
              <a:t>26.09.2020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AED54D-48D0-4D5D-BC38-43193E2A9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4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dni-fg.ru/" TargetMode="External"/><Relationship Id="rId7" Type="http://schemas.openxmlformats.org/officeDocument/2006/relationships/hyperlink" Target="https://edu.pacc.ru/" TargetMode="External"/><Relationship Id="rId12" Type="http://schemas.openxmlformats.org/officeDocument/2006/relationships/image" Target="../media/image2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://fingram.olimpiada.ru/invit5720" TargetMode="External"/><Relationship Id="rId5" Type="http://schemas.openxmlformats.org/officeDocument/2006/relationships/hyperlink" Target="https://vashifinancy.ru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emf"/><Relationship Id="rId9" Type="http://schemas.openxmlformats.org/officeDocument/2006/relationships/hyperlink" Target="https://fmc.hse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E96D5-D693-47E5-B314-72FEC58EC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1" y="0"/>
            <a:ext cx="12161520" cy="1668780"/>
          </a:xfrm>
        </p:spPr>
        <p:txBody>
          <a:bodyPr>
            <a:noAutofit/>
          </a:bodyPr>
          <a:lstStyle/>
          <a:p>
            <a:r>
              <a:rPr lang="ru-RU" sz="2800" dirty="0"/>
              <a:t>Проект группы 5 М6</a:t>
            </a:r>
            <a:br>
              <a:rPr lang="ru-RU" sz="2800" dirty="0"/>
            </a:br>
            <a:r>
              <a:rPr lang="ru-RU" sz="2800" dirty="0"/>
              <a:t>«Содержание и методика преподавания тем по страхованию»</a:t>
            </a:r>
            <a:br>
              <a:rPr lang="ru-RU" sz="2800" dirty="0"/>
            </a:br>
            <a:r>
              <a:rPr lang="ru-RU" sz="2800" dirty="0"/>
              <a:t>Разработка внеурочного мероприятия на тему «Что нужно знать о страховании?»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DF330B-5CA3-41D1-BEF5-7CED02057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83" y="1372015"/>
            <a:ext cx="1902117" cy="124978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EEB321-5380-4783-890E-30CF4FB72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07121">
            <a:off x="281748" y="3645723"/>
            <a:ext cx="2127688" cy="3029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1F9F60-E1B2-45C5-AED9-69038613C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48389">
            <a:off x="9739810" y="4340997"/>
            <a:ext cx="2181553" cy="22899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2F4C3B-957C-429A-BD1D-3B09EF897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2127" y="6334186"/>
            <a:ext cx="3067665" cy="550606"/>
          </a:xfrm>
          <a:prstGeom prst="rect">
            <a:avLst/>
          </a:prstGeom>
        </p:spPr>
      </p:pic>
      <p:graphicFrame>
        <p:nvGraphicFramePr>
          <p:cNvPr id="9" name="Таблица 11">
            <a:extLst>
              <a:ext uri="{FF2B5EF4-FFF2-40B4-BE49-F238E27FC236}">
                <a16:creationId xmlns:a16="http://schemas.microsoft.com/office/drawing/2014/main" id="{092BC0EB-D0D4-44A1-9B9A-AC3DF73A11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72442"/>
              </p:ext>
            </p:extLst>
          </p:nvPr>
        </p:nvGraphicFramePr>
        <p:xfrm>
          <a:off x="2039214" y="1372430"/>
          <a:ext cx="8253272" cy="4712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980">
                  <a:extLst>
                    <a:ext uri="{9D8B030D-6E8A-4147-A177-3AD203B41FA5}">
                      <a16:colId xmlns:a16="http://schemas.microsoft.com/office/drawing/2014/main" val="3255430041"/>
                    </a:ext>
                  </a:extLst>
                </a:gridCol>
                <a:gridCol w="5921079">
                  <a:extLst>
                    <a:ext uri="{9D8B030D-6E8A-4147-A177-3AD203B41FA5}">
                      <a16:colId xmlns:a16="http://schemas.microsoft.com/office/drawing/2014/main" val="196510242"/>
                    </a:ext>
                  </a:extLst>
                </a:gridCol>
                <a:gridCol w="1984213">
                  <a:extLst>
                    <a:ext uri="{9D8B030D-6E8A-4147-A177-3AD203B41FA5}">
                      <a16:colId xmlns:a16="http://schemas.microsoft.com/office/drawing/2014/main" val="9377481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исполнитель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14342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Цель, задачи и планируемые  результаты. Слайды для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Верченко</a:t>
                      </a:r>
                      <a:r>
                        <a:rPr lang="ru-RU" dirty="0"/>
                        <a:t> Е.А.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127535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плана урока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А­лексеева Е.А.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13131"/>
                  </a:ext>
                </a:extLst>
              </a:tr>
              <a:tr h="531342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Описание деятельности педагога на каждом этапе занятий. Разработка теста.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Бабкина Г.И.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249059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Подборка интерактивных практических задач.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Абрамкина Е.В.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90859"/>
                  </a:ext>
                </a:extLst>
              </a:tr>
              <a:tr h="794981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ситуативных кейсов для команд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Глухушкина</a:t>
                      </a:r>
                      <a:r>
                        <a:rPr lang="ru-RU" dirty="0"/>
                        <a:t> Н.Б.</a:t>
                      </a:r>
                    </a:p>
                    <a:p>
                      <a:r>
                        <a:rPr lang="ru-RU" dirty="0"/>
                        <a:t>Кулакова  Е.В.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988510"/>
                  </a:ext>
                </a:extLst>
              </a:tr>
              <a:tr h="443226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Список литературы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Афонина А. 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889635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ru-RU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Подборка видеороликов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Гордеева Ю.М.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909245"/>
                  </a:ext>
                </a:extLst>
              </a:tr>
              <a:tr h="303624"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Задачи для домашнего задания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Бобровская Т.В.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19319"/>
                  </a:ext>
                </a:extLst>
              </a:tr>
              <a:tr h="531342">
                <a:tc>
                  <a:txBody>
                    <a:bodyPr/>
                    <a:lstStyle/>
                    <a:p>
                      <a:r>
                        <a:rPr lang="ru-RU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Слайды к выступлению, задачи для подготовки к олимпиаде, итоговый тест.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Григорьева Л.Л.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19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992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71BA45-9869-4B5D-8C19-499DE776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565508"/>
            <a:ext cx="11087100" cy="52515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Цель:</a:t>
            </a:r>
          </a:p>
          <a:p>
            <a:r>
              <a:rPr lang="ru-RU" dirty="0"/>
              <a:t>Разработать педагогический инструментарий для поведения внеурочного мероприятия -  тематического открытого занятия (тематической беседы, урока) по вопросам  различных видов страхования.</a:t>
            </a:r>
          </a:p>
          <a:p>
            <a:pPr marL="0" indent="0">
              <a:buNone/>
            </a:pPr>
            <a:r>
              <a:rPr lang="ru-RU" dirty="0"/>
              <a:t> 	 Основные задачи:</a:t>
            </a:r>
          </a:p>
          <a:p>
            <a:r>
              <a:rPr lang="ru-RU" dirty="0"/>
              <a:t>ознакомление преподавателей с инструментами проведения  внеурочных мероприятий по финансовой грамотности, в частности темы «Страхование».</a:t>
            </a:r>
          </a:p>
          <a:p>
            <a:r>
              <a:rPr lang="ru-RU" dirty="0"/>
              <a:t>разработка структуры проведения мероприятия;</a:t>
            </a:r>
          </a:p>
          <a:p>
            <a:r>
              <a:rPr lang="ru-RU" dirty="0"/>
              <a:t>подбор необходимой актуальной литературы;</a:t>
            </a:r>
          </a:p>
          <a:p>
            <a:r>
              <a:rPr lang="ru-RU" dirty="0"/>
              <a:t>разработка кейсов для закрепления полученных знаний;</a:t>
            </a:r>
          </a:p>
          <a:p>
            <a:r>
              <a:rPr lang="ru-RU" dirty="0"/>
              <a:t>разработка вариативного домашнего задания;</a:t>
            </a:r>
          </a:p>
          <a:p>
            <a:r>
              <a:rPr lang="ru-RU" dirty="0"/>
              <a:t>использование </a:t>
            </a:r>
            <a:r>
              <a:rPr lang="ru-RU" dirty="0" err="1"/>
              <a:t>практикоориентированных</a:t>
            </a:r>
            <a:r>
              <a:rPr lang="ru-RU" dirty="0"/>
              <a:t> методов и возможность использования полученных знаний  при подготовки к олимпиаде по финансовой грамотности.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D8078-4882-4FC4-84FE-011E85E8B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433" y="3005244"/>
            <a:ext cx="190211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58A363-D84A-4022-A98E-724ADE788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67" y="6307394"/>
            <a:ext cx="3067665" cy="5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5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9E5704-BD94-4AB6-BE1F-D7A524EDD9CF}"/>
              </a:ext>
            </a:extLst>
          </p:cNvPr>
          <p:cNvSpPr txBox="1"/>
          <p:nvPr/>
        </p:nvSpPr>
        <p:spPr>
          <a:xfrm>
            <a:off x="598646" y="474345"/>
            <a:ext cx="1099470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Схема организации внеурочного мероприятия</a:t>
            </a:r>
          </a:p>
          <a:p>
            <a:r>
              <a:rPr lang="ru-RU" dirty="0"/>
              <a:t>I. Организационный момент. Объявление новой темы, постановка целей урока, ознакомление с планом (3 мин.)</a:t>
            </a:r>
          </a:p>
          <a:p>
            <a:r>
              <a:rPr lang="ru-RU" dirty="0"/>
              <a:t>Сегодня мы с вами поподробнее познакомимся с таким понятием как «страхование» и попытаемся выяснить, какую роль играет страхование в нашей жизни.</a:t>
            </a:r>
          </a:p>
          <a:p>
            <a:r>
              <a:rPr lang="ru-RU" dirty="0"/>
              <a:t>II. Объяснение нового материала (20 минут)</a:t>
            </a:r>
          </a:p>
          <a:p>
            <a:r>
              <a:rPr lang="ru-RU" dirty="0"/>
              <a:t>	Слайд № 1- № 2</a:t>
            </a:r>
          </a:p>
          <a:p>
            <a:r>
              <a:rPr lang="ru-RU" dirty="0"/>
              <a:t>	Ученикам предлагается посмотреть видеоролик  о значении страхования в жизни человека. После просмотра ролика провести беседу на тему происхождения слово страхование. Определите корень в слове «страхование» (ответ учеников: страх).</a:t>
            </a:r>
          </a:p>
          <a:p>
            <a:r>
              <a:rPr lang="ru-RU" dirty="0"/>
              <a:t> Слайд №3 – Знакомство с этапами развития страхового дела в России</a:t>
            </a:r>
          </a:p>
          <a:p>
            <a:r>
              <a:rPr lang="ru-RU" dirty="0"/>
              <a:t>Слайд № 4- № 7 объяснение нового материала</a:t>
            </a:r>
          </a:p>
          <a:p>
            <a:r>
              <a:rPr lang="ru-RU" dirty="0"/>
              <a:t>Слайд № 8- работа в группах, кейсы</a:t>
            </a:r>
          </a:p>
          <a:p>
            <a:r>
              <a:rPr lang="ru-RU" dirty="0"/>
              <a:t>Слайд № 9-11 решение практических ситуаций </a:t>
            </a:r>
          </a:p>
          <a:p>
            <a:r>
              <a:rPr lang="ru-RU" dirty="0"/>
              <a:t>Слайд № 12-19 рассмотрение теоретического материала</a:t>
            </a:r>
          </a:p>
          <a:p>
            <a:r>
              <a:rPr lang="ru-RU" dirty="0"/>
              <a:t>Слайд № 20  решение практических задач всем вместе.</a:t>
            </a:r>
          </a:p>
          <a:p>
            <a:r>
              <a:rPr lang="ru-RU" dirty="0"/>
              <a:t>III. Закрепление изученного материала (20 минут)</a:t>
            </a:r>
          </a:p>
          <a:p>
            <a:r>
              <a:rPr lang="ru-RU" dirty="0"/>
              <a:t>Слайд №21 - Игра «Страхование будущего», класс делится на 3 группы для создания   рекламного ролика страховой компании. Время подготовки 10 минут, защиты- по 3 минуты</a:t>
            </a:r>
          </a:p>
          <a:p>
            <a:r>
              <a:rPr lang="ru-RU" dirty="0"/>
              <a:t>Слайд №22 -Работа с электронным учебником (10мин)</a:t>
            </a:r>
          </a:p>
          <a:p>
            <a:r>
              <a:rPr lang="ru-RU" dirty="0"/>
              <a:t>IV. Домашнее задание (2 мин) предлагается разные виды: работа с электронным учебником, прохождение теста, или работа с кейсом.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6ECDF0-CBB2-4DA0-B0FF-46FF7D387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7167">
            <a:off x="10289883" y="5921148"/>
            <a:ext cx="190211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13C986-37CD-40ED-8FAE-A87097683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67" y="6273787"/>
            <a:ext cx="3067665" cy="5506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90939A-4665-4B79-A245-D6F18940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54" y="3429000"/>
            <a:ext cx="2527763" cy="142708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366E49-1A19-4400-A971-79EA7006B1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5071" y="3577800"/>
            <a:ext cx="2175181" cy="122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7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8533FE-197E-47A2-A637-40626B6529E1}"/>
              </a:ext>
            </a:extLst>
          </p:cNvPr>
          <p:cNvSpPr txBox="1"/>
          <p:nvPr/>
        </p:nvSpPr>
        <p:spPr>
          <a:xfrm>
            <a:off x="695907" y="546130"/>
            <a:ext cx="108001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Данный материал поможет учителю реализовать принципы системно-деятельностного подхода при проведении мероприятия; смоделировать воспитательную и обучающую деятельность в соответствии с необходимыми целями, руководствуясь интересами, возрастными особенностями и возможностями учащихся; создать условия для самостоятельной учебно-познавательной деятельности учеников; организовать обстановку, способствующую вовлечению учащихся в мотивированную самостоятельную групповую и индивидуальную работу, основанную на собственных интересах и целях, подкреплённых их индивидуальным опытом и способностями.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5B9896-04D0-4A2D-B106-244DE5FBF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665">
            <a:off x="10225162" y="5223609"/>
            <a:ext cx="1902117" cy="125588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D377238-8A96-4A3D-BD53-A62BCF51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87" y="6307394"/>
            <a:ext cx="3067665" cy="5506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FDC63D-65E1-4259-8EFF-880F2683D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036" y="4947335"/>
            <a:ext cx="2096345" cy="11809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4F852B-FC74-49F7-861A-CA54F7909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510" y="4947335"/>
            <a:ext cx="2030980" cy="114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9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3BC9CD-1F7F-49C2-B1FE-2EC8299CDDE0}"/>
              </a:ext>
            </a:extLst>
          </p:cNvPr>
          <p:cNvSpPr txBox="1"/>
          <p:nvPr/>
        </p:nvSpPr>
        <p:spPr>
          <a:xfrm>
            <a:off x="783907" y="749915"/>
            <a:ext cx="1062418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Данный проект предполагается реализовать во внеурочной деятельности, в летнем финансовом лагере. Мероприятия в рамках финансового фестиваля в школе, семейное мероприятие. Возраст детей 14-15 лет. А также в качестве занятий по подготовке к олимпиаде по финансовой грамотности</a:t>
            </a:r>
            <a:r>
              <a:rPr lang="ru-RU" sz="3600" dirty="0"/>
              <a:t>.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4C8BEA-9FAF-4B9D-B09B-DF5EA5635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303" y="3711074"/>
            <a:ext cx="1902117" cy="2397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FB6786-F615-4BB8-896B-D7ACF4FB7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996" y="4447451"/>
            <a:ext cx="1995665" cy="131765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F712492-157D-4E92-ADD0-7F313B715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166" y="6307394"/>
            <a:ext cx="3067665" cy="5506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74E40E-6842-4C44-8E4F-417FA7E0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319" y="3185590"/>
            <a:ext cx="2286199" cy="128789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B6ED25-9FE1-4FC1-A78C-EA4D9AF7F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6731" y="3341025"/>
            <a:ext cx="2286199" cy="1287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83F5A-6589-4B0F-9A5D-E2F177C3F2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7550" y="4628917"/>
            <a:ext cx="2016896" cy="113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93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F26BC0-4CB6-4A39-B285-4305300B50CB}"/>
              </a:ext>
            </a:extLst>
          </p:cNvPr>
          <p:cNvSpPr txBox="1"/>
          <p:nvPr/>
        </p:nvSpPr>
        <p:spPr>
          <a:xfrm>
            <a:off x="914401" y="702205"/>
            <a:ext cx="9916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Источники информации, которые использовались при разработке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B9C436-9818-436F-85D0-3B9CE7206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967" y="6284534"/>
            <a:ext cx="3067665" cy="5506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2323A0-8F73-48D6-8555-401E527436D3}"/>
              </a:ext>
            </a:extLst>
          </p:cNvPr>
          <p:cNvSpPr txBox="1"/>
          <p:nvPr/>
        </p:nvSpPr>
        <p:spPr>
          <a:xfrm>
            <a:off x="914401" y="1283026"/>
            <a:ext cx="173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http://dni</a:t>
            </a:r>
            <a:r>
              <a:rPr lang="ru-RU" dirty="0">
                <a:hlinkClick r:id="rId3"/>
              </a:rPr>
              <a:t>-</a:t>
            </a:r>
            <a:r>
              <a:rPr lang="en-US" dirty="0">
                <a:hlinkClick r:id="rId3"/>
              </a:rPr>
              <a:t>fg.ru/</a:t>
            </a:r>
            <a:r>
              <a:rPr lang="ru-RU" dirty="0"/>
              <a:t> 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EF0E9-3CD3-4887-A2F6-AB3E5A17C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184" y="1126276"/>
            <a:ext cx="4183554" cy="692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6CF33-5DC8-4F61-B3E2-00084C719115}"/>
              </a:ext>
            </a:extLst>
          </p:cNvPr>
          <p:cNvSpPr txBox="1"/>
          <p:nvPr/>
        </p:nvSpPr>
        <p:spPr>
          <a:xfrm>
            <a:off x="6407411" y="1769221"/>
            <a:ext cx="237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https://vashifinancy.ru/</a:t>
            </a:r>
            <a:r>
              <a:rPr lang="ru-RU" dirty="0"/>
              <a:t>   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0C2696-4999-4AF3-BCFA-F16F7A4B48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85" t="19495" r="9257" b="20181"/>
          <a:stretch/>
        </p:blipFill>
        <p:spPr>
          <a:xfrm>
            <a:off x="8824403" y="1490277"/>
            <a:ext cx="2695853" cy="1159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F56D797-2104-49C6-9233-FACB0EA48157}"/>
              </a:ext>
            </a:extLst>
          </p:cNvPr>
          <p:cNvSpPr txBox="1"/>
          <p:nvPr/>
        </p:nvSpPr>
        <p:spPr>
          <a:xfrm>
            <a:off x="1140782" y="2677117"/>
            <a:ext cx="216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https://edu.pacc.ru/</a:t>
            </a:r>
            <a:r>
              <a:rPr lang="ru-RU" dirty="0"/>
              <a:t> 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71A4CC-C930-498D-8537-A767124D1B8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422" t="10239" r="18520" b="77476"/>
          <a:stretch/>
        </p:blipFill>
        <p:spPr>
          <a:xfrm>
            <a:off x="3366114" y="2677117"/>
            <a:ext cx="5388746" cy="5905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EB8C8F-9F0B-44F7-9956-5BF272367445}"/>
              </a:ext>
            </a:extLst>
          </p:cNvPr>
          <p:cNvSpPr txBox="1"/>
          <p:nvPr/>
        </p:nvSpPr>
        <p:spPr>
          <a:xfrm>
            <a:off x="1020933" y="4223965"/>
            <a:ext cx="216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https://fmc.hse.ru/</a:t>
            </a:r>
            <a:r>
              <a:rPr lang="ru-RU" dirty="0"/>
              <a:t>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E3EB93-79E5-4DA7-B3D8-FBF209360FB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8811" t="15021" r="11165" b="50000"/>
          <a:stretch/>
        </p:blipFill>
        <p:spPr>
          <a:xfrm>
            <a:off x="2962874" y="3609135"/>
            <a:ext cx="4634144" cy="1139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593752A-9DDB-4804-982B-471FD1F3011D}"/>
              </a:ext>
            </a:extLst>
          </p:cNvPr>
          <p:cNvSpPr txBox="1"/>
          <p:nvPr/>
        </p:nvSpPr>
        <p:spPr>
          <a:xfrm>
            <a:off x="4209494" y="5090045"/>
            <a:ext cx="370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1"/>
              </a:rPr>
              <a:t>http://fingram.olimpiada.ru/invit5720</a:t>
            </a:r>
            <a:r>
              <a:rPr lang="ru-RU" dirty="0"/>
              <a:t>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CB0AD5-E683-4C06-BCE7-A608D089266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534" t="8771" r="22088" b="40327"/>
          <a:stretch/>
        </p:blipFill>
        <p:spPr>
          <a:xfrm>
            <a:off x="7911481" y="4324868"/>
            <a:ext cx="3592496" cy="17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884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363</TotalTime>
  <Words>615</Words>
  <Application>Microsoft Office PowerPoint</Application>
  <PresentationFormat>Широкоэкранный</PresentationFormat>
  <Paragraphs>64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Проект группы 5 М6 «Содержание и методика преподавания тем по страхованию» Разработка внеурочного мероприятия на тему «Что нужно знать о страховании?»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29</cp:revision>
  <dcterms:created xsi:type="dcterms:W3CDTF">2020-09-23T17:24:59Z</dcterms:created>
  <dcterms:modified xsi:type="dcterms:W3CDTF">2020-09-26T12:23:53Z</dcterms:modified>
</cp:coreProperties>
</file>