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7"/>
  </p:notesMasterIdLst>
  <p:sldIdLst>
    <p:sldId id="279" r:id="rId2"/>
    <p:sldId id="299" r:id="rId3"/>
    <p:sldId id="261" r:id="rId4"/>
    <p:sldId id="284" r:id="rId5"/>
    <p:sldId id="300" r:id="rId6"/>
    <p:sldId id="308" r:id="rId7"/>
    <p:sldId id="310" r:id="rId8"/>
    <p:sldId id="311" r:id="rId9"/>
    <p:sldId id="263" r:id="rId10"/>
    <p:sldId id="312" r:id="rId11"/>
    <p:sldId id="314" r:id="rId12"/>
    <p:sldId id="315" r:id="rId13"/>
    <p:sldId id="316" r:id="rId14"/>
    <p:sldId id="317" r:id="rId15"/>
    <p:sldId id="270" r:id="rId16"/>
    <p:sldId id="318" r:id="rId17"/>
    <p:sldId id="319" r:id="rId18"/>
    <p:sldId id="321" r:id="rId19"/>
    <p:sldId id="325" r:id="rId20"/>
    <p:sldId id="322" r:id="rId21"/>
    <p:sldId id="265" r:id="rId22"/>
    <p:sldId id="323" r:id="rId23"/>
    <p:sldId id="324" r:id="rId24"/>
    <p:sldId id="326" r:id="rId25"/>
    <p:sldId id="327" r:id="rId26"/>
  </p:sldIdLst>
  <p:sldSz cx="9144000" cy="5143500" type="screen16x9"/>
  <p:notesSz cx="6858000" cy="9144000"/>
  <p:embeddedFontLst>
    <p:embeddedFont>
      <p:font typeface="Consolas" panose="020B0609020204030204" pitchFamily="49" charset="0"/>
      <p:regular r:id="rId28"/>
      <p:bold r:id="rId29"/>
      <p:italic r:id="rId30"/>
      <p:boldItalic r:id="rId31"/>
    </p:embeddedFont>
    <p:embeddedFont>
      <p:font typeface="Lato Light" panose="020B0604020202020204" charset="0"/>
      <p:regular r:id="rId32"/>
      <p:bold r:id="rId33"/>
      <p:italic r:id="rId34"/>
      <p:boldItalic r:id="rId35"/>
    </p:embeddedFont>
    <p:embeddedFont>
      <p:font typeface="Roboto Slab Regular" panose="020B0604020202020204" charset="0"/>
      <p:regular r:id="rId36"/>
      <p:bold r:id="rId37"/>
    </p:embeddedFont>
    <p:embeddedFont>
      <p:font typeface="Segoe Print" panose="02000600000000000000"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BEC6"/>
    <a:srgbClr val="FD3F67"/>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C5EC0E-53FE-48C8-9EB1-9CC7FA1B88B9}">
  <a:tblStyle styleId="{E1C5EC0E-53FE-48C8-9EB1-9CC7FA1B88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930" autoAdjust="0"/>
    <p:restoredTop sz="91994"/>
  </p:normalViewPr>
  <p:slideViewPr>
    <p:cSldViewPr snapToGrid="0" snapToObjects="1">
      <p:cViewPr varScale="1">
        <p:scale>
          <a:sx n="148" d="100"/>
          <a:sy n="148" d="100"/>
        </p:scale>
        <p:origin x="132" y="2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85163-C20E-2F45-9039-D902E211BE16}" type="doc">
      <dgm:prSet loTypeId="urn:microsoft.com/office/officeart/2005/8/layout/radial3" loCatId="" qsTypeId="urn:microsoft.com/office/officeart/2005/8/quickstyle/simple1" qsCatId="simple" csTypeId="urn:microsoft.com/office/officeart/2005/8/colors/colorful5" csCatId="colorful" phldr="1"/>
      <dgm:spPr/>
      <dgm:t>
        <a:bodyPr/>
        <a:lstStyle/>
        <a:p>
          <a:endParaRPr lang="ru-RU"/>
        </a:p>
      </dgm:t>
    </dgm:pt>
    <dgm:pt modelId="{92C66D22-FD79-8E49-8038-0F0DDD6F4BB4}">
      <dgm:prSet phldrT="[Текст]"/>
      <dgm:spPr/>
      <dgm:t>
        <a:bodyPr/>
        <a:lstStyle/>
        <a:p>
          <a:r>
            <a:rPr lang="ru-RU" b="0" dirty="0">
              <a:solidFill>
                <a:schemeClr val="bg1"/>
              </a:solidFill>
              <a:latin typeface="Segoe Print" panose="02000800000000000000" pitchFamily="2" charset="0"/>
              <a:cs typeface="Consolas" panose="020B0609020204030204" pitchFamily="49" charset="0"/>
            </a:rPr>
            <a:t>Функции страхования</a:t>
          </a:r>
        </a:p>
      </dgm:t>
    </dgm:pt>
    <dgm:pt modelId="{59F649D6-B85D-8347-B546-854BB6A6EA91}" type="parTrans" cxnId="{B4E11C55-BB5C-8B43-B486-10A0ABD0812E}">
      <dgm:prSet/>
      <dgm:spPr/>
      <dgm:t>
        <a:bodyPr/>
        <a:lstStyle/>
        <a:p>
          <a:endParaRPr lang="ru-RU">
            <a:latin typeface="Consolas" panose="020B0609020204030204" pitchFamily="49" charset="0"/>
            <a:cs typeface="Consolas" panose="020B0609020204030204" pitchFamily="49" charset="0"/>
          </a:endParaRPr>
        </a:p>
      </dgm:t>
    </dgm:pt>
    <dgm:pt modelId="{15A91DAC-96F1-BA40-9F8F-FD94AC13F65E}" type="sibTrans" cxnId="{B4E11C55-BB5C-8B43-B486-10A0ABD0812E}">
      <dgm:prSet/>
      <dgm:spPr/>
      <dgm:t>
        <a:bodyPr/>
        <a:lstStyle/>
        <a:p>
          <a:endParaRPr lang="ru-RU">
            <a:latin typeface="Consolas" panose="020B0609020204030204" pitchFamily="49" charset="0"/>
            <a:cs typeface="Consolas" panose="020B0609020204030204" pitchFamily="49" charset="0"/>
          </a:endParaRPr>
        </a:p>
      </dgm:t>
    </dgm:pt>
    <dgm:pt modelId="{59209081-EA44-154B-990E-D5B94E89F7C7}">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ru-RU" sz="1100" b="1" i="1" dirty="0">
              <a:latin typeface="Monaco" pitchFamily="2" charset="0"/>
              <a:cs typeface="Consolas" panose="020B0609020204030204" pitchFamily="49" charset="0"/>
            </a:rPr>
            <a:t>Рисковая</a:t>
          </a:r>
        </a:p>
        <a:p>
          <a:r>
            <a:rPr lang="ru-RU" sz="1100" b="1" i="1" dirty="0">
              <a:latin typeface="Monaco" pitchFamily="2" charset="0"/>
              <a:cs typeface="Consolas" panose="020B0609020204030204" pitchFamily="49" charset="0"/>
            </a:rPr>
            <a:t>(основная)</a:t>
          </a:r>
        </a:p>
      </dgm:t>
    </dgm:pt>
    <dgm:pt modelId="{9037DC6B-18A3-684E-9601-ACD61328A552}" type="parTrans" cxnId="{8FE08CB6-6CA9-CF4A-8576-D9A45159C811}">
      <dgm:prSet/>
      <dgm:spPr/>
      <dgm:t>
        <a:bodyPr/>
        <a:lstStyle/>
        <a:p>
          <a:endParaRPr lang="ru-RU">
            <a:latin typeface="Consolas" panose="020B0609020204030204" pitchFamily="49" charset="0"/>
            <a:cs typeface="Consolas" panose="020B0609020204030204" pitchFamily="49" charset="0"/>
          </a:endParaRPr>
        </a:p>
      </dgm:t>
    </dgm:pt>
    <dgm:pt modelId="{16F75F15-582F-CF42-A32C-4A252B692F76}" type="sibTrans" cxnId="{8FE08CB6-6CA9-CF4A-8576-D9A45159C811}">
      <dgm:prSet/>
      <dgm:spPr/>
      <dgm:t>
        <a:bodyPr/>
        <a:lstStyle/>
        <a:p>
          <a:endParaRPr lang="ru-RU">
            <a:latin typeface="Consolas" panose="020B0609020204030204" pitchFamily="49" charset="0"/>
            <a:cs typeface="Consolas" panose="020B0609020204030204" pitchFamily="49" charset="0"/>
          </a:endParaRPr>
        </a:p>
      </dgm:t>
    </dgm:pt>
    <dgm:pt modelId="{2A4C4C8B-E7F4-3A4F-9FA2-BBEAE22708C0}">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ru-RU" sz="1050" b="1" i="1" dirty="0">
              <a:latin typeface="Monaco" pitchFamily="2" charset="0"/>
              <a:cs typeface="Consolas" panose="020B0609020204030204" pitchFamily="49" charset="0"/>
            </a:rPr>
            <a:t>Сберегательная</a:t>
          </a:r>
        </a:p>
      </dgm:t>
    </dgm:pt>
    <dgm:pt modelId="{CD00D043-E0B0-C24A-8674-6F6F39EB9A53}" type="parTrans" cxnId="{82B330F0-79D7-2242-B191-24EB75F2F816}">
      <dgm:prSet/>
      <dgm:spPr/>
      <dgm:t>
        <a:bodyPr/>
        <a:lstStyle/>
        <a:p>
          <a:endParaRPr lang="ru-RU">
            <a:latin typeface="Consolas" panose="020B0609020204030204" pitchFamily="49" charset="0"/>
            <a:cs typeface="Consolas" panose="020B0609020204030204" pitchFamily="49" charset="0"/>
          </a:endParaRPr>
        </a:p>
      </dgm:t>
    </dgm:pt>
    <dgm:pt modelId="{8BA475EE-128E-4D4A-9EF4-A6D635F8591D}" type="sibTrans" cxnId="{82B330F0-79D7-2242-B191-24EB75F2F816}">
      <dgm:prSet/>
      <dgm:spPr/>
      <dgm:t>
        <a:bodyPr/>
        <a:lstStyle/>
        <a:p>
          <a:endParaRPr lang="ru-RU">
            <a:latin typeface="Consolas" panose="020B0609020204030204" pitchFamily="49" charset="0"/>
            <a:cs typeface="Consolas" panose="020B0609020204030204" pitchFamily="49" charset="0"/>
          </a:endParaRPr>
        </a:p>
      </dgm:t>
    </dgm:pt>
    <dgm:pt modelId="{00A6A32A-A354-9B41-ABF6-18798962D9AB}">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ru-RU" sz="1200" b="1" i="1" dirty="0">
              <a:latin typeface="Monaco" pitchFamily="2" charset="0"/>
              <a:cs typeface="Consolas" panose="020B0609020204030204" pitchFamily="49" charset="0"/>
            </a:rPr>
            <a:t>Инвестиционная</a:t>
          </a:r>
        </a:p>
      </dgm:t>
    </dgm:pt>
    <dgm:pt modelId="{E3F0F409-C09B-B34B-B0F3-34C7A60DC6BF}" type="parTrans" cxnId="{486520E0-F716-464E-A467-8B95183F6F4D}">
      <dgm:prSet/>
      <dgm:spPr/>
      <dgm:t>
        <a:bodyPr/>
        <a:lstStyle/>
        <a:p>
          <a:endParaRPr lang="ru-RU">
            <a:latin typeface="Consolas" panose="020B0609020204030204" pitchFamily="49" charset="0"/>
            <a:cs typeface="Consolas" panose="020B0609020204030204" pitchFamily="49" charset="0"/>
          </a:endParaRPr>
        </a:p>
      </dgm:t>
    </dgm:pt>
    <dgm:pt modelId="{351D55BD-5292-3444-9148-72118C0B0DB3}" type="sibTrans" cxnId="{486520E0-F716-464E-A467-8B95183F6F4D}">
      <dgm:prSet/>
      <dgm:spPr/>
      <dgm:t>
        <a:bodyPr/>
        <a:lstStyle/>
        <a:p>
          <a:endParaRPr lang="ru-RU">
            <a:latin typeface="Consolas" panose="020B0609020204030204" pitchFamily="49" charset="0"/>
            <a:cs typeface="Consolas" panose="020B0609020204030204" pitchFamily="49" charset="0"/>
          </a:endParaRPr>
        </a:p>
      </dgm:t>
    </dgm:pt>
    <dgm:pt modelId="{0113085B-AE34-7640-B75D-43A10798C744}">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ru-RU" sz="1600" b="1" i="1" dirty="0">
              <a:latin typeface="Monaco" pitchFamily="2" charset="0"/>
              <a:cs typeface="Consolas" panose="020B0609020204030204" pitchFamily="49" charset="0"/>
            </a:rPr>
            <a:t>Социальная</a:t>
          </a:r>
        </a:p>
      </dgm:t>
    </dgm:pt>
    <dgm:pt modelId="{B515D270-784E-0E48-B3CB-14BDBCCF9665}" type="parTrans" cxnId="{83E5999A-C15E-024B-92A1-599ADA0A8C31}">
      <dgm:prSet/>
      <dgm:spPr/>
      <dgm:t>
        <a:bodyPr/>
        <a:lstStyle/>
        <a:p>
          <a:endParaRPr lang="ru-RU">
            <a:latin typeface="Consolas" panose="020B0609020204030204" pitchFamily="49" charset="0"/>
            <a:cs typeface="Consolas" panose="020B0609020204030204" pitchFamily="49" charset="0"/>
          </a:endParaRPr>
        </a:p>
      </dgm:t>
    </dgm:pt>
    <dgm:pt modelId="{9ACF36F5-DD56-3B41-973A-70DCE1F9D1DF}" type="sibTrans" cxnId="{83E5999A-C15E-024B-92A1-599ADA0A8C31}">
      <dgm:prSet/>
      <dgm:spPr/>
      <dgm:t>
        <a:bodyPr/>
        <a:lstStyle/>
        <a:p>
          <a:endParaRPr lang="ru-RU">
            <a:latin typeface="Consolas" panose="020B0609020204030204" pitchFamily="49" charset="0"/>
            <a:cs typeface="Consolas" panose="020B0609020204030204" pitchFamily="49" charset="0"/>
          </a:endParaRPr>
        </a:p>
      </dgm:t>
    </dgm:pt>
    <dgm:pt modelId="{BD77E8D3-C2BD-144B-9D1A-C867D76820D1}">
      <dgm:prSet custT="1">
        <dgm:style>
          <a:lnRef idx="2">
            <a:schemeClr val="accent2"/>
          </a:lnRef>
          <a:fillRef idx="1">
            <a:schemeClr val="lt1"/>
          </a:fillRef>
          <a:effectRef idx="0">
            <a:schemeClr val="accent2"/>
          </a:effectRef>
          <a:fontRef idx="minor">
            <a:schemeClr val="dk1"/>
          </a:fontRef>
        </dgm:style>
      </dgm:prSet>
      <dgm:spPr/>
      <dgm:t>
        <a:bodyPr/>
        <a:lstStyle/>
        <a:p>
          <a:r>
            <a:rPr lang="ru-RU" sz="1400" b="1" i="1" dirty="0">
              <a:latin typeface="Monaco" pitchFamily="2" charset="0"/>
              <a:cs typeface="Consolas" panose="020B0609020204030204" pitchFamily="49" charset="0"/>
            </a:rPr>
            <a:t>Контрольная</a:t>
          </a:r>
        </a:p>
      </dgm:t>
    </dgm:pt>
    <dgm:pt modelId="{57A027AF-0CF4-F147-9344-DD534BCF3177}" type="parTrans" cxnId="{26409404-77B5-CE4C-A78A-87C6B02B38C0}">
      <dgm:prSet/>
      <dgm:spPr/>
      <dgm:t>
        <a:bodyPr/>
        <a:lstStyle/>
        <a:p>
          <a:endParaRPr lang="ru-RU">
            <a:latin typeface="Consolas" panose="020B0609020204030204" pitchFamily="49" charset="0"/>
            <a:cs typeface="Consolas" panose="020B0609020204030204" pitchFamily="49" charset="0"/>
          </a:endParaRPr>
        </a:p>
      </dgm:t>
    </dgm:pt>
    <dgm:pt modelId="{14BDEBFB-6616-A845-BA7B-25CABCE2EF2B}" type="sibTrans" cxnId="{26409404-77B5-CE4C-A78A-87C6B02B38C0}">
      <dgm:prSet/>
      <dgm:spPr/>
      <dgm:t>
        <a:bodyPr/>
        <a:lstStyle/>
        <a:p>
          <a:endParaRPr lang="ru-RU">
            <a:latin typeface="Consolas" panose="020B0609020204030204" pitchFamily="49" charset="0"/>
            <a:cs typeface="Consolas" panose="020B0609020204030204" pitchFamily="49" charset="0"/>
          </a:endParaRPr>
        </a:p>
      </dgm:t>
    </dgm:pt>
    <dgm:pt modelId="{EA2A0144-0751-4C4D-A479-9843DBD3C481}">
      <dgm:prSet custT="1">
        <dgm:style>
          <a:lnRef idx="2">
            <a:schemeClr val="accent2"/>
          </a:lnRef>
          <a:fillRef idx="1">
            <a:schemeClr val="lt1"/>
          </a:fillRef>
          <a:effectRef idx="0">
            <a:schemeClr val="accent2"/>
          </a:effectRef>
          <a:fontRef idx="minor">
            <a:schemeClr val="dk1"/>
          </a:fontRef>
        </dgm:style>
      </dgm:prSet>
      <dgm:spPr/>
      <dgm:t>
        <a:bodyPr/>
        <a:lstStyle/>
        <a:p>
          <a:r>
            <a:rPr lang="ru-RU" sz="1200" b="1" i="1" dirty="0">
              <a:latin typeface="Monaco" pitchFamily="2" charset="0"/>
              <a:cs typeface="Consolas" panose="020B0609020204030204" pitchFamily="49" charset="0"/>
            </a:rPr>
            <a:t>Превентивная</a:t>
          </a:r>
        </a:p>
      </dgm:t>
    </dgm:pt>
    <dgm:pt modelId="{FD3D58A5-ABF7-224E-9700-5D92C257C8A8}" type="parTrans" cxnId="{7868FFDB-02EC-8445-852F-A5C46C52E97A}">
      <dgm:prSet/>
      <dgm:spPr/>
      <dgm:t>
        <a:bodyPr/>
        <a:lstStyle/>
        <a:p>
          <a:endParaRPr lang="ru-RU">
            <a:latin typeface="Consolas" panose="020B0609020204030204" pitchFamily="49" charset="0"/>
            <a:cs typeface="Consolas" panose="020B0609020204030204" pitchFamily="49" charset="0"/>
          </a:endParaRPr>
        </a:p>
      </dgm:t>
    </dgm:pt>
    <dgm:pt modelId="{C01E88B5-D658-B049-97A5-6AA46CFB1E59}" type="sibTrans" cxnId="{7868FFDB-02EC-8445-852F-A5C46C52E97A}">
      <dgm:prSet/>
      <dgm:spPr/>
      <dgm:t>
        <a:bodyPr/>
        <a:lstStyle/>
        <a:p>
          <a:endParaRPr lang="ru-RU">
            <a:latin typeface="Consolas" panose="020B0609020204030204" pitchFamily="49" charset="0"/>
            <a:cs typeface="Consolas" panose="020B0609020204030204" pitchFamily="49" charset="0"/>
          </a:endParaRPr>
        </a:p>
      </dgm:t>
    </dgm:pt>
    <dgm:pt modelId="{CD534A8A-55AC-2B41-B23D-C558F9BBBEA1}">
      <dgm:prSet custT="1">
        <dgm:style>
          <a:lnRef idx="2">
            <a:schemeClr val="accent2"/>
          </a:lnRef>
          <a:fillRef idx="1">
            <a:schemeClr val="lt1"/>
          </a:fillRef>
          <a:effectRef idx="0">
            <a:schemeClr val="accent2"/>
          </a:effectRef>
          <a:fontRef idx="minor">
            <a:schemeClr val="dk1"/>
          </a:fontRef>
        </dgm:style>
      </dgm:prSet>
      <dgm:spPr/>
      <dgm:t>
        <a:bodyPr/>
        <a:lstStyle/>
        <a:p>
          <a:r>
            <a:rPr lang="ru-RU" sz="1100" b="1" i="1" dirty="0">
              <a:latin typeface="Monaco" pitchFamily="2" charset="0"/>
              <a:cs typeface="Consolas" panose="020B0609020204030204" pitchFamily="49" charset="0"/>
            </a:rPr>
            <a:t>Создание и использование страховых фондов</a:t>
          </a:r>
        </a:p>
      </dgm:t>
    </dgm:pt>
    <dgm:pt modelId="{1C772C7C-BC8F-A34C-AEA8-AE83092F2CEA}" type="parTrans" cxnId="{C154AAD1-B4E9-F247-922F-4BCE37817A1E}">
      <dgm:prSet/>
      <dgm:spPr/>
      <dgm:t>
        <a:bodyPr/>
        <a:lstStyle/>
        <a:p>
          <a:endParaRPr lang="ru-RU">
            <a:latin typeface="Consolas" panose="020B0609020204030204" pitchFamily="49" charset="0"/>
            <a:cs typeface="Consolas" panose="020B0609020204030204" pitchFamily="49" charset="0"/>
          </a:endParaRPr>
        </a:p>
      </dgm:t>
    </dgm:pt>
    <dgm:pt modelId="{90E213B7-CE46-9245-ABAA-6D2A13732721}" type="sibTrans" cxnId="{C154AAD1-B4E9-F247-922F-4BCE37817A1E}">
      <dgm:prSet/>
      <dgm:spPr/>
      <dgm:t>
        <a:bodyPr/>
        <a:lstStyle/>
        <a:p>
          <a:endParaRPr lang="ru-RU">
            <a:latin typeface="Consolas" panose="020B0609020204030204" pitchFamily="49" charset="0"/>
            <a:cs typeface="Consolas" panose="020B0609020204030204" pitchFamily="49" charset="0"/>
          </a:endParaRPr>
        </a:p>
      </dgm:t>
    </dgm:pt>
    <dgm:pt modelId="{1F75C52F-900D-DE4E-AF41-063CDA8B1F7D}" type="pres">
      <dgm:prSet presAssocID="{B8385163-C20E-2F45-9039-D902E211BE16}" presName="composite" presStyleCnt="0">
        <dgm:presLayoutVars>
          <dgm:chMax val="1"/>
          <dgm:dir/>
          <dgm:resizeHandles val="exact"/>
        </dgm:presLayoutVars>
      </dgm:prSet>
      <dgm:spPr/>
    </dgm:pt>
    <dgm:pt modelId="{43ECDE30-B139-0348-AC1B-D1375C9CE65A}" type="pres">
      <dgm:prSet presAssocID="{B8385163-C20E-2F45-9039-D902E211BE16}" presName="radial" presStyleCnt="0">
        <dgm:presLayoutVars>
          <dgm:animLvl val="ctr"/>
        </dgm:presLayoutVars>
      </dgm:prSet>
      <dgm:spPr/>
    </dgm:pt>
    <dgm:pt modelId="{FC0A2B90-4D5A-A24D-827E-B1D18E3BA09C}" type="pres">
      <dgm:prSet presAssocID="{92C66D22-FD79-8E49-8038-0F0DDD6F4BB4}" presName="centerShape" presStyleLbl="vennNode1" presStyleIdx="0" presStyleCnt="8"/>
      <dgm:spPr/>
    </dgm:pt>
    <dgm:pt modelId="{60454357-B628-D24C-ADEE-0672C5CB55BD}" type="pres">
      <dgm:prSet presAssocID="{59209081-EA44-154B-990E-D5B94E89F7C7}" presName="node" presStyleLbl="vennNode1" presStyleIdx="1" presStyleCnt="8">
        <dgm:presLayoutVars>
          <dgm:bulletEnabled val="1"/>
        </dgm:presLayoutVars>
      </dgm:prSet>
      <dgm:spPr/>
    </dgm:pt>
    <dgm:pt modelId="{2B37253C-E22A-4A46-AAD6-95D0E5D7D991}" type="pres">
      <dgm:prSet presAssocID="{2A4C4C8B-E7F4-3A4F-9FA2-BBEAE22708C0}" presName="node" presStyleLbl="vennNode1" presStyleIdx="2" presStyleCnt="8">
        <dgm:presLayoutVars>
          <dgm:bulletEnabled val="1"/>
        </dgm:presLayoutVars>
      </dgm:prSet>
      <dgm:spPr/>
    </dgm:pt>
    <dgm:pt modelId="{9E79DB62-BF3E-6943-8CE6-3232DB5CD3E5}" type="pres">
      <dgm:prSet presAssocID="{00A6A32A-A354-9B41-ABF6-18798962D9AB}" presName="node" presStyleLbl="vennNode1" presStyleIdx="3" presStyleCnt="8">
        <dgm:presLayoutVars>
          <dgm:bulletEnabled val="1"/>
        </dgm:presLayoutVars>
      </dgm:prSet>
      <dgm:spPr/>
    </dgm:pt>
    <dgm:pt modelId="{D489FAFD-F37F-C04F-ABCE-5329EA123370}" type="pres">
      <dgm:prSet presAssocID="{0113085B-AE34-7640-B75D-43A10798C744}" presName="node" presStyleLbl="vennNode1" presStyleIdx="4" presStyleCnt="8">
        <dgm:presLayoutVars>
          <dgm:bulletEnabled val="1"/>
        </dgm:presLayoutVars>
      </dgm:prSet>
      <dgm:spPr/>
    </dgm:pt>
    <dgm:pt modelId="{6794B2B6-61C3-5648-BF93-6FB9F38AAF6A}" type="pres">
      <dgm:prSet presAssocID="{BD77E8D3-C2BD-144B-9D1A-C867D76820D1}" presName="node" presStyleLbl="vennNode1" presStyleIdx="5" presStyleCnt="8">
        <dgm:presLayoutVars>
          <dgm:bulletEnabled val="1"/>
        </dgm:presLayoutVars>
      </dgm:prSet>
      <dgm:spPr/>
    </dgm:pt>
    <dgm:pt modelId="{48A1556D-47DF-B642-B3E8-6C6E4B08A512}" type="pres">
      <dgm:prSet presAssocID="{EA2A0144-0751-4C4D-A479-9843DBD3C481}" presName="node" presStyleLbl="vennNode1" presStyleIdx="6" presStyleCnt="8">
        <dgm:presLayoutVars>
          <dgm:bulletEnabled val="1"/>
        </dgm:presLayoutVars>
      </dgm:prSet>
      <dgm:spPr/>
    </dgm:pt>
    <dgm:pt modelId="{F39E0E56-9BAA-E74C-90BD-42719F08594D}" type="pres">
      <dgm:prSet presAssocID="{CD534A8A-55AC-2B41-B23D-C558F9BBBEA1}" presName="node" presStyleLbl="vennNode1" presStyleIdx="7" presStyleCnt="8">
        <dgm:presLayoutVars>
          <dgm:bulletEnabled val="1"/>
        </dgm:presLayoutVars>
      </dgm:prSet>
      <dgm:spPr/>
    </dgm:pt>
  </dgm:ptLst>
  <dgm:cxnLst>
    <dgm:cxn modelId="{26409404-77B5-CE4C-A78A-87C6B02B38C0}" srcId="{92C66D22-FD79-8E49-8038-0F0DDD6F4BB4}" destId="{BD77E8D3-C2BD-144B-9D1A-C867D76820D1}" srcOrd="4" destOrd="0" parTransId="{57A027AF-0CF4-F147-9344-DD534BCF3177}" sibTransId="{14BDEBFB-6616-A845-BA7B-25CABCE2EF2B}"/>
    <dgm:cxn modelId="{5AC73607-0107-C94B-9B61-645DA8C74EFD}" type="presOf" srcId="{0113085B-AE34-7640-B75D-43A10798C744}" destId="{D489FAFD-F37F-C04F-ABCE-5329EA123370}" srcOrd="0" destOrd="0" presId="urn:microsoft.com/office/officeart/2005/8/layout/radial3"/>
    <dgm:cxn modelId="{2C891218-D942-F943-87A2-28306B55B754}" type="presOf" srcId="{EA2A0144-0751-4C4D-A479-9843DBD3C481}" destId="{48A1556D-47DF-B642-B3E8-6C6E4B08A512}" srcOrd="0" destOrd="0" presId="urn:microsoft.com/office/officeart/2005/8/layout/radial3"/>
    <dgm:cxn modelId="{92556069-BC7D-E74C-A5D6-F746D8466669}" type="presOf" srcId="{B8385163-C20E-2F45-9039-D902E211BE16}" destId="{1F75C52F-900D-DE4E-AF41-063CDA8B1F7D}" srcOrd="0" destOrd="0" presId="urn:microsoft.com/office/officeart/2005/8/layout/radial3"/>
    <dgm:cxn modelId="{B4E11C55-BB5C-8B43-B486-10A0ABD0812E}" srcId="{B8385163-C20E-2F45-9039-D902E211BE16}" destId="{92C66D22-FD79-8E49-8038-0F0DDD6F4BB4}" srcOrd="0" destOrd="0" parTransId="{59F649D6-B85D-8347-B546-854BB6A6EA91}" sibTransId="{15A91DAC-96F1-BA40-9F8F-FD94AC13F65E}"/>
    <dgm:cxn modelId="{DDE61256-7BC9-0747-B8D3-385BD1B8C8B8}" type="presOf" srcId="{CD534A8A-55AC-2B41-B23D-C558F9BBBEA1}" destId="{F39E0E56-9BAA-E74C-90BD-42719F08594D}" srcOrd="0" destOrd="0" presId="urn:microsoft.com/office/officeart/2005/8/layout/radial3"/>
    <dgm:cxn modelId="{26BD7C8C-CE7E-DD4C-AE8E-36A6DD365D6C}" type="presOf" srcId="{59209081-EA44-154B-990E-D5B94E89F7C7}" destId="{60454357-B628-D24C-ADEE-0672C5CB55BD}" srcOrd="0" destOrd="0" presId="urn:microsoft.com/office/officeart/2005/8/layout/radial3"/>
    <dgm:cxn modelId="{83E5999A-C15E-024B-92A1-599ADA0A8C31}" srcId="{92C66D22-FD79-8E49-8038-0F0DDD6F4BB4}" destId="{0113085B-AE34-7640-B75D-43A10798C744}" srcOrd="3" destOrd="0" parTransId="{B515D270-784E-0E48-B3CB-14BDBCCF9665}" sibTransId="{9ACF36F5-DD56-3B41-973A-70DCE1F9D1DF}"/>
    <dgm:cxn modelId="{8FE08CB6-6CA9-CF4A-8576-D9A45159C811}" srcId="{92C66D22-FD79-8E49-8038-0F0DDD6F4BB4}" destId="{59209081-EA44-154B-990E-D5B94E89F7C7}" srcOrd="0" destOrd="0" parTransId="{9037DC6B-18A3-684E-9601-ACD61328A552}" sibTransId="{16F75F15-582F-CF42-A32C-4A252B692F76}"/>
    <dgm:cxn modelId="{E07C10C5-B6F1-554B-A902-9B08A0F8C37C}" type="presOf" srcId="{2A4C4C8B-E7F4-3A4F-9FA2-BBEAE22708C0}" destId="{2B37253C-E22A-4A46-AAD6-95D0E5D7D991}" srcOrd="0" destOrd="0" presId="urn:microsoft.com/office/officeart/2005/8/layout/radial3"/>
    <dgm:cxn modelId="{6298B0C9-AB3C-5843-8A7A-32CC3718A39E}" type="presOf" srcId="{BD77E8D3-C2BD-144B-9D1A-C867D76820D1}" destId="{6794B2B6-61C3-5648-BF93-6FB9F38AAF6A}" srcOrd="0" destOrd="0" presId="urn:microsoft.com/office/officeart/2005/8/layout/radial3"/>
    <dgm:cxn modelId="{160B25D1-BBE2-3448-BED2-5550063978BA}" type="presOf" srcId="{92C66D22-FD79-8E49-8038-0F0DDD6F4BB4}" destId="{FC0A2B90-4D5A-A24D-827E-B1D18E3BA09C}" srcOrd="0" destOrd="0" presId="urn:microsoft.com/office/officeart/2005/8/layout/radial3"/>
    <dgm:cxn modelId="{C154AAD1-B4E9-F247-922F-4BCE37817A1E}" srcId="{92C66D22-FD79-8E49-8038-0F0DDD6F4BB4}" destId="{CD534A8A-55AC-2B41-B23D-C558F9BBBEA1}" srcOrd="6" destOrd="0" parTransId="{1C772C7C-BC8F-A34C-AEA8-AE83092F2CEA}" sibTransId="{90E213B7-CE46-9245-ABAA-6D2A13732721}"/>
    <dgm:cxn modelId="{7868FFDB-02EC-8445-852F-A5C46C52E97A}" srcId="{92C66D22-FD79-8E49-8038-0F0DDD6F4BB4}" destId="{EA2A0144-0751-4C4D-A479-9843DBD3C481}" srcOrd="5" destOrd="0" parTransId="{FD3D58A5-ABF7-224E-9700-5D92C257C8A8}" sibTransId="{C01E88B5-D658-B049-97A5-6AA46CFB1E59}"/>
    <dgm:cxn modelId="{486520E0-F716-464E-A467-8B95183F6F4D}" srcId="{92C66D22-FD79-8E49-8038-0F0DDD6F4BB4}" destId="{00A6A32A-A354-9B41-ABF6-18798962D9AB}" srcOrd="2" destOrd="0" parTransId="{E3F0F409-C09B-B34B-B0F3-34C7A60DC6BF}" sibTransId="{351D55BD-5292-3444-9148-72118C0B0DB3}"/>
    <dgm:cxn modelId="{82B330F0-79D7-2242-B191-24EB75F2F816}" srcId="{92C66D22-FD79-8E49-8038-0F0DDD6F4BB4}" destId="{2A4C4C8B-E7F4-3A4F-9FA2-BBEAE22708C0}" srcOrd="1" destOrd="0" parTransId="{CD00D043-E0B0-C24A-8674-6F6F39EB9A53}" sibTransId="{8BA475EE-128E-4D4A-9EF4-A6D635F8591D}"/>
    <dgm:cxn modelId="{25E706F9-A6B1-B64B-B3D8-9F0134B3F687}" type="presOf" srcId="{00A6A32A-A354-9B41-ABF6-18798962D9AB}" destId="{9E79DB62-BF3E-6943-8CE6-3232DB5CD3E5}" srcOrd="0" destOrd="0" presId="urn:microsoft.com/office/officeart/2005/8/layout/radial3"/>
    <dgm:cxn modelId="{495106DE-E2CD-B745-B367-B249C39F485F}" type="presParOf" srcId="{1F75C52F-900D-DE4E-AF41-063CDA8B1F7D}" destId="{43ECDE30-B139-0348-AC1B-D1375C9CE65A}" srcOrd="0" destOrd="0" presId="urn:microsoft.com/office/officeart/2005/8/layout/radial3"/>
    <dgm:cxn modelId="{0BE5D02B-C58E-5A4A-B203-EFEBD7773C9D}" type="presParOf" srcId="{43ECDE30-B139-0348-AC1B-D1375C9CE65A}" destId="{FC0A2B90-4D5A-A24D-827E-B1D18E3BA09C}" srcOrd="0" destOrd="0" presId="urn:microsoft.com/office/officeart/2005/8/layout/radial3"/>
    <dgm:cxn modelId="{3915F75C-36A9-0C47-A279-0405047EE22F}" type="presParOf" srcId="{43ECDE30-B139-0348-AC1B-D1375C9CE65A}" destId="{60454357-B628-D24C-ADEE-0672C5CB55BD}" srcOrd="1" destOrd="0" presId="urn:microsoft.com/office/officeart/2005/8/layout/radial3"/>
    <dgm:cxn modelId="{82836D4F-612A-5443-AA91-702A8F904387}" type="presParOf" srcId="{43ECDE30-B139-0348-AC1B-D1375C9CE65A}" destId="{2B37253C-E22A-4A46-AAD6-95D0E5D7D991}" srcOrd="2" destOrd="0" presId="urn:microsoft.com/office/officeart/2005/8/layout/radial3"/>
    <dgm:cxn modelId="{7E502624-042C-5546-93A9-4BBF37284FC0}" type="presParOf" srcId="{43ECDE30-B139-0348-AC1B-D1375C9CE65A}" destId="{9E79DB62-BF3E-6943-8CE6-3232DB5CD3E5}" srcOrd="3" destOrd="0" presId="urn:microsoft.com/office/officeart/2005/8/layout/radial3"/>
    <dgm:cxn modelId="{310D3EBE-9C0B-5A4C-AEDF-B5D746753548}" type="presParOf" srcId="{43ECDE30-B139-0348-AC1B-D1375C9CE65A}" destId="{D489FAFD-F37F-C04F-ABCE-5329EA123370}" srcOrd="4" destOrd="0" presId="urn:microsoft.com/office/officeart/2005/8/layout/radial3"/>
    <dgm:cxn modelId="{98AB5C36-2EBD-824D-AC6A-14F4D147169A}" type="presParOf" srcId="{43ECDE30-B139-0348-AC1B-D1375C9CE65A}" destId="{6794B2B6-61C3-5648-BF93-6FB9F38AAF6A}" srcOrd="5" destOrd="0" presId="urn:microsoft.com/office/officeart/2005/8/layout/radial3"/>
    <dgm:cxn modelId="{37ADE857-EFBD-2442-A722-DC524C8C5D29}" type="presParOf" srcId="{43ECDE30-B139-0348-AC1B-D1375C9CE65A}" destId="{48A1556D-47DF-B642-B3E8-6C6E4B08A512}" srcOrd="6" destOrd="0" presId="urn:microsoft.com/office/officeart/2005/8/layout/radial3"/>
    <dgm:cxn modelId="{C9A198EC-67FF-9142-867F-74CEF60E6254}" type="presParOf" srcId="{43ECDE30-B139-0348-AC1B-D1375C9CE65A}" destId="{F39E0E56-9BAA-E74C-90BD-42719F08594D}" srcOrd="7"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099D5-2938-4B1C-BC71-C90515EF96E1}"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33831F6C-9BD7-4937-B13A-2023713ED018}">
      <dgm:prSet custT="1"/>
      <dgm:spPr>
        <a:solidFill>
          <a:srgbClr val="FF0000">
            <a:alpha val="69000"/>
          </a:srgbClr>
        </a:solidFill>
      </dgm:spPr>
      <dgm:t>
        <a:bodyPr/>
        <a:lstStyle/>
        <a:p>
          <a:r>
            <a:rPr lang="ru-RU" sz="1600" i="1" dirty="0">
              <a:solidFill>
                <a:schemeClr val="bg1"/>
              </a:solidFill>
              <a:latin typeface="Monaco" pitchFamily="2" charset="0"/>
              <a:cs typeface="Consolas" panose="020B0609020204030204" pitchFamily="49" charset="0"/>
            </a:rPr>
            <a:t>ОМС – обязательное медицинское страхование</a:t>
          </a:r>
          <a:endParaRPr lang="en-US" sz="1600" i="1" dirty="0">
            <a:solidFill>
              <a:schemeClr val="bg1"/>
            </a:solidFill>
            <a:latin typeface="Monaco" pitchFamily="2" charset="0"/>
            <a:cs typeface="Consolas" panose="020B0609020204030204" pitchFamily="49" charset="0"/>
          </a:endParaRPr>
        </a:p>
      </dgm:t>
    </dgm:pt>
    <dgm:pt modelId="{3371FC71-9CBF-4061-9BA3-570EB77BC023}" type="parTrans" cxnId="{0F8AC514-53E2-4041-AD8F-DA2233153932}">
      <dgm:prSet/>
      <dgm:spPr/>
      <dgm:t>
        <a:bodyPr/>
        <a:lstStyle/>
        <a:p>
          <a:endParaRPr lang="en-US" sz="1800" i="1">
            <a:solidFill>
              <a:schemeClr val="bg1"/>
            </a:solidFill>
            <a:latin typeface="Monaco" pitchFamily="2" charset="0"/>
            <a:cs typeface="Consolas" panose="020B0609020204030204" pitchFamily="49" charset="0"/>
          </a:endParaRPr>
        </a:p>
      </dgm:t>
    </dgm:pt>
    <dgm:pt modelId="{630B49E6-41D2-43FF-A508-FCE827072FD1}" type="sibTrans" cxnId="{0F8AC514-53E2-4041-AD8F-DA2233153932}">
      <dgm:prSet/>
      <dgm:spPr/>
      <dgm:t>
        <a:bodyPr/>
        <a:lstStyle/>
        <a:p>
          <a:endParaRPr lang="en-US" sz="1800" i="1">
            <a:solidFill>
              <a:schemeClr val="bg1"/>
            </a:solidFill>
            <a:latin typeface="Monaco" pitchFamily="2" charset="0"/>
            <a:cs typeface="Consolas" panose="020B0609020204030204" pitchFamily="49" charset="0"/>
          </a:endParaRPr>
        </a:p>
      </dgm:t>
    </dgm:pt>
    <dgm:pt modelId="{CE279B91-F20F-4970-A304-44BF85F4393D}">
      <dgm:prSet custT="1"/>
      <dgm:spPr>
        <a:solidFill>
          <a:srgbClr val="FF9300">
            <a:alpha val="69000"/>
          </a:srgbClr>
        </a:solidFill>
      </dgm:spPr>
      <dgm:t>
        <a:bodyPr/>
        <a:lstStyle/>
        <a:p>
          <a:r>
            <a:rPr lang="ru-RU" sz="1600" i="1" dirty="0">
              <a:solidFill>
                <a:schemeClr val="bg1"/>
              </a:solidFill>
              <a:latin typeface="Monaco" pitchFamily="2" charset="0"/>
              <a:cs typeface="Consolas" panose="020B0609020204030204" pitchFamily="49" charset="0"/>
            </a:rPr>
            <a:t>обязательное страхование военнослужащих и военнообязанных</a:t>
          </a:r>
          <a:endParaRPr lang="en-US" sz="1600" i="1" dirty="0">
            <a:solidFill>
              <a:schemeClr val="bg1"/>
            </a:solidFill>
            <a:latin typeface="Monaco" pitchFamily="2" charset="0"/>
            <a:cs typeface="Consolas" panose="020B0609020204030204" pitchFamily="49" charset="0"/>
          </a:endParaRPr>
        </a:p>
      </dgm:t>
    </dgm:pt>
    <dgm:pt modelId="{CC3AB795-B5C7-4B4F-AE7A-B94BBD4FB08F}" type="parTrans" cxnId="{34209328-7AEC-42F2-B673-A70845780971}">
      <dgm:prSet/>
      <dgm:spPr/>
      <dgm:t>
        <a:bodyPr/>
        <a:lstStyle/>
        <a:p>
          <a:endParaRPr lang="en-US" sz="1800" i="1">
            <a:solidFill>
              <a:schemeClr val="bg1"/>
            </a:solidFill>
            <a:latin typeface="Monaco" pitchFamily="2" charset="0"/>
            <a:cs typeface="Consolas" panose="020B0609020204030204" pitchFamily="49" charset="0"/>
          </a:endParaRPr>
        </a:p>
      </dgm:t>
    </dgm:pt>
    <dgm:pt modelId="{0106267A-387D-45FD-A209-2921C271EEC7}" type="sibTrans" cxnId="{34209328-7AEC-42F2-B673-A70845780971}">
      <dgm:prSet/>
      <dgm:spPr/>
      <dgm:t>
        <a:bodyPr/>
        <a:lstStyle/>
        <a:p>
          <a:endParaRPr lang="en-US" sz="1800" i="1">
            <a:solidFill>
              <a:schemeClr val="bg1"/>
            </a:solidFill>
            <a:latin typeface="Monaco" pitchFamily="2" charset="0"/>
            <a:cs typeface="Consolas" panose="020B0609020204030204" pitchFamily="49" charset="0"/>
          </a:endParaRPr>
        </a:p>
      </dgm:t>
    </dgm:pt>
    <dgm:pt modelId="{A528DC9C-5D48-4925-A3C2-552AA2C926EE}">
      <dgm:prSet custT="1"/>
      <dgm:spPr>
        <a:solidFill>
          <a:srgbClr val="92D050">
            <a:alpha val="69000"/>
          </a:srgbClr>
        </a:solidFill>
      </dgm:spPr>
      <dgm:t>
        <a:bodyPr/>
        <a:lstStyle/>
        <a:p>
          <a:r>
            <a:rPr lang="ru-RU" sz="1400" i="1" dirty="0">
              <a:solidFill>
                <a:schemeClr val="bg1"/>
              </a:solidFill>
              <a:latin typeface="Monaco" pitchFamily="2" charset="0"/>
              <a:cs typeface="Consolas" panose="020B0609020204030204" pitchFamily="49" charset="0"/>
            </a:rPr>
            <a:t>обязательное страхование сотрудников органов государственной безопасности</a:t>
          </a:r>
          <a:endParaRPr lang="en-US" sz="1400" i="1" dirty="0">
            <a:solidFill>
              <a:schemeClr val="bg1"/>
            </a:solidFill>
            <a:latin typeface="Monaco" pitchFamily="2" charset="0"/>
            <a:cs typeface="Consolas" panose="020B0609020204030204" pitchFamily="49" charset="0"/>
          </a:endParaRPr>
        </a:p>
      </dgm:t>
    </dgm:pt>
    <dgm:pt modelId="{9AD0A76B-C395-4076-9BE4-39FB08FC8E03}" type="parTrans" cxnId="{370964B6-634B-4249-B981-6A31A8B7FC40}">
      <dgm:prSet/>
      <dgm:spPr/>
      <dgm:t>
        <a:bodyPr/>
        <a:lstStyle/>
        <a:p>
          <a:endParaRPr lang="en-US" sz="1800" i="1">
            <a:solidFill>
              <a:schemeClr val="bg1"/>
            </a:solidFill>
            <a:latin typeface="Monaco" pitchFamily="2" charset="0"/>
            <a:cs typeface="Consolas" panose="020B0609020204030204" pitchFamily="49" charset="0"/>
          </a:endParaRPr>
        </a:p>
      </dgm:t>
    </dgm:pt>
    <dgm:pt modelId="{09ED5320-C411-4728-A609-6F7FB0584F0E}" type="sibTrans" cxnId="{370964B6-634B-4249-B981-6A31A8B7FC40}">
      <dgm:prSet/>
      <dgm:spPr/>
      <dgm:t>
        <a:bodyPr/>
        <a:lstStyle/>
        <a:p>
          <a:endParaRPr lang="en-US" sz="1800" i="1">
            <a:solidFill>
              <a:schemeClr val="bg1"/>
            </a:solidFill>
            <a:latin typeface="Monaco" pitchFamily="2" charset="0"/>
            <a:cs typeface="Consolas" panose="020B0609020204030204" pitchFamily="49" charset="0"/>
          </a:endParaRPr>
        </a:p>
      </dgm:t>
    </dgm:pt>
    <dgm:pt modelId="{B9675230-5873-485C-9472-BC583FF96B4B}">
      <dgm:prSet custT="1"/>
      <dgm:spPr>
        <a:solidFill>
          <a:srgbClr val="00B0F0">
            <a:alpha val="69000"/>
          </a:srgbClr>
        </a:solidFill>
      </dgm:spPr>
      <dgm:t>
        <a:bodyPr/>
        <a:lstStyle/>
        <a:p>
          <a:r>
            <a:rPr lang="ru-RU" sz="1600" i="1" dirty="0">
              <a:solidFill>
                <a:schemeClr val="bg1"/>
              </a:solidFill>
              <a:latin typeface="Monaco" pitchFamily="2" charset="0"/>
              <a:cs typeface="Consolas" panose="020B0609020204030204" pitchFamily="49" charset="0"/>
            </a:rPr>
            <a:t>обязательное страхование сотрудников органов внутренних дел</a:t>
          </a:r>
          <a:endParaRPr lang="en-US" sz="1600" i="1" dirty="0">
            <a:solidFill>
              <a:schemeClr val="bg1"/>
            </a:solidFill>
            <a:latin typeface="Monaco" pitchFamily="2" charset="0"/>
            <a:cs typeface="Consolas" panose="020B0609020204030204" pitchFamily="49" charset="0"/>
          </a:endParaRPr>
        </a:p>
      </dgm:t>
    </dgm:pt>
    <dgm:pt modelId="{81F8DCEF-B959-41B8-8B5F-EE960741D381}" type="parTrans" cxnId="{BA179059-6E18-4392-A817-DE2A725E7534}">
      <dgm:prSet/>
      <dgm:spPr/>
      <dgm:t>
        <a:bodyPr/>
        <a:lstStyle/>
        <a:p>
          <a:endParaRPr lang="en-US" sz="1800" i="1">
            <a:solidFill>
              <a:schemeClr val="bg1"/>
            </a:solidFill>
            <a:latin typeface="Monaco" pitchFamily="2" charset="0"/>
            <a:cs typeface="Consolas" panose="020B0609020204030204" pitchFamily="49" charset="0"/>
          </a:endParaRPr>
        </a:p>
      </dgm:t>
    </dgm:pt>
    <dgm:pt modelId="{88072306-838A-417D-8DA9-8F72D06117E4}" type="sibTrans" cxnId="{BA179059-6E18-4392-A817-DE2A725E7534}">
      <dgm:prSet/>
      <dgm:spPr/>
      <dgm:t>
        <a:bodyPr/>
        <a:lstStyle/>
        <a:p>
          <a:endParaRPr lang="en-US" sz="1800" i="1">
            <a:solidFill>
              <a:schemeClr val="bg1"/>
            </a:solidFill>
            <a:latin typeface="Monaco" pitchFamily="2" charset="0"/>
            <a:cs typeface="Consolas" panose="020B0609020204030204" pitchFamily="49" charset="0"/>
          </a:endParaRPr>
        </a:p>
      </dgm:t>
    </dgm:pt>
    <dgm:pt modelId="{7C4551E4-F07C-4562-9FC9-42615B6D57BE}">
      <dgm:prSet custT="1"/>
      <dgm:spPr>
        <a:solidFill>
          <a:srgbClr val="0432FF">
            <a:alpha val="69000"/>
          </a:srgbClr>
        </a:solidFill>
      </dgm:spPr>
      <dgm:t>
        <a:bodyPr/>
        <a:lstStyle/>
        <a:p>
          <a:r>
            <a:rPr lang="ru-RU" sz="1600" i="1" dirty="0">
              <a:solidFill>
                <a:schemeClr val="bg1"/>
              </a:solidFill>
              <a:latin typeface="Monaco" pitchFamily="2" charset="0"/>
              <a:cs typeface="Consolas" panose="020B0609020204030204" pitchFamily="49" charset="0"/>
            </a:rPr>
            <a:t>обязательное страхование сотрудников таможенных и налоговых органов</a:t>
          </a:r>
          <a:endParaRPr lang="en-US" sz="1600" i="1" dirty="0">
            <a:solidFill>
              <a:schemeClr val="bg1"/>
            </a:solidFill>
            <a:latin typeface="Monaco" pitchFamily="2" charset="0"/>
            <a:cs typeface="Consolas" panose="020B0609020204030204" pitchFamily="49" charset="0"/>
          </a:endParaRPr>
        </a:p>
      </dgm:t>
    </dgm:pt>
    <dgm:pt modelId="{D08065A5-D038-4488-8A57-AF90C99E7E09}" type="parTrans" cxnId="{503FD29C-C517-405A-BD2F-C758E38D08D2}">
      <dgm:prSet/>
      <dgm:spPr/>
      <dgm:t>
        <a:bodyPr/>
        <a:lstStyle/>
        <a:p>
          <a:endParaRPr lang="en-US" sz="1800" i="1">
            <a:solidFill>
              <a:schemeClr val="bg1"/>
            </a:solidFill>
            <a:latin typeface="Monaco" pitchFamily="2" charset="0"/>
            <a:cs typeface="Consolas" panose="020B0609020204030204" pitchFamily="49" charset="0"/>
          </a:endParaRPr>
        </a:p>
      </dgm:t>
    </dgm:pt>
    <dgm:pt modelId="{8EC6379B-E603-4847-9077-45C38234E242}" type="sibTrans" cxnId="{503FD29C-C517-405A-BD2F-C758E38D08D2}">
      <dgm:prSet/>
      <dgm:spPr/>
      <dgm:t>
        <a:bodyPr/>
        <a:lstStyle/>
        <a:p>
          <a:endParaRPr lang="en-US" sz="1800" i="1">
            <a:solidFill>
              <a:schemeClr val="bg1"/>
            </a:solidFill>
            <a:latin typeface="Monaco" pitchFamily="2" charset="0"/>
            <a:cs typeface="Consolas" panose="020B0609020204030204" pitchFamily="49" charset="0"/>
          </a:endParaRPr>
        </a:p>
      </dgm:t>
    </dgm:pt>
    <dgm:pt modelId="{A35FF2FB-7C49-4732-8C69-5A4777387F9C}">
      <dgm:prSet custT="1"/>
      <dgm:spPr>
        <a:solidFill>
          <a:srgbClr val="7030A0">
            <a:alpha val="69000"/>
          </a:srgbClr>
        </a:solidFill>
      </dgm:spPr>
      <dgm:t>
        <a:bodyPr/>
        <a:lstStyle/>
        <a:p>
          <a:pPr algn="ctr"/>
          <a:endParaRPr lang="ru-RU" sz="1600" i="1" dirty="0">
            <a:solidFill>
              <a:schemeClr val="bg1"/>
            </a:solidFill>
            <a:latin typeface="Monaco" pitchFamily="2" charset="0"/>
            <a:cs typeface="Consolas" panose="020B0609020204030204" pitchFamily="49" charset="0"/>
          </a:endParaRPr>
        </a:p>
        <a:p>
          <a:pPr algn="ctr"/>
          <a:r>
            <a:rPr lang="ru-RU" sz="1600" i="1" dirty="0">
              <a:solidFill>
                <a:schemeClr val="bg1"/>
              </a:solidFill>
              <a:latin typeface="Monaco" pitchFamily="2" charset="0"/>
              <a:cs typeface="Consolas" panose="020B0609020204030204" pitchFamily="49" charset="0"/>
            </a:rPr>
            <a:t>ОСАГО – обязательное страхование автогражданской ответственности</a:t>
          </a:r>
          <a:br>
            <a:rPr lang="ru-RU" sz="1600" i="1" dirty="0">
              <a:solidFill>
                <a:schemeClr val="bg1"/>
              </a:solidFill>
              <a:latin typeface="Monaco" pitchFamily="2" charset="0"/>
              <a:cs typeface="Consolas" panose="020B0609020204030204" pitchFamily="49" charset="0"/>
            </a:rPr>
          </a:br>
          <a:endParaRPr lang="en-US" sz="1600" i="1" dirty="0">
            <a:solidFill>
              <a:schemeClr val="bg1"/>
            </a:solidFill>
            <a:latin typeface="Monaco" pitchFamily="2" charset="0"/>
            <a:cs typeface="Consolas" panose="020B0609020204030204" pitchFamily="49" charset="0"/>
          </a:endParaRPr>
        </a:p>
      </dgm:t>
    </dgm:pt>
    <dgm:pt modelId="{F371095D-69DA-491D-9E15-409091455084}" type="parTrans" cxnId="{275EC87E-B0E8-476F-8D77-A9DFEB2FAEAF}">
      <dgm:prSet/>
      <dgm:spPr/>
      <dgm:t>
        <a:bodyPr/>
        <a:lstStyle/>
        <a:p>
          <a:endParaRPr lang="en-US" sz="1800" i="1">
            <a:solidFill>
              <a:schemeClr val="bg1"/>
            </a:solidFill>
            <a:latin typeface="Monaco" pitchFamily="2" charset="0"/>
            <a:cs typeface="Consolas" panose="020B0609020204030204" pitchFamily="49" charset="0"/>
          </a:endParaRPr>
        </a:p>
      </dgm:t>
    </dgm:pt>
    <dgm:pt modelId="{77CDE794-BFF6-41E3-9493-692052067201}" type="sibTrans" cxnId="{275EC87E-B0E8-476F-8D77-A9DFEB2FAEAF}">
      <dgm:prSet/>
      <dgm:spPr/>
      <dgm:t>
        <a:bodyPr/>
        <a:lstStyle/>
        <a:p>
          <a:endParaRPr lang="en-US" sz="1800" i="1">
            <a:solidFill>
              <a:schemeClr val="bg1"/>
            </a:solidFill>
            <a:latin typeface="Monaco" pitchFamily="2" charset="0"/>
            <a:cs typeface="Consolas" panose="020B0609020204030204" pitchFamily="49" charset="0"/>
          </a:endParaRPr>
        </a:p>
      </dgm:t>
    </dgm:pt>
    <dgm:pt modelId="{C7DC324C-95A9-2048-8061-B4C6EC8077FC}" type="pres">
      <dgm:prSet presAssocID="{30D099D5-2938-4B1C-BC71-C90515EF96E1}" presName="diagram" presStyleCnt="0">
        <dgm:presLayoutVars>
          <dgm:dir/>
          <dgm:resizeHandles val="exact"/>
        </dgm:presLayoutVars>
      </dgm:prSet>
      <dgm:spPr/>
    </dgm:pt>
    <dgm:pt modelId="{C59FFE82-377C-DC4A-94BE-3A6CD9AB5AC7}" type="pres">
      <dgm:prSet presAssocID="{33831F6C-9BD7-4937-B13A-2023713ED018}" presName="node" presStyleLbl="node1" presStyleIdx="0" presStyleCnt="6">
        <dgm:presLayoutVars>
          <dgm:bulletEnabled val="1"/>
        </dgm:presLayoutVars>
      </dgm:prSet>
      <dgm:spPr/>
    </dgm:pt>
    <dgm:pt modelId="{2E97667E-1129-4546-B844-6E9EAC66F60D}" type="pres">
      <dgm:prSet presAssocID="{630B49E6-41D2-43FF-A508-FCE827072FD1}" presName="sibTrans" presStyleCnt="0"/>
      <dgm:spPr/>
    </dgm:pt>
    <dgm:pt modelId="{461C29F7-6A8E-CB45-B9F5-B56A4B5C1C3C}" type="pres">
      <dgm:prSet presAssocID="{CE279B91-F20F-4970-A304-44BF85F4393D}" presName="node" presStyleLbl="node1" presStyleIdx="1" presStyleCnt="6" custLinFactNeighborX="-3296" custLinFactNeighborY="-40">
        <dgm:presLayoutVars>
          <dgm:bulletEnabled val="1"/>
        </dgm:presLayoutVars>
      </dgm:prSet>
      <dgm:spPr/>
    </dgm:pt>
    <dgm:pt modelId="{EF4D9E26-F1D1-764D-9D4F-FCA382C2FF1F}" type="pres">
      <dgm:prSet presAssocID="{0106267A-387D-45FD-A209-2921C271EEC7}" presName="sibTrans" presStyleCnt="0"/>
      <dgm:spPr/>
    </dgm:pt>
    <dgm:pt modelId="{7F5D641B-9BC8-D343-99C3-D8CB10254A3B}" type="pres">
      <dgm:prSet presAssocID="{A528DC9C-5D48-4925-A3C2-552AA2C926EE}" presName="node" presStyleLbl="node1" presStyleIdx="2" presStyleCnt="6">
        <dgm:presLayoutVars>
          <dgm:bulletEnabled val="1"/>
        </dgm:presLayoutVars>
      </dgm:prSet>
      <dgm:spPr/>
    </dgm:pt>
    <dgm:pt modelId="{BB0EE242-01D8-AB44-9AB6-CD4622403CA0}" type="pres">
      <dgm:prSet presAssocID="{09ED5320-C411-4728-A609-6F7FB0584F0E}" presName="sibTrans" presStyleCnt="0"/>
      <dgm:spPr/>
    </dgm:pt>
    <dgm:pt modelId="{002319C6-B78A-BD4B-90A4-68826F1BBAD9}" type="pres">
      <dgm:prSet presAssocID="{B9675230-5873-485C-9472-BC583FF96B4B}" presName="node" presStyleLbl="node1" presStyleIdx="3" presStyleCnt="6">
        <dgm:presLayoutVars>
          <dgm:bulletEnabled val="1"/>
        </dgm:presLayoutVars>
      </dgm:prSet>
      <dgm:spPr/>
    </dgm:pt>
    <dgm:pt modelId="{A4B1DE53-05D4-9A41-ADBE-D8CE80D651EF}" type="pres">
      <dgm:prSet presAssocID="{88072306-838A-417D-8DA9-8F72D06117E4}" presName="sibTrans" presStyleCnt="0"/>
      <dgm:spPr/>
    </dgm:pt>
    <dgm:pt modelId="{BBE77ECA-19E9-3E49-BF43-E3E8598FBEA3}" type="pres">
      <dgm:prSet presAssocID="{7C4551E4-F07C-4562-9FC9-42615B6D57BE}" presName="node" presStyleLbl="node1" presStyleIdx="4" presStyleCnt="6">
        <dgm:presLayoutVars>
          <dgm:bulletEnabled val="1"/>
        </dgm:presLayoutVars>
      </dgm:prSet>
      <dgm:spPr/>
    </dgm:pt>
    <dgm:pt modelId="{3A323C29-9B3B-8E43-BCC5-EB9B522D11F0}" type="pres">
      <dgm:prSet presAssocID="{8EC6379B-E603-4847-9077-45C38234E242}" presName="sibTrans" presStyleCnt="0"/>
      <dgm:spPr/>
    </dgm:pt>
    <dgm:pt modelId="{8CCA308D-F7FC-284E-B5A2-4CE6658F6338}" type="pres">
      <dgm:prSet presAssocID="{A35FF2FB-7C49-4732-8C69-5A4777387F9C}" presName="node" presStyleLbl="node1" presStyleIdx="5" presStyleCnt="6">
        <dgm:presLayoutVars>
          <dgm:bulletEnabled val="1"/>
        </dgm:presLayoutVars>
      </dgm:prSet>
      <dgm:spPr/>
    </dgm:pt>
  </dgm:ptLst>
  <dgm:cxnLst>
    <dgm:cxn modelId="{0F8AC514-53E2-4041-AD8F-DA2233153932}" srcId="{30D099D5-2938-4B1C-BC71-C90515EF96E1}" destId="{33831F6C-9BD7-4937-B13A-2023713ED018}" srcOrd="0" destOrd="0" parTransId="{3371FC71-9CBF-4061-9BA3-570EB77BC023}" sibTransId="{630B49E6-41D2-43FF-A508-FCE827072FD1}"/>
    <dgm:cxn modelId="{37A47625-9683-B947-90E4-05E66017F209}" type="presOf" srcId="{A528DC9C-5D48-4925-A3C2-552AA2C926EE}" destId="{7F5D641B-9BC8-D343-99C3-D8CB10254A3B}" srcOrd="0" destOrd="0" presId="urn:microsoft.com/office/officeart/2005/8/layout/default"/>
    <dgm:cxn modelId="{34209328-7AEC-42F2-B673-A70845780971}" srcId="{30D099D5-2938-4B1C-BC71-C90515EF96E1}" destId="{CE279B91-F20F-4970-A304-44BF85F4393D}" srcOrd="1" destOrd="0" parTransId="{CC3AB795-B5C7-4B4F-AE7A-B94BBD4FB08F}" sibTransId="{0106267A-387D-45FD-A209-2921C271EEC7}"/>
    <dgm:cxn modelId="{2DB6B63F-E418-7B43-9CEE-5F4502301F57}" type="presOf" srcId="{B9675230-5873-485C-9472-BC583FF96B4B}" destId="{002319C6-B78A-BD4B-90A4-68826F1BBAD9}" srcOrd="0" destOrd="0" presId="urn:microsoft.com/office/officeart/2005/8/layout/default"/>
    <dgm:cxn modelId="{6DFFA16A-662A-CE40-A176-0C3EC2D0B9A9}" type="presOf" srcId="{30D099D5-2938-4B1C-BC71-C90515EF96E1}" destId="{C7DC324C-95A9-2048-8061-B4C6EC8077FC}" srcOrd="0" destOrd="0" presId="urn:microsoft.com/office/officeart/2005/8/layout/default"/>
    <dgm:cxn modelId="{BA179059-6E18-4392-A817-DE2A725E7534}" srcId="{30D099D5-2938-4B1C-BC71-C90515EF96E1}" destId="{B9675230-5873-485C-9472-BC583FF96B4B}" srcOrd="3" destOrd="0" parTransId="{81F8DCEF-B959-41B8-8B5F-EE960741D381}" sibTransId="{88072306-838A-417D-8DA9-8F72D06117E4}"/>
    <dgm:cxn modelId="{275EC87E-B0E8-476F-8D77-A9DFEB2FAEAF}" srcId="{30D099D5-2938-4B1C-BC71-C90515EF96E1}" destId="{A35FF2FB-7C49-4732-8C69-5A4777387F9C}" srcOrd="5" destOrd="0" parTransId="{F371095D-69DA-491D-9E15-409091455084}" sibTransId="{77CDE794-BFF6-41E3-9493-692052067201}"/>
    <dgm:cxn modelId="{BA717181-6D0D-EC41-9A31-C8098F4DCF6E}" type="presOf" srcId="{33831F6C-9BD7-4937-B13A-2023713ED018}" destId="{C59FFE82-377C-DC4A-94BE-3A6CD9AB5AC7}" srcOrd="0" destOrd="0" presId="urn:microsoft.com/office/officeart/2005/8/layout/default"/>
    <dgm:cxn modelId="{373F6C91-3809-8A4D-8CA6-5D6DD881780B}" type="presOf" srcId="{7C4551E4-F07C-4562-9FC9-42615B6D57BE}" destId="{BBE77ECA-19E9-3E49-BF43-E3E8598FBEA3}" srcOrd="0" destOrd="0" presId="urn:microsoft.com/office/officeart/2005/8/layout/default"/>
    <dgm:cxn modelId="{503FD29C-C517-405A-BD2F-C758E38D08D2}" srcId="{30D099D5-2938-4B1C-BC71-C90515EF96E1}" destId="{7C4551E4-F07C-4562-9FC9-42615B6D57BE}" srcOrd="4" destOrd="0" parTransId="{D08065A5-D038-4488-8A57-AF90C99E7E09}" sibTransId="{8EC6379B-E603-4847-9077-45C38234E242}"/>
    <dgm:cxn modelId="{127385B3-AB62-0F41-BB3D-826160A67AC3}" type="presOf" srcId="{CE279B91-F20F-4970-A304-44BF85F4393D}" destId="{461C29F7-6A8E-CB45-B9F5-B56A4B5C1C3C}" srcOrd="0" destOrd="0" presId="urn:microsoft.com/office/officeart/2005/8/layout/default"/>
    <dgm:cxn modelId="{370964B6-634B-4249-B981-6A31A8B7FC40}" srcId="{30D099D5-2938-4B1C-BC71-C90515EF96E1}" destId="{A528DC9C-5D48-4925-A3C2-552AA2C926EE}" srcOrd="2" destOrd="0" parTransId="{9AD0A76B-C395-4076-9BE4-39FB08FC8E03}" sibTransId="{09ED5320-C411-4728-A609-6F7FB0584F0E}"/>
    <dgm:cxn modelId="{02325AC7-AE93-7042-ADF2-20F21167AC18}" type="presOf" srcId="{A35FF2FB-7C49-4732-8C69-5A4777387F9C}" destId="{8CCA308D-F7FC-284E-B5A2-4CE6658F6338}" srcOrd="0" destOrd="0" presId="urn:microsoft.com/office/officeart/2005/8/layout/default"/>
    <dgm:cxn modelId="{5DE30B2F-F014-9842-A878-C32DF789E30F}" type="presParOf" srcId="{C7DC324C-95A9-2048-8061-B4C6EC8077FC}" destId="{C59FFE82-377C-DC4A-94BE-3A6CD9AB5AC7}" srcOrd="0" destOrd="0" presId="urn:microsoft.com/office/officeart/2005/8/layout/default"/>
    <dgm:cxn modelId="{17CCE19E-B497-9D4A-A92B-53D323EA7949}" type="presParOf" srcId="{C7DC324C-95A9-2048-8061-B4C6EC8077FC}" destId="{2E97667E-1129-4546-B844-6E9EAC66F60D}" srcOrd="1" destOrd="0" presId="urn:microsoft.com/office/officeart/2005/8/layout/default"/>
    <dgm:cxn modelId="{C1C2ADCA-6608-524A-BBF9-29A3A860FAF1}" type="presParOf" srcId="{C7DC324C-95A9-2048-8061-B4C6EC8077FC}" destId="{461C29F7-6A8E-CB45-B9F5-B56A4B5C1C3C}" srcOrd="2" destOrd="0" presId="urn:microsoft.com/office/officeart/2005/8/layout/default"/>
    <dgm:cxn modelId="{FEA9690C-2B32-8A4A-96EB-61FE09E24E89}" type="presParOf" srcId="{C7DC324C-95A9-2048-8061-B4C6EC8077FC}" destId="{EF4D9E26-F1D1-764D-9D4F-FCA382C2FF1F}" srcOrd="3" destOrd="0" presId="urn:microsoft.com/office/officeart/2005/8/layout/default"/>
    <dgm:cxn modelId="{BB2FFA16-4052-B149-8987-82449535BC18}" type="presParOf" srcId="{C7DC324C-95A9-2048-8061-B4C6EC8077FC}" destId="{7F5D641B-9BC8-D343-99C3-D8CB10254A3B}" srcOrd="4" destOrd="0" presId="urn:microsoft.com/office/officeart/2005/8/layout/default"/>
    <dgm:cxn modelId="{0B36ED34-E994-CA42-9888-75B16D42CB99}" type="presParOf" srcId="{C7DC324C-95A9-2048-8061-B4C6EC8077FC}" destId="{BB0EE242-01D8-AB44-9AB6-CD4622403CA0}" srcOrd="5" destOrd="0" presId="urn:microsoft.com/office/officeart/2005/8/layout/default"/>
    <dgm:cxn modelId="{F00F06E8-BE2D-A84F-A76D-728B3EAAF421}" type="presParOf" srcId="{C7DC324C-95A9-2048-8061-B4C6EC8077FC}" destId="{002319C6-B78A-BD4B-90A4-68826F1BBAD9}" srcOrd="6" destOrd="0" presId="urn:microsoft.com/office/officeart/2005/8/layout/default"/>
    <dgm:cxn modelId="{5C96B391-E543-0A4A-88B2-2E63AE32E918}" type="presParOf" srcId="{C7DC324C-95A9-2048-8061-B4C6EC8077FC}" destId="{A4B1DE53-05D4-9A41-ADBE-D8CE80D651EF}" srcOrd="7" destOrd="0" presId="urn:microsoft.com/office/officeart/2005/8/layout/default"/>
    <dgm:cxn modelId="{D7AFE0CC-F5C8-C949-AABD-A3B581687B7F}" type="presParOf" srcId="{C7DC324C-95A9-2048-8061-B4C6EC8077FC}" destId="{BBE77ECA-19E9-3E49-BF43-E3E8598FBEA3}" srcOrd="8" destOrd="0" presId="urn:microsoft.com/office/officeart/2005/8/layout/default"/>
    <dgm:cxn modelId="{740ED67E-7DD8-554D-ADA0-F1AB88711F58}" type="presParOf" srcId="{C7DC324C-95A9-2048-8061-B4C6EC8077FC}" destId="{3A323C29-9B3B-8E43-BCC5-EB9B522D11F0}" srcOrd="9" destOrd="0" presId="urn:microsoft.com/office/officeart/2005/8/layout/default"/>
    <dgm:cxn modelId="{2DDB1596-926E-FC44-8288-0B928BA595EA}" type="presParOf" srcId="{C7DC324C-95A9-2048-8061-B4C6EC8077FC}" destId="{8CCA308D-F7FC-284E-B5A2-4CE6658F6338}" srcOrd="10" destOrd="0" presId="urn:microsoft.com/office/officeart/2005/8/layout/default"/>
  </dgm:cxnLst>
  <dgm:bg/>
  <dgm:whole>
    <a:ln w="3175">
      <a:solidFill>
        <a:schemeClr val="tx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D81520-555F-D34C-AADB-14A813B4E3BC}"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ru-RU"/>
        </a:p>
      </dgm:t>
    </dgm:pt>
    <dgm:pt modelId="{35D7EA64-32CC-E849-B1B1-351AD5428F3B}">
      <dgm:prSet custT="1"/>
      <dgm:spPr>
        <a:solidFill>
          <a:schemeClr val="accent5">
            <a:hueOff val="0"/>
            <a:satOff val="0"/>
            <a:lumOff val="0"/>
            <a:alpha val="69000"/>
          </a:schemeClr>
        </a:solidFill>
      </dgm:spPr>
      <dgm:t>
        <a:bodyPr/>
        <a:lstStyle/>
        <a:p>
          <a:r>
            <a:rPr lang="ru-RU" sz="1050" i="1" dirty="0">
              <a:solidFill>
                <a:schemeClr val="tx1"/>
              </a:solidFill>
              <a:latin typeface="Monaco" pitchFamily="2" charset="0"/>
              <a:cs typeface="Consolas" panose="020B0609020204030204" pitchFamily="49" charset="0"/>
            </a:rPr>
            <a:t>страхование жизни - выплата близким страхователя определенных сумм после его смерти</a:t>
          </a:r>
        </a:p>
      </dgm:t>
    </dgm:pt>
    <dgm:pt modelId="{312D91B1-611E-A64E-B767-B533852758E1}" type="parTrans" cxnId="{2F36F94B-A829-2147-BEE6-EF8C874F6040}">
      <dgm:prSet/>
      <dgm:spPr/>
      <dgm:t>
        <a:bodyPr/>
        <a:lstStyle/>
        <a:p>
          <a:endParaRPr lang="ru-RU" sz="1400" i="1">
            <a:solidFill>
              <a:schemeClr val="tx1"/>
            </a:solidFill>
            <a:latin typeface="Monaco" pitchFamily="2" charset="0"/>
            <a:cs typeface="Consolas" panose="020B0609020204030204" pitchFamily="49" charset="0"/>
          </a:endParaRPr>
        </a:p>
      </dgm:t>
    </dgm:pt>
    <dgm:pt modelId="{02DEE907-A660-AB44-9BFC-0ED76F3E3314}" type="sibTrans" cxnId="{2F36F94B-A829-2147-BEE6-EF8C874F6040}">
      <dgm:prSet/>
      <dgm:spPr/>
      <dgm:t>
        <a:bodyPr/>
        <a:lstStyle/>
        <a:p>
          <a:endParaRPr lang="ru-RU" sz="1400" i="1">
            <a:solidFill>
              <a:schemeClr val="tx1"/>
            </a:solidFill>
            <a:latin typeface="Monaco" pitchFamily="2" charset="0"/>
            <a:cs typeface="Consolas" panose="020B0609020204030204" pitchFamily="49" charset="0"/>
          </a:endParaRPr>
        </a:p>
      </dgm:t>
    </dgm:pt>
    <dgm:pt modelId="{BC45F69F-3D76-5C4C-B7C9-2103944654DD}">
      <dgm:prSet custT="1"/>
      <dgm:spPr>
        <a:solidFill>
          <a:schemeClr val="accent5">
            <a:hueOff val="-2815355"/>
            <a:satOff val="2223"/>
            <a:lumOff val="364"/>
            <a:alpha val="69000"/>
          </a:schemeClr>
        </a:solidFill>
      </dgm:spPr>
      <dgm:t>
        <a:bodyPr/>
        <a:lstStyle/>
        <a:p>
          <a:r>
            <a:rPr lang="ru-RU" sz="1050" i="1">
              <a:solidFill>
                <a:schemeClr val="tx1"/>
              </a:solidFill>
              <a:latin typeface="Monaco" pitchFamily="2" charset="0"/>
              <a:cs typeface="Consolas" panose="020B0609020204030204" pitchFamily="49" charset="0"/>
            </a:rPr>
            <a:t>пенсионное - предлагает гражданину накопить определенные суммы для своей будущей пенсии</a:t>
          </a:r>
          <a:endParaRPr lang="ru-RU" sz="1050" i="1" dirty="0">
            <a:solidFill>
              <a:schemeClr val="tx1"/>
            </a:solidFill>
            <a:latin typeface="Monaco" pitchFamily="2" charset="0"/>
            <a:cs typeface="Consolas" panose="020B0609020204030204" pitchFamily="49" charset="0"/>
          </a:endParaRPr>
        </a:p>
      </dgm:t>
    </dgm:pt>
    <dgm:pt modelId="{3EB01DD9-F35B-A44C-82A6-A1A7BF6B8E70}" type="parTrans" cxnId="{E700B2B7-E4F7-594F-85C6-DA89F0186964}">
      <dgm:prSet/>
      <dgm:spPr/>
      <dgm:t>
        <a:bodyPr/>
        <a:lstStyle/>
        <a:p>
          <a:endParaRPr lang="ru-RU" sz="1400" i="1">
            <a:solidFill>
              <a:schemeClr val="tx1"/>
            </a:solidFill>
            <a:latin typeface="Monaco" pitchFamily="2" charset="0"/>
            <a:cs typeface="Consolas" panose="020B0609020204030204" pitchFamily="49" charset="0"/>
          </a:endParaRPr>
        </a:p>
      </dgm:t>
    </dgm:pt>
    <dgm:pt modelId="{22A89961-F3E0-264F-A7BC-8822BB8B91C5}" type="sibTrans" cxnId="{E700B2B7-E4F7-594F-85C6-DA89F0186964}">
      <dgm:prSet/>
      <dgm:spPr/>
      <dgm:t>
        <a:bodyPr/>
        <a:lstStyle/>
        <a:p>
          <a:endParaRPr lang="ru-RU" sz="1400" i="1">
            <a:solidFill>
              <a:schemeClr val="tx1"/>
            </a:solidFill>
            <a:latin typeface="Monaco" pitchFamily="2" charset="0"/>
            <a:cs typeface="Consolas" panose="020B0609020204030204" pitchFamily="49" charset="0"/>
          </a:endParaRPr>
        </a:p>
      </dgm:t>
    </dgm:pt>
    <dgm:pt modelId="{7DDF6DA4-FBF6-E842-8085-18AFC75FEE3A}">
      <dgm:prSet custT="1"/>
      <dgm:spPr>
        <a:solidFill>
          <a:schemeClr val="accent5">
            <a:hueOff val="-5630710"/>
            <a:satOff val="4445"/>
            <a:lumOff val="727"/>
            <a:alpha val="69000"/>
          </a:schemeClr>
        </a:solidFill>
      </dgm:spPr>
      <dgm:t>
        <a:bodyPr/>
        <a:lstStyle/>
        <a:p>
          <a:r>
            <a:rPr lang="ru-RU" sz="1050" i="1" dirty="0">
              <a:solidFill>
                <a:schemeClr val="tx1"/>
              </a:solidFill>
              <a:latin typeface="Monaco" pitchFamily="2" charset="0"/>
              <a:cs typeface="Consolas" panose="020B0609020204030204" pitchFamily="49" charset="0"/>
            </a:rPr>
            <a:t>от несчастных происшествий - потери трудоспособности, болезни, травмы, получения инвалидности</a:t>
          </a:r>
        </a:p>
      </dgm:t>
    </dgm:pt>
    <dgm:pt modelId="{8B3E26F9-75A5-5C4D-8CCC-C27E9C70B3D3}" type="parTrans" cxnId="{D0A42587-E9A0-0348-807B-302422A3DED5}">
      <dgm:prSet/>
      <dgm:spPr/>
      <dgm:t>
        <a:bodyPr/>
        <a:lstStyle/>
        <a:p>
          <a:endParaRPr lang="ru-RU" sz="1400" i="1">
            <a:solidFill>
              <a:schemeClr val="tx1"/>
            </a:solidFill>
            <a:latin typeface="Monaco" pitchFamily="2" charset="0"/>
            <a:cs typeface="Consolas" panose="020B0609020204030204" pitchFamily="49" charset="0"/>
          </a:endParaRPr>
        </a:p>
      </dgm:t>
    </dgm:pt>
    <dgm:pt modelId="{C275B0EE-8E06-C24B-803A-E67143BE3540}" type="sibTrans" cxnId="{D0A42587-E9A0-0348-807B-302422A3DED5}">
      <dgm:prSet/>
      <dgm:spPr/>
      <dgm:t>
        <a:bodyPr/>
        <a:lstStyle/>
        <a:p>
          <a:endParaRPr lang="ru-RU" sz="1400" i="1">
            <a:solidFill>
              <a:schemeClr val="tx1"/>
            </a:solidFill>
            <a:latin typeface="Monaco" pitchFamily="2" charset="0"/>
            <a:cs typeface="Consolas" panose="020B0609020204030204" pitchFamily="49" charset="0"/>
          </a:endParaRPr>
        </a:p>
      </dgm:t>
    </dgm:pt>
    <dgm:pt modelId="{BAC15129-9C43-9146-B9F4-6F5667719223}">
      <dgm:prSet custT="1"/>
      <dgm:spPr>
        <a:solidFill>
          <a:schemeClr val="accent5">
            <a:hueOff val="-8446064"/>
            <a:satOff val="6668"/>
            <a:lumOff val="1091"/>
            <a:alpha val="69000"/>
          </a:schemeClr>
        </a:solidFill>
      </dgm:spPr>
      <dgm:t>
        <a:bodyPr/>
        <a:lstStyle/>
        <a:p>
          <a:r>
            <a:rPr lang="ru-RU" sz="1050" i="1">
              <a:solidFill>
                <a:schemeClr val="tx1"/>
              </a:solidFill>
              <a:latin typeface="Monaco" pitchFamily="2" charset="0"/>
              <a:cs typeface="Consolas" panose="020B0609020204030204" pitchFamily="49" charset="0"/>
            </a:rPr>
            <a:t>жилья - квартир, комнат, частных домов, дач</a:t>
          </a:r>
        </a:p>
      </dgm:t>
    </dgm:pt>
    <dgm:pt modelId="{977CF3BB-B49B-0647-81F8-7EC4C55E3621}" type="parTrans" cxnId="{B71326EE-FFBB-1F4C-90D0-F3D0B5B530EB}">
      <dgm:prSet/>
      <dgm:spPr/>
      <dgm:t>
        <a:bodyPr/>
        <a:lstStyle/>
        <a:p>
          <a:endParaRPr lang="ru-RU" sz="1400" i="1">
            <a:solidFill>
              <a:schemeClr val="tx1"/>
            </a:solidFill>
            <a:latin typeface="Monaco" pitchFamily="2" charset="0"/>
            <a:cs typeface="Consolas" panose="020B0609020204030204" pitchFamily="49" charset="0"/>
          </a:endParaRPr>
        </a:p>
      </dgm:t>
    </dgm:pt>
    <dgm:pt modelId="{02F9EFDF-68D2-F940-8D7E-D7D0E7DBF193}" type="sibTrans" cxnId="{B71326EE-FFBB-1F4C-90D0-F3D0B5B530EB}">
      <dgm:prSet/>
      <dgm:spPr/>
      <dgm:t>
        <a:bodyPr/>
        <a:lstStyle/>
        <a:p>
          <a:endParaRPr lang="ru-RU" sz="1400" i="1">
            <a:solidFill>
              <a:schemeClr val="tx1"/>
            </a:solidFill>
            <a:latin typeface="Monaco" pitchFamily="2" charset="0"/>
            <a:cs typeface="Consolas" panose="020B0609020204030204" pitchFamily="49" charset="0"/>
          </a:endParaRPr>
        </a:p>
      </dgm:t>
    </dgm:pt>
    <dgm:pt modelId="{ED4914A1-FE66-BA45-B723-B15C44A9EEE0}">
      <dgm:prSet custT="1"/>
      <dgm:spPr>
        <a:solidFill>
          <a:schemeClr val="accent5">
            <a:hueOff val="-11261419"/>
            <a:satOff val="8891"/>
            <a:lumOff val="1455"/>
            <a:alpha val="69000"/>
          </a:schemeClr>
        </a:solidFill>
      </dgm:spPr>
      <dgm:t>
        <a:bodyPr/>
        <a:lstStyle/>
        <a:p>
          <a:r>
            <a:rPr lang="ru-RU" sz="1000" i="1" dirty="0">
              <a:solidFill>
                <a:schemeClr val="tx1"/>
              </a:solidFill>
              <a:latin typeface="Monaco" pitchFamily="2" charset="0"/>
              <a:cs typeface="Consolas" panose="020B0609020204030204" pitchFamily="49" charset="0"/>
            </a:rPr>
            <a:t>животных - характерно для владельцев дорогостоящих питомцев и скота, в случае травмы или болезни любимца выплачивается компенсация</a:t>
          </a:r>
        </a:p>
      </dgm:t>
    </dgm:pt>
    <dgm:pt modelId="{8B3BD738-ECEB-B941-8A2F-0A55607DB418}" type="parTrans" cxnId="{C6A86600-577A-9A43-B189-F120096A5F97}">
      <dgm:prSet/>
      <dgm:spPr/>
      <dgm:t>
        <a:bodyPr/>
        <a:lstStyle/>
        <a:p>
          <a:endParaRPr lang="ru-RU" sz="1400" i="1">
            <a:solidFill>
              <a:schemeClr val="tx1"/>
            </a:solidFill>
            <a:latin typeface="Monaco" pitchFamily="2" charset="0"/>
            <a:cs typeface="Consolas" panose="020B0609020204030204" pitchFamily="49" charset="0"/>
          </a:endParaRPr>
        </a:p>
      </dgm:t>
    </dgm:pt>
    <dgm:pt modelId="{DA579847-AC6E-D542-802D-2DB0D81BFA86}" type="sibTrans" cxnId="{C6A86600-577A-9A43-B189-F120096A5F97}">
      <dgm:prSet/>
      <dgm:spPr/>
      <dgm:t>
        <a:bodyPr/>
        <a:lstStyle/>
        <a:p>
          <a:endParaRPr lang="ru-RU" sz="1400" i="1">
            <a:solidFill>
              <a:schemeClr val="tx1"/>
            </a:solidFill>
            <a:latin typeface="Monaco" pitchFamily="2" charset="0"/>
            <a:cs typeface="Consolas" panose="020B0609020204030204" pitchFamily="49" charset="0"/>
          </a:endParaRPr>
        </a:p>
      </dgm:t>
    </dgm:pt>
    <dgm:pt modelId="{75CF547A-5CF7-1B42-AA59-4450FB4F3A5E}">
      <dgm:prSet custT="1"/>
      <dgm:spPr>
        <a:solidFill>
          <a:schemeClr val="accent5">
            <a:hueOff val="-14076773"/>
            <a:satOff val="11114"/>
            <a:lumOff val="1819"/>
            <a:alpha val="69000"/>
          </a:schemeClr>
        </a:solidFill>
      </dgm:spPr>
      <dgm:t>
        <a:bodyPr/>
        <a:lstStyle/>
        <a:p>
          <a:r>
            <a:rPr lang="ru-RU" sz="1050" i="1">
              <a:solidFill>
                <a:schemeClr val="tx1"/>
              </a:solidFill>
              <a:latin typeface="Monaco" pitchFamily="2" charset="0"/>
              <a:cs typeface="Consolas" panose="020B0609020204030204" pitchFamily="49" charset="0"/>
            </a:rPr>
            <a:t>ипотечное - защищает выплачивающих ипотеку от неприятных обстоятельств</a:t>
          </a:r>
          <a:endParaRPr lang="ru-RU" sz="1050" i="1" dirty="0">
            <a:solidFill>
              <a:schemeClr val="tx1"/>
            </a:solidFill>
            <a:latin typeface="Monaco" pitchFamily="2" charset="0"/>
            <a:cs typeface="Consolas" panose="020B0609020204030204" pitchFamily="49" charset="0"/>
          </a:endParaRPr>
        </a:p>
      </dgm:t>
    </dgm:pt>
    <dgm:pt modelId="{AE608282-7A48-6642-BDF4-1109D06661AA}" type="parTrans" cxnId="{EC3FF1E5-2D0F-B14D-992A-5AA5775C8F59}">
      <dgm:prSet/>
      <dgm:spPr/>
      <dgm:t>
        <a:bodyPr/>
        <a:lstStyle/>
        <a:p>
          <a:endParaRPr lang="ru-RU" sz="1400" i="1">
            <a:solidFill>
              <a:schemeClr val="tx1"/>
            </a:solidFill>
            <a:latin typeface="Monaco" pitchFamily="2" charset="0"/>
            <a:cs typeface="Consolas" panose="020B0609020204030204" pitchFamily="49" charset="0"/>
          </a:endParaRPr>
        </a:p>
      </dgm:t>
    </dgm:pt>
    <dgm:pt modelId="{55B75F57-1804-7240-845F-5C065BD63748}" type="sibTrans" cxnId="{EC3FF1E5-2D0F-B14D-992A-5AA5775C8F59}">
      <dgm:prSet/>
      <dgm:spPr/>
      <dgm:t>
        <a:bodyPr/>
        <a:lstStyle/>
        <a:p>
          <a:endParaRPr lang="ru-RU" sz="1400" i="1">
            <a:solidFill>
              <a:schemeClr val="tx1"/>
            </a:solidFill>
            <a:latin typeface="Monaco" pitchFamily="2" charset="0"/>
            <a:cs typeface="Consolas" panose="020B0609020204030204" pitchFamily="49" charset="0"/>
          </a:endParaRPr>
        </a:p>
      </dgm:t>
    </dgm:pt>
    <dgm:pt modelId="{C79A5A14-2C3B-3C4D-8652-99CA8B772AD3}">
      <dgm:prSet custT="1"/>
      <dgm:spPr>
        <a:solidFill>
          <a:schemeClr val="accent5">
            <a:hueOff val="-16892128"/>
            <a:satOff val="13336"/>
            <a:lumOff val="2182"/>
            <a:alpha val="69000"/>
          </a:schemeClr>
        </a:solidFill>
      </dgm:spPr>
      <dgm:t>
        <a:bodyPr/>
        <a:lstStyle/>
        <a:p>
          <a:r>
            <a:rPr lang="ru-RU" sz="1050" i="1">
              <a:solidFill>
                <a:schemeClr val="tx1"/>
              </a:solidFill>
              <a:latin typeface="Monaco" pitchFamily="2" charset="0"/>
              <a:cs typeface="Consolas" panose="020B0609020204030204" pitchFamily="49" charset="0"/>
            </a:rPr>
            <a:t>КАСКО - компенсация в случае любого ДТП, угона, пожара и иной беды, которая может приключиться с автомобилем </a:t>
          </a:r>
        </a:p>
      </dgm:t>
    </dgm:pt>
    <dgm:pt modelId="{05A4C1D7-F539-8248-B556-48C11AD7ED78}" type="parTrans" cxnId="{AD611165-3A78-3F47-A150-D32BF7C761C1}">
      <dgm:prSet/>
      <dgm:spPr/>
      <dgm:t>
        <a:bodyPr/>
        <a:lstStyle/>
        <a:p>
          <a:endParaRPr lang="ru-RU" sz="1400" i="1">
            <a:solidFill>
              <a:schemeClr val="tx1"/>
            </a:solidFill>
            <a:latin typeface="Monaco" pitchFamily="2" charset="0"/>
            <a:cs typeface="Consolas" panose="020B0609020204030204" pitchFamily="49" charset="0"/>
          </a:endParaRPr>
        </a:p>
      </dgm:t>
    </dgm:pt>
    <dgm:pt modelId="{1521371B-5FAF-E747-8454-261DFB690133}" type="sibTrans" cxnId="{AD611165-3A78-3F47-A150-D32BF7C761C1}">
      <dgm:prSet/>
      <dgm:spPr/>
      <dgm:t>
        <a:bodyPr/>
        <a:lstStyle/>
        <a:p>
          <a:endParaRPr lang="ru-RU" sz="1400" i="1">
            <a:solidFill>
              <a:schemeClr val="tx1"/>
            </a:solidFill>
            <a:latin typeface="Monaco" pitchFamily="2" charset="0"/>
            <a:cs typeface="Consolas" panose="020B0609020204030204" pitchFamily="49" charset="0"/>
          </a:endParaRPr>
        </a:p>
      </dgm:t>
    </dgm:pt>
    <dgm:pt modelId="{454E2DC1-FD3F-9648-A1F0-B63DB0FE51F9}">
      <dgm:prSet custT="1"/>
      <dgm:spPr>
        <a:solidFill>
          <a:schemeClr val="accent5">
            <a:hueOff val="-19707482"/>
            <a:satOff val="15559"/>
            <a:lumOff val="2546"/>
            <a:alpha val="69000"/>
          </a:schemeClr>
        </a:solidFill>
      </dgm:spPr>
      <dgm:t>
        <a:bodyPr/>
        <a:lstStyle/>
        <a:p>
          <a:r>
            <a:rPr lang="ru-RU" sz="1050" i="1">
              <a:solidFill>
                <a:schemeClr val="tx1"/>
              </a:solidFill>
              <a:latin typeface="Monaco" pitchFamily="2" charset="0"/>
              <a:cs typeface="Consolas" panose="020B0609020204030204" pitchFamily="49" charset="0"/>
            </a:rPr>
            <a:t>ДМС - медицинское страхование, частично или полностью компенсирующее затраты на лечение</a:t>
          </a:r>
        </a:p>
      </dgm:t>
    </dgm:pt>
    <dgm:pt modelId="{81EE7B35-C64C-934B-8591-273FA8EE4C1A}" type="parTrans" cxnId="{47F8EA71-369B-2442-8B7E-18727E81FE92}">
      <dgm:prSet/>
      <dgm:spPr/>
      <dgm:t>
        <a:bodyPr/>
        <a:lstStyle/>
        <a:p>
          <a:endParaRPr lang="ru-RU" sz="1400" i="1">
            <a:solidFill>
              <a:schemeClr val="tx1"/>
            </a:solidFill>
            <a:latin typeface="Monaco" pitchFamily="2" charset="0"/>
            <a:cs typeface="Consolas" panose="020B0609020204030204" pitchFamily="49" charset="0"/>
          </a:endParaRPr>
        </a:p>
      </dgm:t>
    </dgm:pt>
    <dgm:pt modelId="{60E70959-2176-C24E-AA23-7900D8ABA2EB}" type="sibTrans" cxnId="{47F8EA71-369B-2442-8B7E-18727E81FE92}">
      <dgm:prSet/>
      <dgm:spPr/>
      <dgm:t>
        <a:bodyPr/>
        <a:lstStyle/>
        <a:p>
          <a:endParaRPr lang="ru-RU" sz="1400" i="1">
            <a:solidFill>
              <a:schemeClr val="tx1"/>
            </a:solidFill>
            <a:latin typeface="Monaco" pitchFamily="2" charset="0"/>
            <a:cs typeface="Consolas" panose="020B0609020204030204" pitchFamily="49" charset="0"/>
          </a:endParaRPr>
        </a:p>
      </dgm:t>
    </dgm:pt>
    <dgm:pt modelId="{6827DE5A-F1AE-C640-A762-F3F2C735767C}" type="pres">
      <dgm:prSet presAssocID="{B2D81520-555F-D34C-AADB-14A813B4E3BC}" presName="diagram" presStyleCnt="0">
        <dgm:presLayoutVars>
          <dgm:dir/>
          <dgm:resizeHandles val="exact"/>
        </dgm:presLayoutVars>
      </dgm:prSet>
      <dgm:spPr/>
    </dgm:pt>
    <dgm:pt modelId="{A403E4B0-01DC-1846-968C-45E7D7FAA54C}" type="pres">
      <dgm:prSet presAssocID="{35D7EA64-32CC-E849-B1B1-351AD5428F3B}" presName="node" presStyleLbl="node1" presStyleIdx="0" presStyleCnt="8">
        <dgm:presLayoutVars>
          <dgm:bulletEnabled val="1"/>
        </dgm:presLayoutVars>
      </dgm:prSet>
      <dgm:spPr/>
    </dgm:pt>
    <dgm:pt modelId="{4A8B790D-F768-0746-9B75-8D6926C0929C}" type="pres">
      <dgm:prSet presAssocID="{02DEE907-A660-AB44-9BFC-0ED76F3E3314}" presName="sibTrans" presStyleCnt="0"/>
      <dgm:spPr/>
    </dgm:pt>
    <dgm:pt modelId="{CED035CA-23D9-3B4E-AF0B-A3237E42E9EF}" type="pres">
      <dgm:prSet presAssocID="{BC45F69F-3D76-5C4C-B7C9-2103944654DD}" presName="node" presStyleLbl="node1" presStyleIdx="1" presStyleCnt="8">
        <dgm:presLayoutVars>
          <dgm:bulletEnabled val="1"/>
        </dgm:presLayoutVars>
      </dgm:prSet>
      <dgm:spPr/>
    </dgm:pt>
    <dgm:pt modelId="{564F0241-AB39-FC46-9756-AAE827C52DA0}" type="pres">
      <dgm:prSet presAssocID="{22A89961-F3E0-264F-A7BC-8822BB8B91C5}" presName="sibTrans" presStyleCnt="0"/>
      <dgm:spPr/>
    </dgm:pt>
    <dgm:pt modelId="{6CC513B0-D505-C34C-91A5-2B4C5E54A100}" type="pres">
      <dgm:prSet presAssocID="{7DDF6DA4-FBF6-E842-8085-18AFC75FEE3A}" presName="node" presStyleLbl="node1" presStyleIdx="2" presStyleCnt="8">
        <dgm:presLayoutVars>
          <dgm:bulletEnabled val="1"/>
        </dgm:presLayoutVars>
      </dgm:prSet>
      <dgm:spPr/>
    </dgm:pt>
    <dgm:pt modelId="{5F07785F-5B71-854A-923C-BF5CC89DA0D2}" type="pres">
      <dgm:prSet presAssocID="{C275B0EE-8E06-C24B-803A-E67143BE3540}" presName="sibTrans" presStyleCnt="0"/>
      <dgm:spPr/>
    </dgm:pt>
    <dgm:pt modelId="{6BD4D28E-801A-CB46-8C3C-BFAD52BC523A}" type="pres">
      <dgm:prSet presAssocID="{BAC15129-9C43-9146-B9F4-6F5667719223}" presName="node" presStyleLbl="node1" presStyleIdx="3" presStyleCnt="8">
        <dgm:presLayoutVars>
          <dgm:bulletEnabled val="1"/>
        </dgm:presLayoutVars>
      </dgm:prSet>
      <dgm:spPr/>
    </dgm:pt>
    <dgm:pt modelId="{36E52DE7-C497-2A4E-A1F7-26DAE8101ECF}" type="pres">
      <dgm:prSet presAssocID="{02F9EFDF-68D2-F940-8D7E-D7D0E7DBF193}" presName="sibTrans" presStyleCnt="0"/>
      <dgm:spPr/>
    </dgm:pt>
    <dgm:pt modelId="{C8945C51-2A2A-8C49-A4CE-27D7F159DBFF}" type="pres">
      <dgm:prSet presAssocID="{ED4914A1-FE66-BA45-B723-B15C44A9EEE0}" presName="node" presStyleLbl="node1" presStyleIdx="4" presStyleCnt="8">
        <dgm:presLayoutVars>
          <dgm:bulletEnabled val="1"/>
        </dgm:presLayoutVars>
      </dgm:prSet>
      <dgm:spPr/>
    </dgm:pt>
    <dgm:pt modelId="{F661A2C6-CDD9-5A44-8FE9-D36730D3A469}" type="pres">
      <dgm:prSet presAssocID="{DA579847-AC6E-D542-802D-2DB0D81BFA86}" presName="sibTrans" presStyleCnt="0"/>
      <dgm:spPr/>
    </dgm:pt>
    <dgm:pt modelId="{88F8001C-03CE-AF45-87C3-85F74AF48314}" type="pres">
      <dgm:prSet presAssocID="{75CF547A-5CF7-1B42-AA59-4450FB4F3A5E}" presName="node" presStyleLbl="node1" presStyleIdx="5" presStyleCnt="8">
        <dgm:presLayoutVars>
          <dgm:bulletEnabled val="1"/>
        </dgm:presLayoutVars>
      </dgm:prSet>
      <dgm:spPr/>
    </dgm:pt>
    <dgm:pt modelId="{D6916578-5D45-3040-8152-55022D43DC83}" type="pres">
      <dgm:prSet presAssocID="{55B75F57-1804-7240-845F-5C065BD63748}" presName="sibTrans" presStyleCnt="0"/>
      <dgm:spPr/>
    </dgm:pt>
    <dgm:pt modelId="{2981764F-1687-3A46-A198-CC042BA9B9B9}" type="pres">
      <dgm:prSet presAssocID="{C79A5A14-2C3B-3C4D-8652-99CA8B772AD3}" presName="node" presStyleLbl="node1" presStyleIdx="6" presStyleCnt="8">
        <dgm:presLayoutVars>
          <dgm:bulletEnabled val="1"/>
        </dgm:presLayoutVars>
      </dgm:prSet>
      <dgm:spPr/>
    </dgm:pt>
    <dgm:pt modelId="{BD32AA1E-4392-5E4D-8831-7A7075B306D9}" type="pres">
      <dgm:prSet presAssocID="{1521371B-5FAF-E747-8454-261DFB690133}" presName="sibTrans" presStyleCnt="0"/>
      <dgm:spPr/>
    </dgm:pt>
    <dgm:pt modelId="{A6A51A48-CEB8-1F48-83D2-7A448DA8E118}" type="pres">
      <dgm:prSet presAssocID="{454E2DC1-FD3F-9648-A1F0-B63DB0FE51F9}" presName="node" presStyleLbl="node1" presStyleIdx="7" presStyleCnt="8">
        <dgm:presLayoutVars>
          <dgm:bulletEnabled val="1"/>
        </dgm:presLayoutVars>
      </dgm:prSet>
      <dgm:spPr/>
    </dgm:pt>
  </dgm:ptLst>
  <dgm:cxnLst>
    <dgm:cxn modelId="{1B446100-0530-1C41-A354-7B4F812176BC}" type="presOf" srcId="{35D7EA64-32CC-E849-B1B1-351AD5428F3B}" destId="{A403E4B0-01DC-1846-968C-45E7D7FAA54C}" srcOrd="0" destOrd="0" presId="urn:microsoft.com/office/officeart/2005/8/layout/default"/>
    <dgm:cxn modelId="{C6A86600-577A-9A43-B189-F120096A5F97}" srcId="{B2D81520-555F-D34C-AADB-14A813B4E3BC}" destId="{ED4914A1-FE66-BA45-B723-B15C44A9EEE0}" srcOrd="4" destOrd="0" parTransId="{8B3BD738-ECEB-B941-8A2F-0A55607DB418}" sibTransId="{DA579847-AC6E-D542-802D-2DB0D81BFA86}"/>
    <dgm:cxn modelId="{D9BD0A02-7361-F74B-8317-EF274F43A342}" type="presOf" srcId="{75CF547A-5CF7-1B42-AA59-4450FB4F3A5E}" destId="{88F8001C-03CE-AF45-87C3-85F74AF48314}" srcOrd="0" destOrd="0" presId="urn:microsoft.com/office/officeart/2005/8/layout/default"/>
    <dgm:cxn modelId="{C658D013-BA58-D345-832B-FF6223453AF6}" type="presOf" srcId="{B2D81520-555F-D34C-AADB-14A813B4E3BC}" destId="{6827DE5A-F1AE-C640-A762-F3F2C735767C}" srcOrd="0" destOrd="0" presId="urn:microsoft.com/office/officeart/2005/8/layout/default"/>
    <dgm:cxn modelId="{99F3C643-218D-D141-9605-1F2C4C40BEA2}" type="presOf" srcId="{ED4914A1-FE66-BA45-B723-B15C44A9EEE0}" destId="{C8945C51-2A2A-8C49-A4CE-27D7F159DBFF}" srcOrd="0" destOrd="0" presId="urn:microsoft.com/office/officeart/2005/8/layout/default"/>
    <dgm:cxn modelId="{AD611165-3A78-3F47-A150-D32BF7C761C1}" srcId="{B2D81520-555F-D34C-AADB-14A813B4E3BC}" destId="{C79A5A14-2C3B-3C4D-8652-99CA8B772AD3}" srcOrd="6" destOrd="0" parTransId="{05A4C1D7-F539-8248-B556-48C11AD7ED78}" sibTransId="{1521371B-5FAF-E747-8454-261DFB690133}"/>
    <dgm:cxn modelId="{C495F56A-612D-0546-9104-51B58E54DC47}" type="presOf" srcId="{C79A5A14-2C3B-3C4D-8652-99CA8B772AD3}" destId="{2981764F-1687-3A46-A198-CC042BA9B9B9}" srcOrd="0" destOrd="0" presId="urn:microsoft.com/office/officeart/2005/8/layout/default"/>
    <dgm:cxn modelId="{2F36F94B-A829-2147-BEE6-EF8C874F6040}" srcId="{B2D81520-555F-D34C-AADB-14A813B4E3BC}" destId="{35D7EA64-32CC-E849-B1B1-351AD5428F3B}" srcOrd="0" destOrd="0" parTransId="{312D91B1-611E-A64E-B767-B533852758E1}" sibTransId="{02DEE907-A660-AB44-9BFC-0ED76F3E3314}"/>
    <dgm:cxn modelId="{31C9E06C-C5C7-D84A-A0F8-E2C6A271A072}" type="presOf" srcId="{454E2DC1-FD3F-9648-A1F0-B63DB0FE51F9}" destId="{A6A51A48-CEB8-1F48-83D2-7A448DA8E118}" srcOrd="0" destOrd="0" presId="urn:microsoft.com/office/officeart/2005/8/layout/default"/>
    <dgm:cxn modelId="{47F8EA71-369B-2442-8B7E-18727E81FE92}" srcId="{B2D81520-555F-D34C-AADB-14A813B4E3BC}" destId="{454E2DC1-FD3F-9648-A1F0-B63DB0FE51F9}" srcOrd="7" destOrd="0" parTransId="{81EE7B35-C64C-934B-8591-273FA8EE4C1A}" sibTransId="{60E70959-2176-C24E-AA23-7900D8ABA2EB}"/>
    <dgm:cxn modelId="{D0A42587-E9A0-0348-807B-302422A3DED5}" srcId="{B2D81520-555F-D34C-AADB-14A813B4E3BC}" destId="{7DDF6DA4-FBF6-E842-8085-18AFC75FEE3A}" srcOrd="2" destOrd="0" parTransId="{8B3E26F9-75A5-5C4D-8CCC-C27E9C70B3D3}" sibTransId="{C275B0EE-8E06-C24B-803A-E67143BE3540}"/>
    <dgm:cxn modelId="{E541B289-A2F5-B349-8408-AA3370EFEBA2}" type="presOf" srcId="{7DDF6DA4-FBF6-E842-8085-18AFC75FEE3A}" destId="{6CC513B0-D505-C34C-91A5-2B4C5E54A100}" srcOrd="0" destOrd="0" presId="urn:microsoft.com/office/officeart/2005/8/layout/default"/>
    <dgm:cxn modelId="{E700B2B7-E4F7-594F-85C6-DA89F0186964}" srcId="{B2D81520-555F-D34C-AADB-14A813B4E3BC}" destId="{BC45F69F-3D76-5C4C-B7C9-2103944654DD}" srcOrd="1" destOrd="0" parTransId="{3EB01DD9-F35B-A44C-82A6-A1A7BF6B8E70}" sibTransId="{22A89961-F3E0-264F-A7BC-8822BB8B91C5}"/>
    <dgm:cxn modelId="{739A20DB-4AF1-134D-A24C-19AB2DABBC75}" type="presOf" srcId="{BAC15129-9C43-9146-B9F4-6F5667719223}" destId="{6BD4D28E-801A-CB46-8C3C-BFAD52BC523A}" srcOrd="0" destOrd="0" presId="urn:microsoft.com/office/officeart/2005/8/layout/default"/>
    <dgm:cxn modelId="{3FE2D1E3-7773-DB4F-A0BB-C23DD13972DD}" type="presOf" srcId="{BC45F69F-3D76-5C4C-B7C9-2103944654DD}" destId="{CED035CA-23D9-3B4E-AF0B-A3237E42E9EF}" srcOrd="0" destOrd="0" presId="urn:microsoft.com/office/officeart/2005/8/layout/default"/>
    <dgm:cxn modelId="{EC3FF1E5-2D0F-B14D-992A-5AA5775C8F59}" srcId="{B2D81520-555F-D34C-AADB-14A813B4E3BC}" destId="{75CF547A-5CF7-1B42-AA59-4450FB4F3A5E}" srcOrd="5" destOrd="0" parTransId="{AE608282-7A48-6642-BDF4-1109D06661AA}" sibTransId="{55B75F57-1804-7240-845F-5C065BD63748}"/>
    <dgm:cxn modelId="{B71326EE-FFBB-1F4C-90D0-F3D0B5B530EB}" srcId="{B2D81520-555F-D34C-AADB-14A813B4E3BC}" destId="{BAC15129-9C43-9146-B9F4-6F5667719223}" srcOrd="3" destOrd="0" parTransId="{977CF3BB-B49B-0647-81F8-7EC4C55E3621}" sibTransId="{02F9EFDF-68D2-F940-8D7E-D7D0E7DBF193}"/>
    <dgm:cxn modelId="{C2977C12-11E1-564E-96EE-61AAA815BA04}" type="presParOf" srcId="{6827DE5A-F1AE-C640-A762-F3F2C735767C}" destId="{A403E4B0-01DC-1846-968C-45E7D7FAA54C}" srcOrd="0" destOrd="0" presId="urn:microsoft.com/office/officeart/2005/8/layout/default"/>
    <dgm:cxn modelId="{CEBEFF00-30D4-9D43-A5F0-E71D09D24E5D}" type="presParOf" srcId="{6827DE5A-F1AE-C640-A762-F3F2C735767C}" destId="{4A8B790D-F768-0746-9B75-8D6926C0929C}" srcOrd="1" destOrd="0" presId="urn:microsoft.com/office/officeart/2005/8/layout/default"/>
    <dgm:cxn modelId="{65C66F88-D3ED-0C44-9A2C-814FB160EB3C}" type="presParOf" srcId="{6827DE5A-F1AE-C640-A762-F3F2C735767C}" destId="{CED035CA-23D9-3B4E-AF0B-A3237E42E9EF}" srcOrd="2" destOrd="0" presId="urn:microsoft.com/office/officeart/2005/8/layout/default"/>
    <dgm:cxn modelId="{3F8FD5B0-EEB0-D84D-9D78-E8241C424F28}" type="presParOf" srcId="{6827DE5A-F1AE-C640-A762-F3F2C735767C}" destId="{564F0241-AB39-FC46-9756-AAE827C52DA0}" srcOrd="3" destOrd="0" presId="urn:microsoft.com/office/officeart/2005/8/layout/default"/>
    <dgm:cxn modelId="{D0DF7C15-9ECF-6040-8C0E-75D2D30C9E73}" type="presParOf" srcId="{6827DE5A-F1AE-C640-A762-F3F2C735767C}" destId="{6CC513B0-D505-C34C-91A5-2B4C5E54A100}" srcOrd="4" destOrd="0" presId="urn:microsoft.com/office/officeart/2005/8/layout/default"/>
    <dgm:cxn modelId="{AEE31FAA-60D7-9F47-B6E8-3A8170CF165B}" type="presParOf" srcId="{6827DE5A-F1AE-C640-A762-F3F2C735767C}" destId="{5F07785F-5B71-854A-923C-BF5CC89DA0D2}" srcOrd="5" destOrd="0" presId="urn:microsoft.com/office/officeart/2005/8/layout/default"/>
    <dgm:cxn modelId="{9EB6E4ED-F1EF-034D-A7CF-537845BFFB2F}" type="presParOf" srcId="{6827DE5A-F1AE-C640-A762-F3F2C735767C}" destId="{6BD4D28E-801A-CB46-8C3C-BFAD52BC523A}" srcOrd="6" destOrd="0" presId="urn:microsoft.com/office/officeart/2005/8/layout/default"/>
    <dgm:cxn modelId="{3D2E9AE0-DE7C-274B-864D-6873B891B7AC}" type="presParOf" srcId="{6827DE5A-F1AE-C640-A762-F3F2C735767C}" destId="{36E52DE7-C497-2A4E-A1F7-26DAE8101ECF}" srcOrd="7" destOrd="0" presId="urn:microsoft.com/office/officeart/2005/8/layout/default"/>
    <dgm:cxn modelId="{B08F888C-8FBE-AA48-A9F2-0117F671CB89}" type="presParOf" srcId="{6827DE5A-F1AE-C640-A762-F3F2C735767C}" destId="{C8945C51-2A2A-8C49-A4CE-27D7F159DBFF}" srcOrd="8" destOrd="0" presId="urn:microsoft.com/office/officeart/2005/8/layout/default"/>
    <dgm:cxn modelId="{5AFE4B77-8FF4-9945-AD7A-940416A71E2C}" type="presParOf" srcId="{6827DE5A-F1AE-C640-A762-F3F2C735767C}" destId="{F661A2C6-CDD9-5A44-8FE9-D36730D3A469}" srcOrd="9" destOrd="0" presId="urn:microsoft.com/office/officeart/2005/8/layout/default"/>
    <dgm:cxn modelId="{773F2AF6-10FF-154E-BD08-6E6A99295A8B}" type="presParOf" srcId="{6827DE5A-F1AE-C640-A762-F3F2C735767C}" destId="{88F8001C-03CE-AF45-87C3-85F74AF48314}" srcOrd="10" destOrd="0" presId="urn:microsoft.com/office/officeart/2005/8/layout/default"/>
    <dgm:cxn modelId="{9390CAA4-C07D-4B4E-9F61-9B9100859C9A}" type="presParOf" srcId="{6827DE5A-F1AE-C640-A762-F3F2C735767C}" destId="{D6916578-5D45-3040-8152-55022D43DC83}" srcOrd="11" destOrd="0" presId="urn:microsoft.com/office/officeart/2005/8/layout/default"/>
    <dgm:cxn modelId="{9335C937-2156-3C49-BB95-412F8746A84F}" type="presParOf" srcId="{6827DE5A-F1AE-C640-A762-F3F2C735767C}" destId="{2981764F-1687-3A46-A198-CC042BA9B9B9}" srcOrd="12" destOrd="0" presId="urn:microsoft.com/office/officeart/2005/8/layout/default"/>
    <dgm:cxn modelId="{1BAC20AF-9101-504F-A7F0-9D0C35DF7458}" type="presParOf" srcId="{6827DE5A-F1AE-C640-A762-F3F2C735767C}" destId="{BD32AA1E-4392-5E4D-8831-7A7075B306D9}" srcOrd="13" destOrd="0" presId="urn:microsoft.com/office/officeart/2005/8/layout/default"/>
    <dgm:cxn modelId="{A3A5430A-3CED-4742-9520-360C4CA9FDA7}" type="presParOf" srcId="{6827DE5A-F1AE-C640-A762-F3F2C735767C}" destId="{A6A51A48-CEB8-1F48-83D2-7A448DA8E118}" srcOrd="14" destOrd="0" presId="urn:microsoft.com/office/officeart/2005/8/layout/default"/>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A2B90-4D5A-A24D-827E-B1D18E3BA09C}">
      <dsp:nvSpPr>
        <dsp:cNvPr id="0" name=""/>
        <dsp:cNvSpPr/>
      </dsp:nvSpPr>
      <dsp:spPr>
        <a:xfrm>
          <a:off x="1291407" y="1084752"/>
          <a:ext cx="2594621" cy="2594621"/>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u-RU" sz="2000" b="0" kern="1200" dirty="0">
              <a:solidFill>
                <a:schemeClr val="bg1"/>
              </a:solidFill>
              <a:latin typeface="Segoe Print" panose="02000800000000000000" pitchFamily="2" charset="0"/>
              <a:cs typeface="Consolas" panose="020B0609020204030204" pitchFamily="49" charset="0"/>
            </a:rPr>
            <a:t>Функции страхования</a:t>
          </a:r>
        </a:p>
      </dsp:txBody>
      <dsp:txXfrm>
        <a:off x="1671380" y="1464725"/>
        <a:ext cx="1834675" cy="1834675"/>
      </dsp:txXfrm>
    </dsp:sp>
    <dsp:sp modelId="{60454357-B628-D24C-ADEE-0672C5CB55BD}">
      <dsp:nvSpPr>
        <dsp:cNvPr id="0" name=""/>
        <dsp:cNvSpPr/>
      </dsp:nvSpPr>
      <dsp:spPr>
        <a:xfrm>
          <a:off x="1940062" y="42759"/>
          <a:ext cx="1297310" cy="1297310"/>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b="1" i="1" kern="1200" dirty="0">
              <a:latin typeface="Monaco" pitchFamily="2" charset="0"/>
              <a:cs typeface="Consolas" panose="020B0609020204030204" pitchFamily="49" charset="0"/>
            </a:rPr>
            <a:t>Рисковая</a:t>
          </a:r>
        </a:p>
        <a:p>
          <a:pPr marL="0" lvl="0" indent="0" algn="ctr" defTabSz="488950">
            <a:lnSpc>
              <a:spcPct val="90000"/>
            </a:lnSpc>
            <a:spcBef>
              <a:spcPct val="0"/>
            </a:spcBef>
            <a:spcAft>
              <a:spcPct val="35000"/>
            </a:spcAft>
            <a:buNone/>
          </a:pPr>
          <a:r>
            <a:rPr lang="ru-RU" sz="1100" b="1" i="1" kern="1200" dirty="0">
              <a:latin typeface="Monaco" pitchFamily="2" charset="0"/>
              <a:cs typeface="Consolas" panose="020B0609020204030204" pitchFamily="49" charset="0"/>
            </a:rPr>
            <a:t>(основная)</a:t>
          </a:r>
        </a:p>
      </dsp:txBody>
      <dsp:txXfrm>
        <a:off x="2130049" y="232746"/>
        <a:ext cx="917336" cy="917336"/>
      </dsp:txXfrm>
    </dsp:sp>
    <dsp:sp modelId="{2B37253C-E22A-4A46-AAD6-95D0E5D7D991}">
      <dsp:nvSpPr>
        <dsp:cNvPr id="0" name=""/>
        <dsp:cNvSpPr/>
      </dsp:nvSpPr>
      <dsp:spPr>
        <a:xfrm>
          <a:off x="3261864" y="679305"/>
          <a:ext cx="1297310" cy="1297310"/>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ru-RU" sz="1050" b="1" i="1" kern="1200" dirty="0">
              <a:latin typeface="Monaco" pitchFamily="2" charset="0"/>
              <a:cs typeface="Consolas" panose="020B0609020204030204" pitchFamily="49" charset="0"/>
            </a:rPr>
            <a:t>Сберегательная</a:t>
          </a:r>
        </a:p>
      </dsp:txBody>
      <dsp:txXfrm>
        <a:off x="3451851" y="869292"/>
        <a:ext cx="917336" cy="917336"/>
      </dsp:txXfrm>
    </dsp:sp>
    <dsp:sp modelId="{9E79DB62-BF3E-6943-8CE6-3232DB5CD3E5}">
      <dsp:nvSpPr>
        <dsp:cNvPr id="0" name=""/>
        <dsp:cNvSpPr/>
      </dsp:nvSpPr>
      <dsp:spPr>
        <a:xfrm>
          <a:off x="3588323" y="2109612"/>
          <a:ext cx="1297310" cy="1297310"/>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b="1" i="1" kern="1200" dirty="0">
              <a:latin typeface="Monaco" pitchFamily="2" charset="0"/>
              <a:cs typeface="Consolas" panose="020B0609020204030204" pitchFamily="49" charset="0"/>
            </a:rPr>
            <a:t>Инвестиционная</a:t>
          </a:r>
        </a:p>
      </dsp:txBody>
      <dsp:txXfrm>
        <a:off x="3778310" y="2299599"/>
        <a:ext cx="917336" cy="917336"/>
      </dsp:txXfrm>
    </dsp:sp>
    <dsp:sp modelId="{D489FAFD-F37F-C04F-ABCE-5329EA123370}">
      <dsp:nvSpPr>
        <dsp:cNvPr id="0" name=""/>
        <dsp:cNvSpPr/>
      </dsp:nvSpPr>
      <dsp:spPr>
        <a:xfrm>
          <a:off x="2673607" y="3256629"/>
          <a:ext cx="1297310" cy="1297310"/>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b="1" i="1" kern="1200" dirty="0">
              <a:latin typeface="Monaco" pitchFamily="2" charset="0"/>
              <a:cs typeface="Consolas" panose="020B0609020204030204" pitchFamily="49" charset="0"/>
            </a:rPr>
            <a:t>Социальная</a:t>
          </a:r>
        </a:p>
      </dsp:txBody>
      <dsp:txXfrm>
        <a:off x="2863594" y="3446616"/>
        <a:ext cx="917336" cy="917336"/>
      </dsp:txXfrm>
    </dsp:sp>
    <dsp:sp modelId="{6794B2B6-61C3-5648-BF93-6FB9F38AAF6A}">
      <dsp:nvSpPr>
        <dsp:cNvPr id="0" name=""/>
        <dsp:cNvSpPr/>
      </dsp:nvSpPr>
      <dsp:spPr>
        <a:xfrm>
          <a:off x="1206517" y="3256629"/>
          <a:ext cx="1297310" cy="1297310"/>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1" i="1" kern="1200" dirty="0">
              <a:latin typeface="Monaco" pitchFamily="2" charset="0"/>
              <a:cs typeface="Consolas" panose="020B0609020204030204" pitchFamily="49" charset="0"/>
            </a:rPr>
            <a:t>Контрольная</a:t>
          </a:r>
        </a:p>
      </dsp:txBody>
      <dsp:txXfrm>
        <a:off x="1396504" y="3446616"/>
        <a:ext cx="917336" cy="917336"/>
      </dsp:txXfrm>
    </dsp:sp>
    <dsp:sp modelId="{48A1556D-47DF-B642-B3E8-6C6E4B08A512}">
      <dsp:nvSpPr>
        <dsp:cNvPr id="0" name=""/>
        <dsp:cNvSpPr/>
      </dsp:nvSpPr>
      <dsp:spPr>
        <a:xfrm>
          <a:off x="291802" y="2109612"/>
          <a:ext cx="1297310" cy="1297310"/>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b="1" i="1" kern="1200" dirty="0">
              <a:latin typeface="Monaco" pitchFamily="2" charset="0"/>
              <a:cs typeface="Consolas" panose="020B0609020204030204" pitchFamily="49" charset="0"/>
            </a:rPr>
            <a:t>Превентивная</a:t>
          </a:r>
        </a:p>
      </dsp:txBody>
      <dsp:txXfrm>
        <a:off x="481789" y="2299599"/>
        <a:ext cx="917336" cy="917336"/>
      </dsp:txXfrm>
    </dsp:sp>
    <dsp:sp modelId="{F39E0E56-9BAA-E74C-90BD-42719F08594D}">
      <dsp:nvSpPr>
        <dsp:cNvPr id="0" name=""/>
        <dsp:cNvSpPr/>
      </dsp:nvSpPr>
      <dsp:spPr>
        <a:xfrm>
          <a:off x="618260" y="679305"/>
          <a:ext cx="1297310" cy="1297310"/>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b="1" i="1" kern="1200" dirty="0">
              <a:latin typeface="Monaco" pitchFamily="2" charset="0"/>
              <a:cs typeface="Consolas" panose="020B0609020204030204" pitchFamily="49" charset="0"/>
            </a:rPr>
            <a:t>Создание и использование страховых фондов</a:t>
          </a:r>
        </a:p>
      </dsp:txBody>
      <dsp:txXfrm>
        <a:off x="808247" y="869292"/>
        <a:ext cx="917336" cy="917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FFE82-377C-DC4A-94BE-3A6CD9AB5AC7}">
      <dsp:nvSpPr>
        <dsp:cNvPr id="0" name=""/>
        <dsp:cNvSpPr/>
      </dsp:nvSpPr>
      <dsp:spPr>
        <a:xfrm>
          <a:off x="95499" y="26"/>
          <a:ext cx="2228709" cy="1337225"/>
        </a:xfrm>
        <a:prstGeom prst="rect">
          <a:avLst/>
        </a:prstGeom>
        <a:solidFill>
          <a:srgbClr val="FF0000">
            <a:alpha val="69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i="1" kern="1200" dirty="0">
              <a:solidFill>
                <a:schemeClr val="bg1"/>
              </a:solidFill>
              <a:latin typeface="Monaco" pitchFamily="2" charset="0"/>
              <a:cs typeface="Consolas" panose="020B0609020204030204" pitchFamily="49" charset="0"/>
            </a:rPr>
            <a:t>ОМС – обязательное медицинское страхование</a:t>
          </a:r>
          <a:endParaRPr lang="en-US" sz="1600" i="1" kern="1200" dirty="0">
            <a:solidFill>
              <a:schemeClr val="bg1"/>
            </a:solidFill>
            <a:latin typeface="Monaco" pitchFamily="2" charset="0"/>
            <a:cs typeface="Consolas" panose="020B0609020204030204" pitchFamily="49" charset="0"/>
          </a:endParaRPr>
        </a:p>
      </dsp:txBody>
      <dsp:txXfrm>
        <a:off x="95499" y="26"/>
        <a:ext cx="2228709" cy="1337225"/>
      </dsp:txXfrm>
    </dsp:sp>
    <dsp:sp modelId="{461C29F7-6A8E-CB45-B9F5-B56A4B5C1C3C}">
      <dsp:nvSpPr>
        <dsp:cNvPr id="0" name=""/>
        <dsp:cNvSpPr/>
      </dsp:nvSpPr>
      <dsp:spPr>
        <a:xfrm>
          <a:off x="2473621" y="0"/>
          <a:ext cx="2228709" cy="1337225"/>
        </a:xfrm>
        <a:prstGeom prst="rect">
          <a:avLst/>
        </a:prstGeom>
        <a:solidFill>
          <a:srgbClr val="FF9300">
            <a:alpha val="69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i="1" kern="1200" dirty="0">
              <a:solidFill>
                <a:schemeClr val="bg1"/>
              </a:solidFill>
              <a:latin typeface="Monaco" pitchFamily="2" charset="0"/>
              <a:cs typeface="Consolas" panose="020B0609020204030204" pitchFamily="49" charset="0"/>
            </a:rPr>
            <a:t>обязательное страхование военнослужащих и военнообязанных</a:t>
          </a:r>
          <a:endParaRPr lang="en-US" sz="1600" i="1" kern="1200" dirty="0">
            <a:solidFill>
              <a:schemeClr val="bg1"/>
            </a:solidFill>
            <a:latin typeface="Monaco" pitchFamily="2" charset="0"/>
            <a:cs typeface="Consolas" panose="020B0609020204030204" pitchFamily="49" charset="0"/>
          </a:endParaRPr>
        </a:p>
      </dsp:txBody>
      <dsp:txXfrm>
        <a:off x="2473621" y="0"/>
        <a:ext cx="2228709" cy="1337225"/>
      </dsp:txXfrm>
    </dsp:sp>
    <dsp:sp modelId="{7F5D641B-9BC8-D343-99C3-D8CB10254A3B}">
      <dsp:nvSpPr>
        <dsp:cNvPr id="0" name=""/>
        <dsp:cNvSpPr/>
      </dsp:nvSpPr>
      <dsp:spPr>
        <a:xfrm>
          <a:off x="95499" y="1560123"/>
          <a:ext cx="2228709" cy="1337225"/>
        </a:xfrm>
        <a:prstGeom prst="rect">
          <a:avLst/>
        </a:prstGeom>
        <a:solidFill>
          <a:srgbClr val="92D050">
            <a:alpha val="69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i="1" kern="1200" dirty="0">
              <a:solidFill>
                <a:schemeClr val="bg1"/>
              </a:solidFill>
              <a:latin typeface="Monaco" pitchFamily="2" charset="0"/>
              <a:cs typeface="Consolas" panose="020B0609020204030204" pitchFamily="49" charset="0"/>
            </a:rPr>
            <a:t>обязательное страхование сотрудников органов государственной безопасности</a:t>
          </a:r>
          <a:endParaRPr lang="en-US" sz="1400" i="1" kern="1200" dirty="0">
            <a:solidFill>
              <a:schemeClr val="bg1"/>
            </a:solidFill>
            <a:latin typeface="Monaco" pitchFamily="2" charset="0"/>
            <a:cs typeface="Consolas" panose="020B0609020204030204" pitchFamily="49" charset="0"/>
          </a:endParaRPr>
        </a:p>
      </dsp:txBody>
      <dsp:txXfrm>
        <a:off x="95499" y="1560123"/>
        <a:ext cx="2228709" cy="1337225"/>
      </dsp:txXfrm>
    </dsp:sp>
    <dsp:sp modelId="{002319C6-B78A-BD4B-90A4-68826F1BBAD9}">
      <dsp:nvSpPr>
        <dsp:cNvPr id="0" name=""/>
        <dsp:cNvSpPr/>
      </dsp:nvSpPr>
      <dsp:spPr>
        <a:xfrm>
          <a:off x="2547079" y="1560123"/>
          <a:ext cx="2228709" cy="1337225"/>
        </a:xfrm>
        <a:prstGeom prst="rect">
          <a:avLst/>
        </a:prstGeom>
        <a:solidFill>
          <a:srgbClr val="00B0F0">
            <a:alpha val="69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i="1" kern="1200" dirty="0">
              <a:solidFill>
                <a:schemeClr val="bg1"/>
              </a:solidFill>
              <a:latin typeface="Monaco" pitchFamily="2" charset="0"/>
              <a:cs typeface="Consolas" panose="020B0609020204030204" pitchFamily="49" charset="0"/>
            </a:rPr>
            <a:t>обязательное страхование сотрудников органов внутренних дел</a:t>
          </a:r>
          <a:endParaRPr lang="en-US" sz="1600" i="1" kern="1200" dirty="0">
            <a:solidFill>
              <a:schemeClr val="bg1"/>
            </a:solidFill>
            <a:latin typeface="Monaco" pitchFamily="2" charset="0"/>
            <a:cs typeface="Consolas" panose="020B0609020204030204" pitchFamily="49" charset="0"/>
          </a:endParaRPr>
        </a:p>
      </dsp:txBody>
      <dsp:txXfrm>
        <a:off x="2547079" y="1560123"/>
        <a:ext cx="2228709" cy="1337225"/>
      </dsp:txXfrm>
    </dsp:sp>
    <dsp:sp modelId="{BBE77ECA-19E9-3E49-BF43-E3E8598FBEA3}">
      <dsp:nvSpPr>
        <dsp:cNvPr id="0" name=""/>
        <dsp:cNvSpPr/>
      </dsp:nvSpPr>
      <dsp:spPr>
        <a:xfrm>
          <a:off x="95499" y="3120220"/>
          <a:ext cx="2228709" cy="1337225"/>
        </a:xfrm>
        <a:prstGeom prst="rect">
          <a:avLst/>
        </a:prstGeom>
        <a:solidFill>
          <a:srgbClr val="0432FF">
            <a:alpha val="69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i="1" kern="1200" dirty="0">
              <a:solidFill>
                <a:schemeClr val="bg1"/>
              </a:solidFill>
              <a:latin typeface="Monaco" pitchFamily="2" charset="0"/>
              <a:cs typeface="Consolas" panose="020B0609020204030204" pitchFamily="49" charset="0"/>
            </a:rPr>
            <a:t>обязательное страхование сотрудников таможенных и налоговых органов</a:t>
          </a:r>
          <a:endParaRPr lang="en-US" sz="1600" i="1" kern="1200" dirty="0">
            <a:solidFill>
              <a:schemeClr val="bg1"/>
            </a:solidFill>
            <a:latin typeface="Monaco" pitchFamily="2" charset="0"/>
            <a:cs typeface="Consolas" panose="020B0609020204030204" pitchFamily="49" charset="0"/>
          </a:endParaRPr>
        </a:p>
      </dsp:txBody>
      <dsp:txXfrm>
        <a:off x="95499" y="3120220"/>
        <a:ext cx="2228709" cy="1337225"/>
      </dsp:txXfrm>
    </dsp:sp>
    <dsp:sp modelId="{8CCA308D-F7FC-284E-B5A2-4CE6658F6338}">
      <dsp:nvSpPr>
        <dsp:cNvPr id="0" name=""/>
        <dsp:cNvSpPr/>
      </dsp:nvSpPr>
      <dsp:spPr>
        <a:xfrm>
          <a:off x="2547079" y="3120220"/>
          <a:ext cx="2228709" cy="1337225"/>
        </a:xfrm>
        <a:prstGeom prst="rect">
          <a:avLst/>
        </a:prstGeom>
        <a:solidFill>
          <a:srgbClr val="7030A0">
            <a:alpha val="69000"/>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ru-RU" sz="1600" i="1" kern="1200" dirty="0">
            <a:solidFill>
              <a:schemeClr val="bg1"/>
            </a:solidFill>
            <a:latin typeface="Monaco" pitchFamily="2" charset="0"/>
            <a:cs typeface="Consolas" panose="020B0609020204030204" pitchFamily="49" charset="0"/>
          </a:endParaRPr>
        </a:p>
        <a:p>
          <a:pPr marL="0" lvl="0" indent="0" algn="ctr" defTabSz="711200">
            <a:lnSpc>
              <a:spcPct val="90000"/>
            </a:lnSpc>
            <a:spcBef>
              <a:spcPct val="0"/>
            </a:spcBef>
            <a:spcAft>
              <a:spcPct val="35000"/>
            </a:spcAft>
            <a:buNone/>
          </a:pPr>
          <a:r>
            <a:rPr lang="ru-RU" sz="1600" i="1" kern="1200" dirty="0">
              <a:solidFill>
                <a:schemeClr val="bg1"/>
              </a:solidFill>
              <a:latin typeface="Monaco" pitchFamily="2" charset="0"/>
              <a:cs typeface="Consolas" panose="020B0609020204030204" pitchFamily="49" charset="0"/>
            </a:rPr>
            <a:t>ОСАГО – обязательное страхование автогражданской ответственности</a:t>
          </a:r>
          <a:br>
            <a:rPr lang="ru-RU" sz="1600" i="1" kern="1200" dirty="0">
              <a:solidFill>
                <a:schemeClr val="bg1"/>
              </a:solidFill>
              <a:latin typeface="Monaco" pitchFamily="2" charset="0"/>
              <a:cs typeface="Consolas" panose="020B0609020204030204" pitchFamily="49" charset="0"/>
            </a:rPr>
          </a:br>
          <a:endParaRPr lang="en-US" sz="1600" i="1" kern="1200" dirty="0">
            <a:solidFill>
              <a:schemeClr val="bg1"/>
            </a:solidFill>
            <a:latin typeface="Monaco" pitchFamily="2" charset="0"/>
            <a:cs typeface="Consolas" panose="020B0609020204030204" pitchFamily="49" charset="0"/>
          </a:endParaRPr>
        </a:p>
      </dsp:txBody>
      <dsp:txXfrm>
        <a:off x="2547079" y="3120220"/>
        <a:ext cx="2228709" cy="1337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3E4B0-01DC-1846-968C-45E7D7FAA54C}">
      <dsp:nvSpPr>
        <dsp:cNvPr id="0" name=""/>
        <dsp:cNvSpPr/>
      </dsp:nvSpPr>
      <dsp:spPr>
        <a:xfrm>
          <a:off x="748263" y="286"/>
          <a:ext cx="1803260" cy="1081956"/>
        </a:xfrm>
        <a:prstGeom prst="rect">
          <a:avLst/>
        </a:prstGeom>
        <a:solidFill>
          <a:schemeClr val="accent5">
            <a:hueOff val="0"/>
            <a:satOff val="0"/>
            <a:lumOff val="0"/>
            <a:alpha val="6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ru-RU" sz="1050" i="1" kern="1200" dirty="0">
              <a:solidFill>
                <a:schemeClr val="tx1"/>
              </a:solidFill>
              <a:latin typeface="Monaco" pitchFamily="2" charset="0"/>
              <a:cs typeface="Consolas" panose="020B0609020204030204" pitchFamily="49" charset="0"/>
            </a:rPr>
            <a:t>страхование жизни - выплата близким страхователя определенных сумм после его смерти</a:t>
          </a:r>
        </a:p>
      </dsp:txBody>
      <dsp:txXfrm>
        <a:off x="748263" y="286"/>
        <a:ext cx="1803260" cy="1081956"/>
      </dsp:txXfrm>
    </dsp:sp>
    <dsp:sp modelId="{CED035CA-23D9-3B4E-AF0B-A3237E42E9EF}">
      <dsp:nvSpPr>
        <dsp:cNvPr id="0" name=""/>
        <dsp:cNvSpPr/>
      </dsp:nvSpPr>
      <dsp:spPr>
        <a:xfrm>
          <a:off x="2731850" y="286"/>
          <a:ext cx="1803260" cy="1081956"/>
        </a:xfrm>
        <a:prstGeom prst="rect">
          <a:avLst/>
        </a:prstGeom>
        <a:solidFill>
          <a:schemeClr val="accent5">
            <a:hueOff val="-2815355"/>
            <a:satOff val="2223"/>
            <a:lumOff val="364"/>
            <a:alpha val="6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ru-RU" sz="1050" i="1" kern="1200">
              <a:solidFill>
                <a:schemeClr val="tx1"/>
              </a:solidFill>
              <a:latin typeface="Monaco" pitchFamily="2" charset="0"/>
              <a:cs typeface="Consolas" panose="020B0609020204030204" pitchFamily="49" charset="0"/>
            </a:rPr>
            <a:t>пенсионное - предлагает гражданину накопить определенные суммы для своей будущей пенсии</a:t>
          </a:r>
          <a:endParaRPr lang="ru-RU" sz="1050" i="1" kern="1200" dirty="0">
            <a:solidFill>
              <a:schemeClr val="tx1"/>
            </a:solidFill>
            <a:latin typeface="Monaco" pitchFamily="2" charset="0"/>
            <a:cs typeface="Consolas" panose="020B0609020204030204" pitchFamily="49" charset="0"/>
          </a:endParaRPr>
        </a:p>
      </dsp:txBody>
      <dsp:txXfrm>
        <a:off x="2731850" y="286"/>
        <a:ext cx="1803260" cy="1081956"/>
      </dsp:txXfrm>
    </dsp:sp>
    <dsp:sp modelId="{6CC513B0-D505-C34C-91A5-2B4C5E54A100}">
      <dsp:nvSpPr>
        <dsp:cNvPr id="0" name=""/>
        <dsp:cNvSpPr/>
      </dsp:nvSpPr>
      <dsp:spPr>
        <a:xfrm>
          <a:off x="748263" y="1262569"/>
          <a:ext cx="1803260" cy="1081956"/>
        </a:xfrm>
        <a:prstGeom prst="rect">
          <a:avLst/>
        </a:prstGeom>
        <a:solidFill>
          <a:schemeClr val="accent5">
            <a:hueOff val="-5630710"/>
            <a:satOff val="4445"/>
            <a:lumOff val="727"/>
            <a:alpha val="6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ru-RU" sz="1050" i="1" kern="1200" dirty="0">
              <a:solidFill>
                <a:schemeClr val="tx1"/>
              </a:solidFill>
              <a:latin typeface="Monaco" pitchFamily="2" charset="0"/>
              <a:cs typeface="Consolas" panose="020B0609020204030204" pitchFamily="49" charset="0"/>
            </a:rPr>
            <a:t>от несчастных происшествий - потери трудоспособности, болезни, травмы, получения инвалидности</a:t>
          </a:r>
        </a:p>
      </dsp:txBody>
      <dsp:txXfrm>
        <a:off x="748263" y="1262569"/>
        <a:ext cx="1803260" cy="1081956"/>
      </dsp:txXfrm>
    </dsp:sp>
    <dsp:sp modelId="{6BD4D28E-801A-CB46-8C3C-BFAD52BC523A}">
      <dsp:nvSpPr>
        <dsp:cNvPr id="0" name=""/>
        <dsp:cNvSpPr/>
      </dsp:nvSpPr>
      <dsp:spPr>
        <a:xfrm>
          <a:off x="2731850" y="1262569"/>
          <a:ext cx="1803260" cy="1081956"/>
        </a:xfrm>
        <a:prstGeom prst="rect">
          <a:avLst/>
        </a:prstGeom>
        <a:solidFill>
          <a:schemeClr val="accent5">
            <a:hueOff val="-8446064"/>
            <a:satOff val="6668"/>
            <a:lumOff val="1091"/>
            <a:alpha val="6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ru-RU" sz="1050" i="1" kern="1200">
              <a:solidFill>
                <a:schemeClr val="tx1"/>
              </a:solidFill>
              <a:latin typeface="Monaco" pitchFamily="2" charset="0"/>
              <a:cs typeface="Consolas" panose="020B0609020204030204" pitchFamily="49" charset="0"/>
            </a:rPr>
            <a:t>жилья - квартир, комнат, частных домов, дач</a:t>
          </a:r>
        </a:p>
      </dsp:txBody>
      <dsp:txXfrm>
        <a:off x="2731850" y="1262569"/>
        <a:ext cx="1803260" cy="1081956"/>
      </dsp:txXfrm>
    </dsp:sp>
    <dsp:sp modelId="{C8945C51-2A2A-8C49-A4CE-27D7F159DBFF}">
      <dsp:nvSpPr>
        <dsp:cNvPr id="0" name=""/>
        <dsp:cNvSpPr/>
      </dsp:nvSpPr>
      <dsp:spPr>
        <a:xfrm>
          <a:off x="748263" y="2524852"/>
          <a:ext cx="1803260" cy="1081956"/>
        </a:xfrm>
        <a:prstGeom prst="rect">
          <a:avLst/>
        </a:prstGeom>
        <a:solidFill>
          <a:schemeClr val="accent5">
            <a:hueOff val="-11261419"/>
            <a:satOff val="8891"/>
            <a:lumOff val="1455"/>
            <a:alpha val="6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ru-RU" sz="1000" i="1" kern="1200" dirty="0">
              <a:solidFill>
                <a:schemeClr val="tx1"/>
              </a:solidFill>
              <a:latin typeface="Monaco" pitchFamily="2" charset="0"/>
              <a:cs typeface="Consolas" panose="020B0609020204030204" pitchFamily="49" charset="0"/>
            </a:rPr>
            <a:t>животных - характерно для владельцев дорогостоящих питомцев и скота, в случае травмы или болезни любимца выплачивается компенсация</a:t>
          </a:r>
        </a:p>
      </dsp:txBody>
      <dsp:txXfrm>
        <a:off x="748263" y="2524852"/>
        <a:ext cx="1803260" cy="1081956"/>
      </dsp:txXfrm>
    </dsp:sp>
    <dsp:sp modelId="{88F8001C-03CE-AF45-87C3-85F74AF48314}">
      <dsp:nvSpPr>
        <dsp:cNvPr id="0" name=""/>
        <dsp:cNvSpPr/>
      </dsp:nvSpPr>
      <dsp:spPr>
        <a:xfrm>
          <a:off x="2731850" y="2524852"/>
          <a:ext cx="1803260" cy="1081956"/>
        </a:xfrm>
        <a:prstGeom prst="rect">
          <a:avLst/>
        </a:prstGeom>
        <a:solidFill>
          <a:schemeClr val="accent5">
            <a:hueOff val="-14076773"/>
            <a:satOff val="11114"/>
            <a:lumOff val="1819"/>
            <a:alpha val="6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ru-RU" sz="1050" i="1" kern="1200">
              <a:solidFill>
                <a:schemeClr val="tx1"/>
              </a:solidFill>
              <a:latin typeface="Monaco" pitchFamily="2" charset="0"/>
              <a:cs typeface="Consolas" panose="020B0609020204030204" pitchFamily="49" charset="0"/>
            </a:rPr>
            <a:t>ипотечное - защищает выплачивающих ипотеку от неприятных обстоятельств</a:t>
          </a:r>
          <a:endParaRPr lang="ru-RU" sz="1050" i="1" kern="1200" dirty="0">
            <a:solidFill>
              <a:schemeClr val="tx1"/>
            </a:solidFill>
            <a:latin typeface="Monaco" pitchFamily="2" charset="0"/>
            <a:cs typeface="Consolas" panose="020B0609020204030204" pitchFamily="49" charset="0"/>
          </a:endParaRPr>
        </a:p>
      </dsp:txBody>
      <dsp:txXfrm>
        <a:off x="2731850" y="2524852"/>
        <a:ext cx="1803260" cy="1081956"/>
      </dsp:txXfrm>
    </dsp:sp>
    <dsp:sp modelId="{2981764F-1687-3A46-A198-CC042BA9B9B9}">
      <dsp:nvSpPr>
        <dsp:cNvPr id="0" name=""/>
        <dsp:cNvSpPr/>
      </dsp:nvSpPr>
      <dsp:spPr>
        <a:xfrm>
          <a:off x="748263" y="3787134"/>
          <a:ext cx="1803260" cy="1081956"/>
        </a:xfrm>
        <a:prstGeom prst="rect">
          <a:avLst/>
        </a:prstGeom>
        <a:solidFill>
          <a:schemeClr val="accent5">
            <a:hueOff val="-16892128"/>
            <a:satOff val="13336"/>
            <a:lumOff val="2182"/>
            <a:alpha val="6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ru-RU" sz="1050" i="1" kern="1200">
              <a:solidFill>
                <a:schemeClr val="tx1"/>
              </a:solidFill>
              <a:latin typeface="Monaco" pitchFamily="2" charset="0"/>
              <a:cs typeface="Consolas" panose="020B0609020204030204" pitchFamily="49" charset="0"/>
            </a:rPr>
            <a:t>КАСКО - компенсация в случае любого ДТП, угона, пожара и иной беды, которая может приключиться с автомобилем </a:t>
          </a:r>
        </a:p>
      </dsp:txBody>
      <dsp:txXfrm>
        <a:off x="748263" y="3787134"/>
        <a:ext cx="1803260" cy="1081956"/>
      </dsp:txXfrm>
    </dsp:sp>
    <dsp:sp modelId="{A6A51A48-CEB8-1F48-83D2-7A448DA8E118}">
      <dsp:nvSpPr>
        <dsp:cNvPr id="0" name=""/>
        <dsp:cNvSpPr/>
      </dsp:nvSpPr>
      <dsp:spPr>
        <a:xfrm>
          <a:off x="2731850" y="3787134"/>
          <a:ext cx="1803260" cy="1081956"/>
        </a:xfrm>
        <a:prstGeom prst="rect">
          <a:avLst/>
        </a:prstGeom>
        <a:solidFill>
          <a:schemeClr val="accent5">
            <a:hueOff val="-19707482"/>
            <a:satOff val="15559"/>
            <a:lumOff val="2546"/>
            <a:alpha val="6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ru-RU" sz="1050" i="1" kern="1200">
              <a:solidFill>
                <a:schemeClr val="tx1"/>
              </a:solidFill>
              <a:latin typeface="Monaco" pitchFamily="2" charset="0"/>
              <a:cs typeface="Consolas" panose="020B0609020204030204" pitchFamily="49" charset="0"/>
            </a:rPr>
            <a:t>ДМС - медицинское страхование, частично или полностью компенсирующее затраты на лечение</a:t>
          </a:r>
        </a:p>
      </dsp:txBody>
      <dsp:txXfrm>
        <a:off x="2731850" y="3787134"/>
        <a:ext cx="1803260" cy="108195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32773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794200" y="78224"/>
            <a:ext cx="141600" cy="1416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8079301" y="3776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8924303" y="11938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7724347" y="7671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8923937" y="451941"/>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528659" y="-124724"/>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8327788" y="6261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9"/>
          <p:cNvGrpSpPr/>
          <p:nvPr/>
        </p:nvGrpSpPr>
        <p:grpSpPr>
          <a:xfrm>
            <a:off x="154025" y="438904"/>
            <a:ext cx="508851" cy="47871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9"/>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1000"/>
              </a:spcAft>
              <a:buSzPts val="1400"/>
              <a:buNone/>
              <a:defRPr sz="1400"/>
            </a:lvl1pPr>
          </a:lstStyle>
          <a:p>
            <a:endParaRPr/>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9"/>
          <p:cNvSpPr txBox="1">
            <a:spLocks noGrp="1"/>
          </p:cNvSpPr>
          <p:nvPr>
            <p:ph type="sldNum" idx="12"/>
          </p:nvPr>
        </p:nvSpPr>
        <p:spPr>
          <a:xfrm>
            <a:off x="8117984" y="430368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5" r:id="rId3"/>
    <p:sldLayoutId id="2147483656" r:id="rId4"/>
    <p:sldLayoutId id="2147483657" r:id="rId5"/>
    <p:sldLayoutId id="2147483658" r:id="rId6"/>
    <p:sldLayoutId id="2147483659"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youtu.be/ZjcrB9029Rw" TargetMode="External"/><Relationship Id="rId5" Type="http://schemas.openxmlformats.org/officeDocument/2006/relationships/hyperlink" Target="https://my.mail.ru/mail/kirina59/video/gga-klenina/558.html"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6.jpeg"/><Relationship Id="rId7" Type="http://schemas.openxmlformats.org/officeDocument/2006/relationships/diagramData" Target="../diagrams/data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4.wdp"/><Relationship Id="rId11" Type="http://schemas.microsoft.com/office/2007/relationships/diagramDrawing" Target="../diagrams/drawing2.xml"/><Relationship Id="rId5" Type="http://schemas.openxmlformats.org/officeDocument/2006/relationships/image" Target="../media/image18.png"/><Relationship Id="rId10" Type="http://schemas.openxmlformats.org/officeDocument/2006/relationships/diagramColors" Target="../diagrams/colors2.xml"/><Relationship Id="rId4" Type="http://schemas.openxmlformats.org/officeDocument/2006/relationships/image" Target="../media/image17.jpeg"/><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3.xml"/><Relationship Id="rId7" Type="http://schemas.openxmlformats.org/officeDocument/2006/relationships/image" Target="../media/image19.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hyperlink" Target="http://wblanittest.activetextbook.com/active_textbooks/55#page196" TargetMode="Externa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3" name="Овал 2">
            <a:extLst>
              <a:ext uri="{FF2B5EF4-FFF2-40B4-BE49-F238E27FC236}">
                <a16:creationId xmlns:a16="http://schemas.microsoft.com/office/drawing/2014/main" id="{65F29886-07D5-A744-A0F2-23787D30B989}"/>
              </a:ext>
            </a:extLst>
          </p:cNvPr>
          <p:cNvSpPr/>
          <p:nvPr/>
        </p:nvSpPr>
        <p:spPr>
          <a:xfrm>
            <a:off x="4746691" y="811663"/>
            <a:ext cx="4023598" cy="383985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93" name="Google Shape;593;p38"/>
          <p:cNvSpPr txBox="1">
            <a:spLocks noGrp="1"/>
          </p:cNvSpPr>
          <p:nvPr>
            <p:ph type="ctrTitle" idx="4294967295"/>
          </p:nvPr>
        </p:nvSpPr>
        <p:spPr>
          <a:xfrm>
            <a:off x="5115084" y="1551146"/>
            <a:ext cx="3568148" cy="80866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RU" sz="3600" dirty="0">
                <a:solidFill>
                  <a:srgbClr val="05BEC6"/>
                </a:solidFill>
                <a:latin typeface="Segoe Print" panose="02000800000000000000" pitchFamily="2" charset="0"/>
              </a:rPr>
              <a:t>Страхование</a:t>
            </a:r>
            <a:endParaRPr sz="3600" dirty="0">
              <a:solidFill>
                <a:srgbClr val="05BEC6"/>
              </a:solidFill>
              <a:latin typeface="Segoe Print" panose="02000800000000000000" pitchFamily="2" charset="0"/>
            </a:endParaRPr>
          </a:p>
        </p:txBody>
      </p:sp>
      <p:sp>
        <p:nvSpPr>
          <p:cNvPr id="595" name="Google Shape;595;p3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2" name="Прямоугольник 1">
            <a:extLst>
              <a:ext uri="{FF2B5EF4-FFF2-40B4-BE49-F238E27FC236}">
                <a16:creationId xmlns:a16="http://schemas.microsoft.com/office/drawing/2014/main" id="{4CDE20CC-054B-CD4C-97CC-D6B924098901}"/>
              </a:ext>
            </a:extLst>
          </p:cNvPr>
          <p:cNvSpPr/>
          <p:nvPr/>
        </p:nvSpPr>
        <p:spPr>
          <a:xfrm>
            <a:off x="5115084" y="2252909"/>
            <a:ext cx="3396842" cy="1692771"/>
          </a:xfrm>
          <a:prstGeom prst="rect">
            <a:avLst/>
          </a:prstGeom>
        </p:spPr>
        <p:txBody>
          <a:bodyPr wrap="square">
            <a:spAutoFit/>
          </a:bodyPr>
          <a:lstStyle/>
          <a:p>
            <a:r>
              <a:rPr lang="ru-RU" sz="1300" b="1" spc="-150" dirty="0">
                <a:solidFill>
                  <a:schemeClr val="tx1"/>
                </a:solidFill>
                <a:latin typeface="Monaco" pitchFamily="2" charset="0"/>
                <a:cs typeface="Consolas" panose="020B0609020204030204" pitchFamily="49" charset="0"/>
              </a:rPr>
              <a:t>- </a:t>
            </a:r>
            <a:r>
              <a:rPr lang="ru-RU" sz="1300" spc="-150" dirty="0">
                <a:solidFill>
                  <a:schemeClr val="tx1"/>
                </a:solidFill>
                <a:latin typeface="Monaco" pitchFamily="2" charset="0"/>
                <a:cs typeface="Consolas" panose="020B0609020204030204" pitchFamily="49" charset="0"/>
              </a:rPr>
              <a:t>с</a:t>
            </a:r>
            <a:r>
              <a:rPr lang="ru-RU" sz="1300" dirty="0">
                <a:solidFill>
                  <a:schemeClr val="tx1"/>
                </a:solidFill>
                <a:latin typeface="Monaco" pitchFamily="2" charset="0"/>
                <a:cs typeface="Consolas" panose="020B0609020204030204" pitchFamily="49" charset="0"/>
              </a:rPr>
              <a:t>истема мероприятий по созданию денежного (страхового) фонда, </a:t>
            </a:r>
            <a:br>
              <a:rPr lang="ru-RU" sz="1300" dirty="0">
                <a:solidFill>
                  <a:schemeClr val="tx1"/>
                </a:solidFill>
                <a:latin typeface="Monaco" pitchFamily="2" charset="0"/>
                <a:cs typeface="Consolas" panose="020B0609020204030204" pitchFamily="49" charset="0"/>
              </a:rPr>
            </a:br>
            <a:r>
              <a:rPr lang="ru-RU" sz="1300" dirty="0">
                <a:solidFill>
                  <a:schemeClr val="tx1"/>
                </a:solidFill>
                <a:latin typeface="Monaco" pitchFamily="2" charset="0"/>
                <a:cs typeface="Consolas" panose="020B0609020204030204" pitchFamily="49" charset="0"/>
              </a:rPr>
              <a:t>из средств которого производится возмещение ущерба </a:t>
            </a:r>
            <a:br>
              <a:rPr lang="ru-RU" sz="1300" dirty="0">
                <a:solidFill>
                  <a:schemeClr val="tx1"/>
                </a:solidFill>
                <a:latin typeface="Monaco" pitchFamily="2" charset="0"/>
                <a:cs typeface="Consolas" panose="020B0609020204030204" pitchFamily="49" charset="0"/>
              </a:rPr>
            </a:br>
            <a:r>
              <a:rPr lang="ru-RU" sz="1300" dirty="0">
                <a:solidFill>
                  <a:schemeClr val="tx1"/>
                </a:solidFill>
                <a:latin typeface="Monaco" pitchFamily="2" charset="0"/>
                <a:cs typeface="Consolas" panose="020B0609020204030204" pitchFamily="49" charset="0"/>
              </a:rPr>
              <a:t>и выплата иных денежных сумм </a:t>
            </a:r>
            <a:br>
              <a:rPr lang="ru-RU" sz="1300" dirty="0">
                <a:solidFill>
                  <a:schemeClr val="tx1"/>
                </a:solidFill>
                <a:latin typeface="Monaco" pitchFamily="2" charset="0"/>
                <a:cs typeface="Consolas" panose="020B0609020204030204" pitchFamily="49" charset="0"/>
              </a:rPr>
            </a:br>
            <a:r>
              <a:rPr lang="ru-RU" sz="1300" dirty="0">
                <a:solidFill>
                  <a:schemeClr val="tx1"/>
                </a:solidFill>
                <a:latin typeface="Monaco" pitchFamily="2" charset="0"/>
                <a:cs typeface="Consolas" panose="020B0609020204030204" pitchFamily="49" charset="0"/>
              </a:rPr>
              <a:t>в результате стихийных бедствий, несчастных случаев и наступления других событий. </a:t>
            </a:r>
            <a:endParaRPr lang="en-US" sz="1300" b="1" spc="-150" dirty="0">
              <a:solidFill>
                <a:schemeClr val="tx1"/>
              </a:solidFill>
              <a:latin typeface="Monaco" pitchFamily="2" charset="0"/>
              <a:cs typeface="Consolas" panose="020B0609020204030204" pitchFamily="49" charset="0"/>
            </a:endParaRPr>
          </a:p>
        </p:txBody>
      </p:sp>
      <p:sp>
        <p:nvSpPr>
          <p:cNvPr id="7" name="Прямоугольник 6">
            <a:extLst>
              <a:ext uri="{FF2B5EF4-FFF2-40B4-BE49-F238E27FC236}">
                <a16:creationId xmlns:a16="http://schemas.microsoft.com/office/drawing/2014/main" id="{3ECE5439-1961-2646-919B-FE31DB7C1585}"/>
              </a:ext>
            </a:extLst>
          </p:cNvPr>
          <p:cNvSpPr/>
          <p:nvPr/>
        </p:nvSpPr>
        <p:spPr>
          <a:xfrm>
            <a:off x="1242415" y="491987"/>
            <a:ext cx="3820601" cy="1261114"/>
          </a:xfrm>
          <a:prstGeom prst="rect">
            <a:avLst/>
          </a:prstGeom>
        </p:spPr>
        <p:txBody>
          <a:bodyPr wrap="square">
            <a:spAutoFit/>
          </a:bodyPr>
          <a:lstStyle/>
          <a:p>
            <a:pPr algn="just" fontAlgn="base">
              <a:lnSpc>
                <a:spcPct val="110000"/>
              </a:lnSpc>
            </a:pPr>
            <a:r>
              <a:rPr lang="ru-RU" dirty="0">
                <a:solidFill>
                  <a:schemeClr val="bg1"/>
                </a:solidFill>
                <a:latin typeface="Monaco" pitchFamily="2" charset="0"/>
                <a:cs typeface="Consolas" panose="020B0609020204030204" pitchFamily="49" charset="0"/>
              </a:rPr>
              <a:t>«Я не знаю ни одной семьи, которая разорилась, уплачивая страховые взносы, но я знаю семьи, которые разорились, не делая этого.»</a:t>
            </a:r>
          </a:p>
          <a:p>
            <a:pPr algn="r" fontAlgn="base">
              <a:lnSpc>
                <a:spcPct val="110000"/>
              </a:lnSpc>
            </a:pPr>
            <a:r>
              <a:rPr lang="ru-RU" b="1" i="1" dirty="0">
                <a:solidFill>
                  <a:schemeClr val="bg1"/>
                </a:solidFill>
                <a:latin typeface="Monaco" pitchFamily="2" charset="0"/>
                <a:cs typeface="Consolas" panose="020B0609020204030204" pitchFamily="49" charset="0"/>
              </a:rPr>
              <a:t>Уинстон Черчилль</a:t>
            </a:r>
            <a:endParaRPr lang="ru-RU" dirty="0">
              <a:solidFill>
                <a:schemeClr val="bg1"/>
              </a:solidFill>
              <a:latin typeface="Monaco" pitchFamily="2" charset="0"/>
            </a:endParaRPr>
          </a:p>
        </p:txBody>
      </p:sp>
      <p:sp>
        <p:nvSpPr>
          <p:cNvPr id="9" name="Объект 92">
            <a:extLst>
              <a:ext uri="{FF2B5EF4-FFF2-40B4-BE49-F238E27FC236}">
                <a16:creationId xmlns:a16="http://schemas.microsoft.com/office/drawing/2014/main" id="{CE18F487-57C1-E74F-9AAA-2375946ADF26}"/>
              </a:ext>
            </a:extLst>
          </p:cNvPr>
          <p:cNvSpPr txBox="1">
            <a:spLocks/>
          </p:cNvSpPr>
          <p:nvPr/>
        </p:nvSpPr>
        <p:spPr>
          <a:xfrm>
            <a:off x="1242415" y="3707006"/>
            <a:ext cx="3820601" cy="9906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R="6350" algn="just">
              <a:lnSpc>
                <a:spcPct val="110000"/>
              </a:lnSpc>
              <a:spcBef>
                <a:spcPts val="105"/>
              </a:spcBef>
            </a:pPr>
            <a:r>
              <a:rPr lang="ru-RU" dirty="0">
                <a:solidFill>
                  <a:schemeClr val="bg1"/>
                </a:solidFill>
                <a:latin typeface="Monaco" pitchFamily="2" charset="0"/>
                <a:cs typeface="Consolas" panose="020B0609020204030204" pitchFamily="49" charset="0"/>
              </a:rPr>
              <a:t>«Никогда не экономьте на рекламе, охране и страховке – и ваши дела пойдут в гору.»</a:t>
            </a:r>
          </a:p>
          <a:p>
            <a:pPr marR="6350" algn="r">
              <a:lnSpc>
                <a:spcPct val="110000"/>
              </a:lnSpc>
              <a:spcBef>
                <a:spcPts val="105"/>
              </a:spcBef>
            </a:pPr>
            <a:r>
              <a:rPr lang="ru-RU" b="1" i="1" dirty="0">
                <a:solidFill>
                  <a:schemeClr val="bg1"/>
                </a:solidFill>
                <a:latin typeface="Monaco" pitchFamily="2" charset="0"/>
                <a:cs typeface="Consolas" panose="020B0609020204030204" pitchFamily="49" charset="0"/>
              </a:rPr>
              <a:t>Джон </a:t>
            </a:r>
            <a:r>
              <a:rPr lang="ru-RU" b="1" i="1" dirty="0" err="1">
                <a:solidFill>
                  <a:schemeClr val="bg1"/>
                </a:solidFill>
                <a:latin typeface="Monaco" pitchFamily="2" charset="0"/>
                <a:cs typeface="Consolas" panose="020B0609020204030204" pitchFamily="49" charset="0"/>
              </a:rPr>
              <a:t>Д.Рокфеллер</a:t>
            </a:r>
            <a:endParaRPr lang="ru-RU" b="1" i="1" dirty="0">
              <a:solidFill>
                <a:schemeClr val="bg1"/>
              </a:solidFill>
              <a:latin typeface="Monaco" pitchFamily="2" charset="0"/>
              <a:cs typeface="Consolas" panose="020B0609020204030204" pitchFamily="49" charset="0"/>
            </a:endParaRPr>
          </a:p>
        </p:txBody>
      </p:sp>
      <p:pic>
        <p:nvPicPr>
          <p:cNvPr id="10" name="Picture 14">
            <a:extLst>
              <a:ext uri="{FF2B5EF4-FFF2-40B4-BE49-F238E27FC236}">
                <a16:creationId xmlns:a16="http://schemas.microsoft.com/office/drawing/2014/main" id="{7201F798-B32E-744D-82BC-22AA2FCEBC5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22" b="91973" l="10000" r="90000">
                        <a14:foregroundMark x1="52083" y1="41249" x2="54417" y2="49387"/>
                        <a14:foregroundMark x1="52667" y1="41472" x2="55667" y2="42140"/>
                        <a14:foregroundMark x1="50667" y1="40134" x2="57083" y2="43144"/>
                        <a14:foregroundMark x1="50667" y1="39688" x2="56750" y2="44370"/>
                        <a14:foregroundMark x1="56750" y1="44370" x2="56667" y2="45596"/>
                        <a14:foregroundMark x1="50167" y1="40803" x2="51833" y2="40245"/>
                        <a14:foregroundMark x1="51000" y1="39576" x2="52000" y2="39688"/>
                        <a14:foregroundMark x1="36250" y1="28205" x2="36250" y2="28205"/>
                        <a14:foregroundMark x1="36167" y1="27982" x2="35750" y2="34225"/>
                        <a14:foregroundMark x1="34167" y1="26644" x2="38583" y2="26087"/>
                        <a14:foregroundMark x1="38417" y1="25864" x2="34417" y2="25753"/>
                        <a14:foregroundMark x1="79833" y1="35006" x2="79833" y2="46042"/>
                        <a14:foregroundMark x1="79833" y1="46042" x2="70500" y2="42809"/>
                        <a14:foregroundMark x1="70500" y1="42809" x2="83500" y2="42586"/>
                        <a14:foregroundMark x1="83500" y1="42586" x2="75000" y2="47938"/>
                        <a14:foregroundMark x1="75000" y1="47938" x2="81333" y2="53512"/>
                        <a14:foregroundMark x1="81333" y1="53512" x2="76917" y2="74693"/>
                        <a14:foregroundMark x1="76917" y1="74693" x2="78917" y2="65329"/>
                        <a14:foregroundMark x1="78917" y1="65329" x2="82167" y2="74805"/>
                        <a14:foregroundMark x1="82167" y1="74805" x2="81917" y2="89632"/>
                        <a14:foregroundMark x1="76333" y1="30435" x2="78167" y2="32887"/>
                        <a14:foregroundMark x1="75833" y1="25195" x2="79000" y2="31996"/>
                        <a14:foregroundMark x1="74500" y1="24972" x2="79250" y2="26087"/>
                        <a14:foregroundMark x1="78667" y1="25307" x2="78667" y2="24972"/>
                        <a14:foregroundMark x1="74917" y1="24972" x2="74333" y2="26867"/>
                        <a14:foregroundMark x1="79167" y1="26087" x2="74333" y2="27090"/>
                        <a14:foregroundMark x1="34121" y1="26543" x2="38833" y2="25864"/>
                        <a14:foregroundMark x1="37417" y1="66332" x2="37417" y2="66332"/>
                        <a14:foregroundMark x1="35583" y1="63545" x2="33000" y2="89855"/>
                        <a14:foregroundMark x1="34124" y1="26671" x2="39083" y2="25864"/>
                        <a14:foregroundMark x1="16750" y1="88183" x2="18333" y2="91304"/>
                        <a14:foregroundMark x1="40917" y1="80156" x2="44083" y2="89186"/>
                        <a14:foregroundMark x1="44083" y1="89186" x2="58000" y2="91639"/>
                        <a14:foregroundMark x1="58000" y1="91639" x2="63750" y2="91304"/>
                        <a14:foregroundMark x1="49417" y1="74916" x2="44167" y2="82609"/>
                        <a14:foregroundMark x1="44167" y1="82609" x2="47583" y2="74359"/>
                        <a14:foregroundMark x1="47583" y1="74359" x2="52583" y2="80713"/>
                        <a14:foregroundMark x1="45583" y1="76031" x2="48833" y2="79822"/>
                        <a14:foregroundMark x1="58333" y1="75808" x2="55917" y2="86399"/>
                        <a14:foregroundMark x1="55917" y1="86399" x2="55917" y2="86957"/>
                        <a14:foregroundMark x1="70250" y1="83835" x2="67000" y2="91973"/>
                        <a14:foregroundMark x1="67000" y1="91973" x2="69083" y2="91193"/>
                        <a14:foregroundMark x1="74000" y1="25195" x2="79667" y2="26087"/>
                        <a14:foregroundMark x1="75583" y1="25307" x2="78667" y2="29320"/>
                        <a14:foregroundMark x1="50000" y1="41249" x2="52083" y2="39688"/>
                        <a14:foregroundMark x1="52083" y1="39576" x2="52250" y2="39576"/>
                        <a14:foregroundMark x1="52250" y1="39353" x2="53417" y2="39688"/>
                        <a14:foregroundMark x1="64583" y1="82051" x2="64167" y2="88740"/>
                        <a14:foregroundMark x1="71944" y1="89645" x2="73750" y2="90970"/>
                        <a14:foregroundMark x1="71167" y1="89075" x2="71781" y2="89526"/>
                        <a14:foregroundMark x1="71647" y1="84742" x2="70333" y2="81494"/>
                        <a14:foregroundMark x1="74167" y1="90970" x2="73153" y2="88463"/>
                        <a14:foregroundMark x1="74167" y1="91750" x2="75000" y2="90412"/>
                        <a14:foregroundMark x1="70917" y1="83389" x2="70917" y2="83389"/>
                        <a14:foregroundMark x1="70083" y1="84504" x2="72333" y2="88740"/>
                        <a14:backgroundMark x1="32583" y1="22074" x2="32750" y2="28317"/>
                        <a14:backgroundMark x1="66583" y1="84504" x2="66583" y2="85842"/>
                        <a14:backgroundMark x1="66083" y1="79822" x2="66083" y2="79822"/>
                        <a14:backgroundMark x1="66000" y1="79264" x2="66000" y2="79264"/>
                        <a14:backgroundMark x1="70917" y1="81271" x2="70917" y2="81271"/>
                        <a14:backgroundMark x1="70083" y1="76254" x2="71667" y2="81717"/>
                        <a14:backgroundMark x1="78417" y1="91527" x2="79167" y2="91193"/>
                        <a14:backgroundMark x1="74583" y1="88740" x2="75167" y2="88852"/>
                      </a14:backgroundRemoval>
                    </a14:imgEffect>
                  </a14:imgLayer>
                </a14:imgProps>
              </a:ext>
              <a:ext uri="{28A0092B-C50C-407E-A947-70E740481C1C}">
                <a14:useLocalDpi xmlns:a14="http://schemas.microsoft.com/office/drawing/2010/main" val="0"/>
              </a:ext>
            </a:extLst>
          </a:blip>
          <a:srcRect l="9705" t="21938" r="9140"/>
          <a:stretch/>
        </p:blipFill>
        <p:spPr bwMode="auto">
          <a:xfrm>
            <a:off x="1990321" y="1701008"/>
            <a:ext cx="2866400" cy="2061160"/>
          </a:xfrm>
          <a:prstGeom prst="rect">
            <a:avLst/>
          </a:prstGeom>
          <a:noFill/>
          <a:extLst>
            <a:ext uri="{909E8E84-426E-40DD-AFC4-6F175D3DCCD1}">
              <a14:hiddenFill xmlns:a14="http://schemas.microsoft.com/office/drawing/2010/main">
                <a:solidFill>
                  <a:srgbClr val="FFFFFF"/>
                </a:solidFill>
              </a14:hiddenFill>
            </a:ext>
          </a:extLst>
        </p:spPr>
      </p:pic>
      <p:sp>
        <p:nvSpPr>
          <p:cNvPr id="11" name="Скругленный прямоугольник 10">
            <a:extLst>
              <a:ext uri="{FF2B5EF4-FFF2-40B4-BE49-F238E27FC236}">
                <a16:creationId xmlns:a16="http://schemas.microsoft.com/office/drawing/2014/main" id="{5831BBAD-F7EC-0145-854E-31BDB8E0DE16}"/>
              </a:ext>
            </a:extLst>
          </p:cNvPr>
          <p:cNvSpPr/>
          <p:nvPr/>
        </p:nvSpPr>
        <p:spPr>
          <a:xfrm>
            <a:off x="171114" y="1909412"/>
            <a:ext cx="1746010" cy="164435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bg1"/>
                </a:solidFill>
                <a:latin typeface="Monaco" pitchFamily="2" charset="0"/>
              </a:rPr>
              <a:t>Посмотрим интересный ролик: </a:t>
            </a:r>
            <a:r>
              <a:rPr lang="en-US" sz="900" dirty="0">
                <a:solidFill>
                  <a:schemeClr val="accent6">
                    <a:lumMod val="50000"/>
                  </a:schemeClr>
                </a:solidFill>
                <a:latin typeface="Monaco" pitchFamily="2" charset="0"/>
                <a:hlinkClick r:id="rId5">
                  <a:extLst>
                    <a:ext uri="{A12FA001-AC4F-418D-AE19-62706E023703}">
                      <ahyp:hlinkClr xmlns:ahyp="http://schemas.microsoft.com/office/drawing/2018/hyperlinkcolor" val="tx"/>
                    </a:ext>
                  </a:extLst>
                </a:hlinkClick>
              </a:rPr>
              <a:t>https://my.mail.ru/mail/kirina59/video/gga-klenina/558.html</a:t>
            </a:r>
            <a:r>
              <a:rPr lang="ru-RU" sz="900" dirty="0">
                <a:solidFill>
                  <a:schemeClr val="accent6">
                    <a:lumMod val="50000"/>
                  </a:schemeClr>
                </a:solidFill>
                <a:latin typeface="Monaco" pitchFamily="2" charset="0"/>
              </a:rPr>
              <a:t> </a:t>
            </a:r>
          </a:p>
          <a:p>
            <a:r>
              <a:rPr lang="en-US" sz="900" dirty="0">
                <a:solidFill>
                  <a:schemeClr val="accent6">
                    <a:lumMod val="50000"/>
                  </a:schemeClr>
                </a:solidFill>
                <a:latin typeface="Monaco" pitchFamily="2" charset="0"/>
                <a:hlinkClick r:id="rId6">
                  <a:extLst>
                    <a:ext uri="{A12FA001-AC4F-418D-AE19-62706E023703}">
                      <ahyp:hlinkClr xmlns:ahyp="http://schemas.microsoft.com/office/drawing/2018/hyperlinkcolor" val="tx"/>
                    </a:ext>
                  </a:extLst>
                </a:hlinkClick>
              </a:rPr>
              <a:t>https://youtu.be/ZjcrB9029Rw</a:t>
            </a:r>
            <a:r>
              <a:rPr lang="ru-RU" sz="900" dirty="0">
                <a:solidFill>
                  <a:schemeClr val="accent6">
                    <a:lumMod val="50000"/>
                  </a:schemeClr>
                </a:solidFill>
                <a:latin typeface="Monaco" pitchFamily="2" charset="0"/>
              </a:rPr>
              <a:t> </a:t>
            </a:r>
          </a:p>
        </p:txBody>
      </p:sp>
      <p:sp>
        <p:nvSpPr>
          <p:cNvPr id="4" name="Прямоугольник 3"/>
          <p:cNvSpPr/>
          <p:nvPr/>
        </p:nvSpPr>
        <p:spPr>
          <a:xfrm>
            <a:off x="5372100" y="196850"/>
            <a:ext cx="2870200" cy="124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Урок финансовой грамотности</a:t>
            </a:r>
          </a:p>
          <a:p>
            <a:pPr algn="ctr"/>
            <a:r>
              <a:rPr lang="ru-RU" dirty="0"/>
              <a:t>для учащихся 8-9 классов.</a:t>
            </a:r>
          </a:p>
          <a:p>
            <a:pPr algn="ctr"/>
            <a:r>
              <a:rPr lang="ru-RU" dirty="0"/>
              <a:t>Тема: Страхование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10" name="Рисунок 2">
            <a:extLst>
              <a:ext uri="{FF2B5EF4-FFF2-40B4-BE49-F238E27FC236}">
                <a16:creationId xmlns:a16="http://schemas.microsoft.com/office/drawing/2014/main" id="{BFA14ED0-96F2-3A49-AAB2-210AC631F2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0" r="2361" b="8553"/>
          <a:stretch/>
        </p:blipFill>
        <p:spPr bwMode="auto">
          <a:xfrm>
            <a:off x="1096126" y="692517"/>
            <a:ext cx="6951747" cy="375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588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1063" name="Google Shape;1063;p4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452" name="Текст 8">
            <a:extLst>
              <a:ext uri="{FF2B5EF4-FFF2-40B4-BE49-F238E27FC236}">
                <a16:creationId xmlns:a16="http://schemas.microsoft.com/office/drawing/2014/main" id="{F58D8A1E-271C-6F47-8652-48FF61FF4F87}"/>
              </a:ext>
            </a:extLst>
          </p:cNvPr>
          <p:cNvSpPr txBox="1">
            <a:spLocks/>
          </p:cNvSpPr>
          <p:nvPr/>
        </p:nvSpPr>
        <p:spPr>
          <a:xfrm>
            <a:off x="230955" y="3911052"/>
            <a:ext cx="4165283" cy="964484"/>
          </a:xfrm>
          <a:prstGeom prst="rect">
            <a:avLst/>
          </a:prstGeom>
        </p:spPr>
        <p:txBody>
          <a:bodyPr spcFirstLastPara="1" vert="horz" wrap="square" lIns="68580" tIns="0" rIns="68580" bIns="3429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spcBef>
                <a:spcPts val="750"/>
              </a:spcBef>
            </a:pPr>
            <a:endParaRPr lang="en-US" sz="2000" b="1" dirty="0">
              <a:solidFill>
                <a:srgbClr val="05BEC6"/>
              </a:solidFill>
              <a:latin typeface="Segoe Print" panose="02000800000000000000" pitchFamily="2" charset="0"/>
              <a:cs typeface="Consolas" panose="020B0609020204030204" pitchFamily="49" charset="0"/>
            </a:endParaRPr>
          </a:p>
        </p:txBody>
      </p:sp>
      <p:pic>
        <p:nvPicPr>
          <p:cNvPr id="10" name="Picture 2">
            <a:extLst>
              <a:ext uri="{FF2B5EF4-FFF2-40B4-BE49-F238E27FC236}">
                <a16:creationId xmlns:a16="http://schemas.microsoft.com/office/drawing/2014/main" id="{34155331-86A0-B44B-97D5-3ADA8E50FCC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100" b="45000" l="21900" r="38900">
                        <a14:foregroundMark x1="30700" y1="30400" x2="30700" y2="30400"/>
                        <a14:foregroundMark x1="29000" y1="30400" x2="25163" y2="32045"/>
                        <a14:foregroundMark x1="23189" y1="37800" x2="24000" y2="40800"/>
                        <a14:foregroundMark x1="22868" y1="36613" x2="23162" y2="37700"/>
                        <a14:foregroundMark x1="24000" y1="40800" x2="29600" y2="45000"/>
                        <a14:foregroundMark x1="29600" y1="45000" x2="32300" y2="44700"/>
                        <a14:foregroundMark x1="28200" y1="30100" x2="31500" y2="30300"/>
                        <a14:foregroundMark x1="31500" y1="30100" x2="31500" y2="30100"/>
                        <a14:foregroundMark x1="22400" y1="37800" x2="23700" y2="33000"/>
                        <a14:backgroundMark x1="23256" y1="32577" x2="23600" y2="32000"/>
                        <a14:backgroundMark x1="20800" y1="36700" x2="22024" y2="34645"/>
                        <a14:backgroundMark x1="22260" y1="34816" x2="21500" y2="36200"/>
                        <a14:backgroundMark x1="24462" y1="30805" x2="23422" y2="32698"/>
                        <a14:backgroundMark x1="24300" y1="31100" x2="24374" y2="30966"/>
                        <a14:backgroundMark x1="22462" y1="34963" x2="21900" y2="36200"/>
                        <a14:backgroundMark x1="23900" y1="31800" x2="23474" y2="32736"/>
                        <a14:backgroundMark x1="23700" y1="31000" x2="21700" y2="37700"/>
                        <a14:backgroundMark x1="21700" y1="37700" x2="21700" y2="37800"/>
                      </a14:backgroundRemoval>
                    </a14:imgEffect>
                  </a14:imgLayer>
                </a14:imgProps>
              </a:ext>
              <a:ext uri="{28A0092B-C50C-407E-A947-70E740481C1C}">
                <a14:useLocalDpi xmlns:a14="http://schemas.microsoft.com/office/drawing/2010/main" val="0"/>
              </a:ext>
            </a:extLst>
          </a:blip>
          <a:srcRect l="20851" t="28608" r="58991" b="54444"/>
          <a:stretch/>
        </p:blipFill>
        <p:spPr bwMode="auto">
          <a:xfrm>
            <a:off x="140028" y="1264916"/>
            <a:ext cx="945682" cy="7950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B82BECC9-9C46-3C43-922C-906A9080B06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75000" b="89800" l="62500" r="77400">
                        <a14:foregroundMark x1="63200" y1="79300" x2="64100" y2="86300"/>
                        <a14:foregroundMark x1="64100" y1="86300" x2="70200" y2="89800"/>
                        <a14:foregroundMark x1="70200" y1="89800" x2="76100" y2="85600"/>
                        <a14:foregroundMark x1="76100" y1="85600" x2="69800" y2="89100"/>
                        <a14:foregroundMark x1="69800" y1="89100" x2="67100" y2="82600"/>
                        <a14:foregroundMark x1="67100" y1="82600" x2="68200" y2="75600"/>
                        <a14:foregroundMark x1="68200" y1="75600" x2="71700" y2="75700"/>
                        <a14:foregroundMark x1="62700" y1="79400" x2="63200" y2="85100"/>
                        <a14:foregroundMark x1="75600" y1="79000" x2="76300" y2="86000"/>
                        <a14:foregroundMark x1="76300" y1="86000" x2="76300" y2="79000"/>
                        <a14:foregroundMark x1="76300" y1="79000" x2="76200" y2="78900"/>
                        <a14:foregroundMark x1="76100" y1="79800" x2="76300" y2="79900"/>
                        <a14:foregroundMark x1="76300" y1="79600" x2="76701" y2="84578"/>
                        <a14:foregroundMark x1="76800" y1="80800" x2="76200" y2="80400"/>
                        <a14:foregroundMark x1="76600" y1="80400" x2="77271" y2="84677"/>
                        <a14:foregroundMark x1="64300" y1="80000" x2="72000" y2="80500"/>
                        <a14:foregroundMark x1="72000" y1="80500" x2="76700" y2="85600"/>
                        <a14:foregroundMark x1="76700" y1="85600" x2="77100" y2="84300"/>
                        <a14:foregroundMark x1="74500" y1="88100" x2="77100" y2="82700"/>
                        <a14:backgroundMark x1="77400" y1="86300" x2="77800" y2="84781"/>
                        <a14:backgroundMark x1="76800" y1="86600" x2="77700" y2="85000"/>
                        <a14:backgroundMark x1="77323" y1="85136" x2="77100" y2="86400"/>
                      </a14:backgroundRemoval>
                    </a14:imgEffect>
                  </a14:imgLayer>
                </a14:imgProps>
              </a:ext>
              <a:ext uri="{28A0092B-C50C-407E-A947-70E740481C1C}">
                <a14:useLocalDpi xmlns:a14="http://schemas.microsoft.com/office/drawing/2010/main" val="0"/>
              </a:ext>
            </a:extLst>
          </a:blip>
          <a:srcRect l="60750" t="73310" r="21311" b="8485"/>
          <a:stretch/>
        </p:blipFill>
        <p:spPr bwMode="auto">
          <a:xfrm>
            <a:off x="160030" y="4113645"/>
            <a:ext cx="841508" cy="8540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5EEFE776-36C6-684D-8101-028FA6877F83}"/>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51800" b="67400" l="72600" r="87500">
                        <a14:foregroundMark x1="74200" y1="55000" x2="72700" y2="61800"/>
                        <a14:foregroundMark x1="72700" y1="61800" x2="77600" y2="66800"/>
                        <a14:foregroundMark x1="77600" y1="66800" x2="85300" y2="64400"/>
                        <a14:foregroundMark x1="85300" y1="64400" x2="86800" y2="60800"/>
                        <a14:foregroundMark x1="72600" y1="58200" x2="72600" y2="61600"/>
                        <a14:foregroundMark x1="76900" y1="66200" x2="81171" y2="67039"/>
                        <a14:foregroundMark x1="82228" y1="66030" x2="86600" y2="61100"/>
                        <a14:foregroundMark x1="86600" y1="61100" x2="87000" y2="61300"/>
                        <a14:foregroundMark x1="87000" y1="57800" x2="87300" y2="61900"/>
                        <a14:foregroundMark x1="86800" y1="57800" x2="86900" y2="58400"/>
                        <a14:foregroundMark x1="77800" y1="67100" x2="82300" y2="66800"/>
                        <a14:backgroundMark x1="80500" y1="68300" x2="84900" y2="66900"/>
                      </a14:backgroundRemoval>
                    </a14:imgEffect>
                  </a14:imgLayer>
                </a14:imgProps>
              </a:ext>
              <a:ext uri="{28A0092B-C50C-407E-A947-70E740481C1C}">
                <a14:useLocalDpi xmlns:a14="http://schemas.microsoft.com/office/drawing/2010/main" val="0"/>
              </a:ext>
            </a:extLst>
          </a:blip>
          <a:srcRect l="71111" t="50000" r="10538" b="31111"/>
          <a:stretch/>
        </p:blipFill>
        <p:spPr bwMode="auto">
          <a:xfrm>
            <a:off x="172568" y="3124165"/>
            <a:ext cx="860858" cy="8861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a:extLst>
              <a:ext uri="{FF2B5EF4-FFF2-40B4-BE49-F238E27FC236}">
                <a16:creationId xmlns:a16="http://schemas.microsoft.com/office/drawing/2014/main" id="{D14DCEAE-5264-DF49-BE55-086D4AA75CC3}"/>
              </a:ext>
            </a:extLst>
          </p:cNvPr>
          <p:cNvPicPr>
            <a:picLocks noChangeAspect="1" noChangeArrowheads="1"/>
          </p:cNvPicPr>
          <p:nvPr/>
        </p:nvPicPr>
        <p:blipFill rotWithShape="1">
          <a:blip r:embed="rId8">
            <a:extLst>
              <a:ext uri="{BEBA8EAE-BF5A-486C-A8C5-ECC9F3942E4B}">
                <a14:imgProps xmlns:a14="http://schemas.microsoft.com/office/drawing/2010/main">
                  <a14:imgLayer r:embed="rId6">
                    <a14:imgEffect>
                      <a14:backgroundRemoval t="52700" b="67800" l="32200" r="47400">
                        <a14:foregroundMark x1="33310" y1="58230" x2="35000" y2="54500"/>
                        <a14:foregroundMark x1="35000" y1="54500" x2="41900" y2="53500"/>
                        <a14:foregroundMark x1="41900" y1="53500" x2="47100" y2="58100"/>
                        <a14:foregroundMark x1="47100" y1="58100" x2="45700" y2="65200"/>
                        <a14:foregroundMark x1="45700" y1="65200" x2="42167" y2="66722"/>
                        <a14:foregroundMark x1="38080" y1="66940" x2="33600" y2="62700"/>
                        <a14:foregroundMark x1="33600" y1="62700" x2="33445" y2="62414"/>
                        <a14:foregroundMark x1="36800" y1="53600" x2="44700" y2="53700"/>
                        <a14:foregroundMark x1="44700" y1="53700" x2="47400" y2="60700"/>
                        <a14:foregroundMark x1="47400" y1="60700" x2="47400" y2="62300"/>
                        <a14:foregroundMark x1="37100" y1="53000" x2="42900" y2="53600"/>
                        <a14:foregroundMark x1="37400" y1="52900" x2="37400" y2="52700"/>
                        <a14:foregroundMark x1="44200" y1="73700" x2="40370" y2="69551"/>
                        <a14:foregroundMark x1="36400" y1="60400" x2="43300" y2="60500"/>
                        <a14:foregroundMark x1="43300" y1="60500" x2="43700" y2="60200"/>
                        <a14:backgroundMark x1="37500" y1="67800" x2="43100" y2="68300"/>
                        <a14:backgroundMark x1="31500" y1="57700" x2="32300" y2="62600"/>
                      </a14:backgroundRemoval>
                    </a14:imgEffect>
                  </a14:imgLayer>
                </a14:imgProps>
              </a:ext>
              <a:ext uri="{28A0092B-C50C-407E-A947-70E740481C1C}">
                <a14:useLocalDpi xmlns:a14="http://schemas.microsoft.com/office/drawing/2010/main" val="0"/>
              </a:ext>
            </a:extLst>
          </a:blip>
          <a:srcRect l="31562" t="51790" r="51359" b="31263"/>
          <a:stretch/>
        </p:blipFill>
        <p:spPr bwMode="auto">
          <a:xfrm>
            <a:off x="176021" y="2235322"/>
            <a:ext cx="801204" cy="79502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9BF6377-7B3B-124B-BE0D-C9EA373B01FF}"/>
              </a:ext>
            </a:extLst>
          </p:cNvPr>
          <p:cNvSpPr txBox="1"/>
          <p:nvPr/>
        </p:nvSpPr>
        <p:spPr>
          <a:xfrm>
            <a:off x="7065867" y="1466432"/>
            <a:ext cx="2078133" cy="1754326"/>
          </a:xfrm>
          <a:prstGeom prst="rect">
            <a:avLst/>
          </a:prstGeom>
          <a:noFill/>
        </p:spPr>
        <p:txBody>
          <a:bodyPr wrap="square" rtlCol="0">
            <a:spAutoFit/>
          </a:bodyPr>
          <a:lstStyle/>
          <a:p>
            <a:r>
              <a:rPr lang="ru-RU" sz="3600" b="1" dirty="0">
                <a:solidFill>
                  <a:srgbClr val="FFC000"/>
                </a:solidFill>
                <a:latin typeface="Segoe Print" panose="02000800000000000000" pitchFamily="2" charset="0"/>
                <a:cs typeface="Consolas" panose="020B0609020204030204" pitchFamily="49" charset="0"/>
              </a:rPr>
              <a:t>Виды страхования</a:t>
            </a:r>
          </a:p>
        </p:txBody>
      </p:sp>
      <p:graphicFrame>
        <p:nvGraphicFramePr>
          <p:cNvPr id="21" name="Таблица 43">
            <a:extLst>
              <a:ext uri="{FF2B5EF4-FFF2-40B4-BE49-F238E27FC236}">
                <a16:creationId xmlns:a16="http://schemas.microsoft.com/office/drawing/2014/main" id="{AFD8F221-9E5C-174D-9123-521EB1AE251B}"/>
              </a:ext>
            </a:extLst>
          </p:cNvPr>
          <p:cNvGraphicFramePr>
            <a:graphicFrameLocks noGrp="1"/>
          </p:cNvGraphicFramePr>
          <p:nvPr>
            <p:extLst>
              <p:ext uri="{D42A27DB-BD31-4B8C-83A1-F6EECF244321}">
                <p14:modId xmlns:p14="http://schemas.microsoft.com/office/powerpoint/2010/main" val="711245652"/>
              </p:ext>
            </p:extLst>
          </p:nvPr>
        </p:nvGraphicFramePr>
        <p:xfrm>
          <a:off x="1269514" y="267963"/>
          <a:ext cx="5670301" cy="4699684"/>
        </p:xfrm>
        <a:graphic>
          <a:graphicData uri="http://schemas.openxmlformats.org/drawingml/2006/table">
            <a:tbl>
              <a:tblPr firstRow="1" bandRow="1">
                <a:tableStyleId>{5C22544A-7EE6-4342-B048-85BDC9FD1C3A}</a:tableStyleId>
              </a:tblPr>
              <a:tblGrid>
                <a:gridCol w="1572911">
                  <a:extLst>
                    <a:ext uri="{9D8B030D-6E8A-4147-A177-3AD203B41FA5}">
                      <a16:colId xmlns:a16="http://schemas.microsoft.com/office/drawing/2014/main" val="3093895518"/>
                    </a:ext>
                  </a:extLst>
                </a:gridCol>
                <a:gridCol w="1693343">
                  <a:extLst>
                    <a:ext uri="{9D8B030D-6E8A-4147-A177-3AD203B41FA5}">
                      <a16:colId xmlns:a16="http://schemas.microsoft.com/office/drawing/2014/main" val="1437927328"/>
                    </a:ext>
                  </a:extLst>
                </a:gridCol>
                <a:gridCol w="2404047">
                  <a:extLst>
                    <a:ext uri="{9D8B030D-6E8A-4147-A177-3AD203B41FA5}">
                      <a16:colId xmlns:a16="http://schemas.microsoft.com/office/drawing/2014/main" val="1876204365"/>
                    </a:ext>
                  </a:extLst>
                </a:gridCol>
              </a:tblGrid>
              <a:tr h="274652">
                <a:tc>
                  <a:txBody>
                    <a:bodyPr/>
                    <a:lstStyle/>
                    <a:p>
                      <a:pPr algn="ctr" fontAlgn="base"/>
                      <a:r>
                        <a:rPr lang="ru-RU" sz="1100" dirty="0">
                          <a:effectLst/>
                          <a:latin typeface="Monaco" pitchFamily="2" charset="0"/>
                          <a:cs typeface="Consolas" panose="020B0609020204030204" pitchFamily="49" charset="0"/>
                        </a:rPr>
                        <a:t>Виды страхования</a:t>
                      </a:r>
                    </a:p>
                  </a:txBody>
                  <a:tcPr marL="22898" marR="22898" marT="22898" marB="22898"/>
                </a:tc>
                <a:tc>
                  <a:txBody>
                    <a:bodyPr/>
                    <a:lstStyle/>
                    <a:p>
                      <a:pPr algn="ctr" fontAlgn="base"/>
                      <a:r>
                        <a:rPr lang="ru-RU" sz="1100" dirty="0">
                          <a:effectLst/>
                          <a:latin typeface="Monaco" pitchFamily="2" charset="0"/>
                          <a:cs typeface="Consolas" panose="020B0609020204030204" pitchFamily="49" charset="0"/>
                        </a:rPr>
                        <a:t>Объекты</a:t>
                      </a:r>
                    </a:p>
                  </a:txBody>
                  <a:tcPr marL="22898" marR="22898" marT="22898" marB="22898"/>
                </a:tc>
                <a:tc>
                  <a:txBody>
                    <a:bodyPr/>
                    <a:lstStyle/>
                    <a:p>
                      <a:pPr algn="ctr" fontAlgn="base"/>
                      <a:r>
                        <a:rPr lang="ru-RU" sz="1100" dirty="0">
                          <a:effectLst/>
                          <a:latin typeface="Monaco" pitchFamily="2" charset="0"/>
                          <a:cs typeface="Consolas" panose="020B0609020204030204" pitchFamily="49" charset="0"/>
                        </a:rPr>
                        <a:t>Разновидности</a:t>
                      </a:r>
                    </a:p>
                  </a:txBody>
                  <a:tcPr marL="22898" marR="22898" marT="22898" marB="22898"/>
                </a:tc>
                <a:extLst>
                  <a:ext uri="{0D108BD9-81ED-4DB2-BD59-A6C34878D82A}">
                    <a16:rowId xmlns:a16="http://schemas.microsoft.com/office/drawing/2014/main" val="2049501597"/>
                  </a:ext>
                </a:extLst>
              </a:tr>
              <a:tr h="1151353">
                <a:tc>
                  <a:txBody>
                    <a:bodyPr/>
                    <a:lstStyle/>
                    <a:p>
                      <a:pPr algn="ctr" fontAlgn="base"/>
                      <a:endParaRPr lang="en-US" sz="1100" b="1" i="1" dirty="0">
                        <a:effectLst/>
                        <a:latin typeface="Monaco" pitchFamily="2" charset="0"/>
                        <a:cs typeface="Consolas" panose="020B0609020204030204" pitchFamily="49" charset="0"/>
                      </a:endParaRPr>
                    </a:p>
                    <a:p>
                      <a:pPr algn="ctr" fontAlgn="base"/>
                      <a:endParaRPr lang="en-US" sz="1100" b="1" i="1" dirty="0">
                        <a:effectLst/>
                        <a:latin typeface="Monaco" pitchFamily="2" charset="0"/>
                        <a:cs typeface="Consolas" panose="020B0609020204030204" pitchFamily="49" charset="0"/>
                      </a:endParaRPr>
                    </a:p>
                    <a:p>
                      <a:pPr algn="ctr" fontAlgn="base"/>
                      <a:r>
                        <a:rPr lang="ru-RU" sz="1100" b="1" i="1" dirty="0">
                          <a:effectLst/>
                          <a:latin typeface="Monaco" pitchFamily="2" charset="0"/>
                          <a:cs typeface="Consolas" panose="020B0609020204030204" pitchFamily="49" charset="0"/>
                        </a:rPr>
                        <a:t>Личное</a:t>
                      </a:r>
                    </a:p>
                  </a:txBody>
                  <a:tcPr marL="22898" marR="22898" marT="22898" marB="22898"/>
                </a:tc>
                <a:tc>
                  <a:txBody>
                    <a:bodyPr/>
                    <a:lstStyle/>
                    <a:p>
                      <a:pPr algn="l" fontAlgn="base"/>
                      <a:r>
                        <a:rPr lang="ru-RU" sz="1100" dirty="0">
                          <a:effectLst/>
                          <a:latin typeface="Monaco" pitchFamily="2" charset="0"/>
                          <a:cs typeface="Consolas" panose="020B0609020204030204" pitchFamily="49" charset="0"/>
                        </a:rPr>
                        <a:t>Жизнь, здоровье и трудоспособность</a:t>
                      </a:r>
                    </a:p>
                  </a:txBody>
                  <a:tcPr marL="22898" marR="22898" marT="22898" marB="22898"/>
                </a:tc>
                <a:tc>
                  <a:txBody>
                    <a:bodyPr/>
                    <a:lstStyle/>
                    <a:p>
                      <a:pPr algn="l" fontAlgn="base"/>
                      <a:r>
                        <a:rPr lang="ru-RU" sz="1100" dirty="0">
                          <a:effectLst/>
                          <a:latin typeface="Monaco" pitchFamily="2" charset="0"/>
                          <a:cs typeface="Consolas" panose="020B0609020204030204" pitchFamily="49" charset="0"/>
                        </a:rPr>
                        <a:t>Страхование от несчастных случаев, на случай утраты жизни/трудоспособности, страхование детей или дополнительного пенсионного пособия</a:t>
                      </a:r>
                    </a:p>
                  </a:txBody>
                  <a:tcPr marL="22898" marR="22898" marT="22898" marB="22898"/>
                </a:tc>
                <a:extLst>
                  <a:ext uri="{0D108BD9-81ED-4DB2-BD59-A6C34878D82A}">
                    <a16:rowId xmlns:a16="http://schemas.microsoft.com/office/drawing/2014/main" val="1862588344"/>
                  </a:ext>
                </a:extLst>
              </a:tr>
              <a:tr h="835316">
                <a:tc>
                  <a:txBody>
                    <a:bodyPr/>
                    <a:lstStyle/>
                    <a:p>
                      <a:pPr algn="ctr" fontAlgn="base"/>
                      <a:endParaRPr lang="en-US" sz="1100" b="1" i="1" dirty="0">
                        <a:effectLst/>
                        <a:latin typeface="Monaco" pitchFamily="2" charset="0"/>
                        <a:cs typeface="Consolas" panose="020B0609020204030204" pitchFamily="49" charset="0"/>
                      </a:endParaRPr>
                    </a:p>
                    <a:p>
                      <a:pPr algn="ctr" fontAlgn="base"/>
                      <a:r>
                        <a:rPr lang="ru-RU" sz="1100" b="1" i="1" dirty="0">
                          <a:effectLst/>
                          <a:latin typeface="Monaco" pitchFamily="2" charset="0"/>
                          <a:cs typeface="Consolas" panose="020B0609020204030204" pitchFamily="49" charset="0"/>
                        </a:rPr>
                        <a:t>Имущественное</a:t>
                      </a:r>
                    </a:p>
                  </a:txBody>
                  <a:tcPr marL="22898" marR="22898" marT="22898" marB="22898"/>
                </a:tc>
                <a:tc>
                  <a:txBody>
                    <a:bodyPr/>
                    <a:lstStyle/>
                    <a:p>
                      <a:pPr algn="l" fontAlgn="base"/>
                      <a:r>
                        <a:rPr lang="ru-RU" sz="1100" dirty="0">
                          <a:effectLst/>
                          <a:latin typeface="Monaco" pitchFamily="2" charset="0"/>
                          <a:cs typeface="Consolas" panose="020B0609020204030204" pitchFamily="49" charset="0"/>
                        </a:rPr>
                        <a:t>Собственность, материальные ценности</a:t>
                      </a:r>
                    </a:p>
                  </a:txBody>
                  <a:tcPr marL="22898" marR="22898" marT="22898" marB="22898"/>
                </a:tc>
                <a:tc>
                  <a:txBody>
                    <a:bodyPr/>
                    <a:lstStyle/>
                    <a:p>
                      <a:pPr algn="l" fontAlgn="base"/>
                      <a:r>
                        <a:rPr lang="ru-RU" sz="1100" dirty="0">
                          <a:effectLst/>
                          <a:latin typeface="Monaco" pitchFamily="2" charset="0"/>
                          <a:cs typeface="Consolas" panose="020B0609020204030204" pitchFamily="49" charset="0"/>
                        </a:rPr>
                        <a:t>Страхование автотранспорта, квартир и домов, домашнего имущества (в том числе, урожая или скота)</a:t>
                      </a:r>
                    </a:p>
                  </a:txBody>
                  <a:tcPr marL="22898" marR="22898" marT="22898" marB="22898"/>
                </a:tc>
                <a:extLst>
                  <a:ext uri="{0D108BD9-81ED-4DB2-BD59-A6C34878D82A}">
                    <a16:rowId xmlns:a16="http://schemas.microsoft.com/office/drawing/2014/main" val="3314470886"/>
                  </a:ext>
                </a:extLst>
              </a:tr>
              <a:tr h="1309372">
                <a:tc>
                  <a:txBody>
                    <a:bodyPr/>
                    <a:lstStyle/>
                    <a:p>
                      <a:pPr algn="ctr" fontAlgn="base"/>
                      <a:endParaRPr lang="en-US" sz="1100" b="1" i="1" dirty="0">
                        <a:effectLst/>
                        <a:latin typeface="Monaco" pitchFamily="2" charset="0"/>
                        <a:cs typeface="Consolas" panose="020B0609020204030204" pitchFamily="49" charset="0"/>
                      </a:endParaRPr>
                    </a:p>
                    <a:p>
                      <a:pPr algn="ctr" fontAlgn="base"/>
                      <a:endParaRPr lang="en-US" sz="1100" b="1" i="1" dirty="0">
                        <a:effectLst/>
                        <a:latin typeface="Monaco" pitchFamily="2" charset="0"/>
                        <a:cs typeface="Consolas" panose="020B0609020204030204" pitchFamily="49" charset="0"/>
                      </a:endParaRPr>
                    </a:p>
                    <a:p>
                      <a:pPr algn="ctr" fontAlgn="base"/>
                      <a:r>
                        <a:rPr lang="ru-RU" sz="1100" b="1" i="1" dirty="0">
                          <a:effectLst/>
                          <a:latin typeface="Monaco" pitchFamily="2" charset="0"/>
                          <a:cs typeface="Consolas" panose="020B0609020204030204" pitchFamily="49" charset="0"/>
                        </a:rPr>
                        <a:t>Ответственности</a:t>
                      </a:r>
                    </a:p>
                  </a:txBody>
                  <a:tcPr marL="22898" marR="22898" marT="22898" marB="22898"/>
                </a:tc>
                <a:tc>
                  <a:txBody>
                    <a:bodyPr/>
                    <a:lstStyle/>
                    <a:p>
                      <a:pPr algn="l" fontAlgn="base"/>
                      <a:r>
                        <a:rPr lang="ru-RU" sz="1100" dirty="0">
                          <a:effectLst/>
                          <a:latin typeface="Monaco" pitchFamily="2" charset="0"/>
                          <a:cs typeface="Consolas" panose="020B0609020204030204" pitchFamily="49" charset="0"/>
                        </a:rPr>
                        <a:t>Обязанность выполнить определенные работы/условия, указанные в договоре</a:t>
                      </a:r>
                    </a:p>
                  </a:txBody>
                  <a:tcPr marL="22898" marR="22898" marT="22898" marB="22898"/>
                </a:tc>
                <a:tc>
                  <a:txBody>
                    <a:bodyPr/>
                    <a:lstStyle/>
                    <a:p>
                      <a:pPr algn="l" fontAlgn="base"/>
                      <a:r>
                        <a:rPr lang="ru-RU" sz="1100">
                          <a:effectLst/>
                          <a:latin typeface="Monaco" pitchFamily="2" charset="0"/>
                          <a:cs typeface="Consolas" panose="020B0609020204030204" pitchFamily="49" charset="0"/>
                        </a:rPr>
                        <a:t>Страхование невыплаты кредита, гражданской ответственности владельцев автотранспорта или предприятий, являющихся источниками повышенной опасности</a:t>
                      </a:r>
                    </a:p>
                  </a:txBody>
                  <a:tcPr marL="22898" marR="22898" marT="22898" marB="22898"/>
                </a:tc>
                <a:extLst>
                  <a:ext uri="{0D108BD9-81ED-4DB2-BD59-A6C34878D82A}">
                    <a16:rowId xmlns:a16="http://schemas.microsoft.com/office/drawing/2014/main" val="2156340792"/>
                  </a:ext>
                </a:extLst>
              </a:tr>
              <a:tr h="1128991">
                <a:tc>
                  <a:txBody>
                    <a:bodyPr/>
                    <a:lstStyle/>
                    <a:p>
                      <a:pPr algn="ctr" fontAlgn="base"/>
                      <a:endParaRPr lang="en-US" sz="1000" b="1" i="1" dirty="0">
                        <a:effectLst/>
                        <a:latin typeface="Monaco" pitchFamily="2" charset="0"/>
                        <a:cs typeface="Consolas" panose="020B0609020204030204" pitchFamily="49" charset="0"/>
                      </a:endParaRPr>
                    </a:p>
                    <a:p>
                      <a:pPr algn="ctr" fontAlgn="base"/>
                      <a:r>
                        <a:rPr lang="ru-RU" sz="1000" b="1" i="1" dirty="0">
                          <a:effectLst/>
                          <a:latin typeface="Monaco" pitchFamily="2" charset="0"/>
                          <a:cs typeface="Consolas" panose="020B0609020204030204" pitchFamily="49" charset="0"/>
                        </a:rPr>
                        <a:t>Предпринимательских рисков</a:t>
                      </a:r>
                    </a:p>
                  </a:txBody>
                  <a:tcPr marL="22898" marR="22898" marT="22898" marB="22898"/>
                </a:tc>
                <a:tc>
                  <a:txBody>
                    <a:bodyPr/>
                    <a:lstStyle/>
                    <a:p>
                      <a:pPr algn="l" fontAlgn="base"/>
                      <a:r>
                        <a:rPr lang="ru-RU" sz="1100" dirty="0">
                          <a:effectLst/>
                          <a:latin typeface="Monaco" pitchFamily="2" charset="0"/>
                          <a:cs typeface="Consolas" panose="020B0609020204030204" pitchFamily="49" charset="0"/>
                        </a:rPr>
                        <a:t>Доходы предпринимателя, снижение прибыли, возникновение дополнительных расходов</a:t>
                      </a:r>
                    </a:p>
                  </a:txBody>
                  <a:tcPr marL="22898" marR="22898" marT="22898" marB="22898"/>
                </a:tc>
                <a:tc>
                  <a:txBody>
                    <a:bodyPr/>
                    <a:lstStyle/>
                    <a:p>
                      <a:pPr algn="l" fontAlgn="base"/>
                      <a:r>
                        <a:rPr lang="ru-RU" sz="1100" dirty="0">
                          <a:effectLst/>
                          <a:latin typeface="Monaco" pitchFamily="2" charset="0"/>
                          <a:cs typeface="Consolas" panose="020B0609020204030204" pitchFamily="49" charset="0"/>
                        </a:rPr>
                        <a:t>Страхование на случай снижения рентабельности, возникновения непредвиденных расходов, прекращения производства</a:t>
                      </a:r>
                    </a:p>
                  </a:txBody>
                  <a:tcPr marL="22898" marR="22898" marT="22898" marB="22898"/>
                </a:tc>
                <a:extLst>
                  <a:ext uri="{0D108BD9-81ED-4DB2-BD59-A6C34878D82A}">
                    <a16:rowId xmlns:a16="http://schemas.microsoft.com/office/drawing/2014/main" val="864899782"/>
                  </a:ext>
                </a:extLst>
              </a:tr>
            </a:tbl>
          </a:graphicData>
        </a:graphic>
      </p:graphicFrame>
    </p:spTree>
    <p:extLst>
      <p:ext uri="{BB962C8B-B14F-4D97-AF65-F5344CB8AC3E}">
        <p14:creationId xmlns:p14="http://schemas.microsoft.com/office/powerpoint/2010/main" val="99910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1063" name="Google Shape;1063;p4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452" name="Текст 8">
            <a:extLst>
              <a:ext uri="{FF2B5EF4-FFF2-40B4-BE49-F238E27FC236}">
                <a16:creationId xmlns:a16="http://schemas.microsoft.com/office/drawing/2014/main" id="{F58D8A1E-271C-6F47-8652-48FF61FF4F87}"/>
              </a:ext>
            </a:extLst>
          </p:cNvPr>
          <p:cNvSpPr txBox="1">
            <a:spLocks/>
          </p:cNvSpPr>
          <p:nvPr/>
        </p:nvSpPr>
        <p:spPr>
          <a:xfrm>
            <a:off x="230955" y="3911052"/>
            <a:ext cx="4165283" cy="964484"/>
          </a:xfrm>
          <a:prstGeom prst="rect">
            <a:avLst/>
          </a:prstGeom>
        </p:spPr>
        <p:txBody>
          <a:bodyPr spcFirstLastPara="1" vert="horz" wrap="square" lIns="68580" tIns="0" rIns="68580" bIns="3429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spcBef>
                <a:spcPts val="750"/>
              </a:spcBef>
            </a:pPr>
            <a:endParaRPr lang="en-US" sz="2000" b="1" dirty="0">
              <a:solidFill>
                <a:srgbClr val="05BEC6"/>
              </a:solidFill>
              <a:latin typeface="Segoe Print" panose="02000800000000000000" pitchFamily="2" charset="0"/>
              <a:cs typeface="Consolas" panose="020B0609020204030204" pitchFamily="49" charset="0"/>
            </a:endParaRPr>
          </a:p>
        </p:txBody>
      </p:sp>
      <p:sp>
        <p:nvSpPr>
          <p:cNvPr id="11" name="TextBox 10">
            <a:extLst>
              <a:ext uri="{FF2B5EF4-FFF2-40B4-BE49-F238E27FC236}">
                <a16:creationId xmlns:a16="http://schemas.microsoft.com/office/drawing/2014/main" id="{1BB4D375-8C43-8D42-839C-C347AC639CC9}"/>
              </a:ext>
            </a:extLst>
          </p:cNvPr>
          <p:cNvSpPr txBox="1"/>
          <p:nvPr/>
        </p:nvSpPr>
        <p:spPr>
          <a:xfrm>
            <a:off x="183255" y="274122"/>
            <a:ext cx="3668240" cy="1338828"/>
          </a:xfrm>
          <a:prstGeom prst="rect">
            <a:avLst/>
          </a:prstGeom>
          <a:noFill/>
        </p:spPr>
        <p:txBody>
          <a:bodyPr wrap="square" rtlCol="0">
            <a:spAutoFit/>
          </a:bodyPr>
          <a:lstStyle/>
          <a:p>
            <a:pPr algn="ctr"/>
            <a:r>
              <a:rPr lang="ru-RU" sz="2700" b="1" dirty="0">
                <a:solidFill>
                  <a:schemeClr val="accent6">
                    <a:lumMod val="50000"/>
                  </a:schemeClr>
                </a:solidFill>
                <a:latin typeface="Segoe Print" panose="02000800000000000000" pitchFamily="2" charset="0"/>
                <a:cs typeface="Consolas" panose="020B0609020204030204" pitchFamily="49" charset="0"/>
              </a:rPr>
              <a:t>Примеры обязательного страхования</a:t>
            </a:r>
          </a:p>
        </p:txBody>
      </p:sp>
      <p:pic>
        <p:nvPicPr>
          <p:cNvPr id="12" name="Picture 8">
            <a:extLst>
              <a:ext uri="{FF2B5EF4-FFF2-40B4-BE49-F238E27FC236}">
                <a16:creationId xmlns:a16="http://schemas.microsoft.com/office/drawing/2014/main" id="{E847010E-EAB5-A640-B662-921A1B7C1C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2153" y="1846647"/>
            <a:ext cx="2125131" cy="30288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Иинформация для граждан о полисах обязательного медицинского страхования -  Объявления - Администрация МО &quot;Холмогорский муниципальный район&quot; - Органы  местного самоуправления и учреждения - Холмогорский муниципальный район">
            <a:extLst>
              <a:ext uri="{FF2B5EF4-FFF2-40B4-BE49-F238E27FC236}">
                <a16:creationId xmlns:a16="http://schemas.microsoft.com/office/drawing/2014/main" id="{BC6CA516-38D2-4544-A93C-3BC947EE4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47856">
            <a:off x="152642" y="1723975"/>
            <a:ext cx="1816014" cy="11142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817851BE-D59E-404D-94DD-14891B54F54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1800" b="54267" l="54689" r="74356">
                        <a14:foregroundMark x1="60067" y1="35978" x2="56022" y2="43000"/>
                        <a14:foregroundMark x1="60067" y1="35489" x2="67711" y2="36378"/>
                        <a14:foregroundMark x1="67711" y1="36378" x2="71133" y2="42800"/>
                        <a14:foregroundMark x1="71133" y1="42800" x2="70311" y2="39778"/>
                        <a14:foregroundMark x1="71267" y1="41556" x2="68889" y2="38356"/>
                        <a14:foregroundMark x1="70422" y1="41333" x2="72933" y2="42267"/>
                        <a14:foregroundMark x1="69067" y1="52933" x2="68356" y2="53911"/>
                        <a14:foregroundMark x1="68356" y1="53822" x2="67111" y2="53822"/>
                        <a14:foregroundMark x1="67111" y1="53733" x2="68533" y2="53911"/>
                        <a14:foregroundMark x1="68089" y1="53822" x2="69600" y2="54267"/>
                        <a14:foregroundMark x1="69511" y1="54178" x2="69511" y2="54178"/>
                        <a14:foregroundMark x1="70222" y1="53822" x2="66156" y2="53644"/>
                        <a14:foregroundMark x1="66156" y1="53556" x2="66156" y2="53556"/>
                        <a14:foregroundMark x1="68267" y1="53378" x2="66689" y2="53378"/>
                        <a14:foregroundMark x1="67644" y1="53733" x2="66156" y2="54178"/>
                        <a14:foregroundMark x1="66156" y1="54089" x2="66156" y2="54089"/>
                        <a14:foregroundMark x1="55756" y1="38178" x2="55422" y2="43333"/>
                        <a14:foregroundMark x1="56156" y1="38333" x2="58067" y2="37956"/>
                        <a14:foregroundMark x1="55378" y1="38044" x2="57867" y2="37867"/>
                        <a14:foregroundMark x1="61067" y1="41156" x2="68089" y2="41000"/>
                        <a14:foregroundMark x1="68089" y1="41000" x2="69133" y2="38178"/>
                        <a14:foregroundMark x1="54733" y1="37956" x2="54689" y2="41933"/>
                        <a14:foregroundMark x1="55844" y1="42356" x2="55844" y2="42356"/>
                        <a14:foregroundMark x1="58200" y1="33222" x2="58467" y2="32533"/>
                        <a14:foregroundMark x1="58467" y1="32489" x2="60933" y2="34067"/>
                        <a14:foregroundMark x1="62000" y1="34200" x2="67778" y2="34933"/>
                        <a14:foregroundMark x1="60422" y1="33600" x2="60422" y2="33600"/>
                        <a14:foregroundMark x1="59644" y1="31978" x2="66733" y2="31800"/>
                        <a14:foregroundMark x1="66733" y1="31800" x2="66622" y2="31800"/>
                        <a14:foregroundMark x1="60044" y1="32622" x2="57378" y2="39067"/>
                        <a14:foregroundMark x1="57378" y1="39067" x2="61422" y2="32467"/>
                        <a14:foregroundMark x1="61422" y1="32467" x2="62867" y2="34800"/>
                        <a14:foregroundMark x1="68200" y1="37022" x2="69089" y2="40644"/>
                        <a14:foregroundMark x1="68244" y1="38222" x2="69444" y2="38422"/>
                        <a14:foregroundMark x1="68289" y1="37711" x2="74178" y2="41511"/>
                        <a14:foregroundMark x1="74178" y1="41511" x2="71311" y2="46378"/>
                        <a14:foregroundMark x1="69489" y1="40911" x2="68844" y2="41511"/>
                        <a14:foregroundMark x1="69444" y1="37356" x2="70644" y2="38044"/>
                        <a14:foregroundMark x1="72978" y1="39489" x2="73889" y2="43556"/>
                        <a14:foregroundMark x1="73667" y1="40400" x2="73844" y2="40311"/>
                        <a14:foregroundMark x1="73978" y1="40267" x2="74356" y2="41111"/>
                      </a14:backgroundRemoval>
                    </a14:imgEffect>
                  </a14:imgLayer>
                </a14:imgProps>
              </a:ext>
              <a:ext uri="{28A0092B-C50C-407E-A947-70E740481C1C}">
                <a14:useLocalDpi xmlns:a14="http://schemas.microsoft.com/office/drawing/2010/main" val="0"/>
              </a:ext>
            </a:extLst>
          </a:blip>
          <a:srcRect l="54063" t="31111" r="24947" b="53217"/>
          <a:stretch/>
        </p:blipFill>
        <p:spPr bwMode="auto">
          <a:xfrm>
            <a:off x="183255" y="3685027"/>
            <a:ext cx="1656115" cy="12364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Объект 2">
            <a:extLst>
              <a:ext uri="{FF2B5EF4-FFF2-40B4-BE49-F238E27FC236}">
                <a16:creationId xmlns:a16="http://schemas.microsoft.com/office/drawing/2014/main" id="{8A1FFE0E-E563-4345-943E-6E5ABA10F26F}"/>
              </a:ext>
            </a:extLst>
          </p:cNvPr>
          <p:cNvGraphicFramePr>
            <a:graphicFrameLocks/>
          </p:cNvGraphicFramePr>
          <p:nvPr>
            <p:extLst>
              <p:ext uri="{D42A27DB-BD31-4B8C-83A1-F6EECF244321}">
                <p14:modId xmlns:p14="http://schemas.microsoft.com/office/powerpoint/2010/main" val="3166265164"/>
              </p:ext>
            </p:extLst>
          </p:nvPr>
        </p:nvGraphicFramePr>
        <p:xfrm>
          <a:off x="3668240" y="343013"/>
          <a:ext cx="4871289" cy="44574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1841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FD4E91E2-EE69-B542-821D-2F91493601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3" name="TextBox 2">
            <a:extLst>
              <a:ext uri="{FF2B5EF4-FFF2-40B4-BE49-F238E27FC236}">
                <a16:creationId xmlns:a16="http://schemas.microsoft.com/office/drawing/2014/main" id="{92B52275-9E89-B148-9E7A-3DAB7C097A66}"/>
              </a:ext>
            </a:extLst>
          </p:cNvPr>
          <p:cNvSpPr txBox="1"/>
          <p:nvPr/>
        </p:nvSpPr>
        <p:spPr>
          <a:xfrm>
            <a:off x="205697" y="1788079"/>
            <a:ext cx="3668240" cy="1338828"/>
          </a:xfrm>
          <a:prstGeom prst="rect">
            <a:avLst/>
          </a:prstGeom>
          <a:noFill/>
        </p:spPr>
        <p:txBody>
          <a:bodyPr wrap="square" rtlCol="0">
            <a:spAutoFit/>
          </a:bodyPr>
          <a:lstStyle/>
          <a:p>
            <a:pPr algn="ctr"/>
            <a:r>
              <a:rPr lang="ru-RU" sz="2700" b="1" dirty="0">
                <a:solidFill>
                  <a:schemeClr val="accent6">
                    <a:lumMod val="50000"/>
                  </a:schemeClr>
                </a:solidFill>
                <a:latin typeface="Segoe Print" panose="02000800000000000000" pitchFamily="2" charset="0"/>
                <a:cs typeface="Consolas" panose="020B0609020204030204" pitchFamily="49" charset="0"/>
              </a:rPr>
              <a:t>Примеры добровольного страхования</a:t>
            </a:r>
          </a:p>
        </p:txBody>
      </p:sp>
      <p:graphicFrame>
        <p:nvGraphicFramePr>
          <p:cNvPr id="4" name="Схема 3">
            <a:extLst>
              <a:ext uri="{FF2B5EF4-FFF2-40B4-BE49-F238E27FC236}">
                <a16:creationId xmlns:a16="http://schemas.microsoft.com/office/drawing/2014/main" id="{CA2816F7-96EF-B14A-BCC8-3D2E53EA7CF2}"/>
              </a:ext>
            </a:extLst>
          </p:cNvPr>
          <p:cNvGraphicFramePr/>
          <p:nvPr>
            <p:extLst>
              <p:ext uri="{D42A27DB-BD31-4B8C-83A1-F6EECF244321}">
                <p14:modId xmlns:p14="http://schemas.microsoft.com/office/powerpoint/2010/main" val="116418837"/>
              </p:ext>
            </p:extLst>
          </p:nvPr>
        </p:nvGraphicFramePr>
        <p:xfrm>
          <a:off x="3185963" y="137061"/>
          <a:ext cx="5283374" cy="4869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C110CC89-E4EC-DD48-9D42-7F1AAD22CD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167" t="3333" r="14166" b="5001"/>
          <a:stretch/>
        </p:blipFill>
        <p:spPr bwMode="auto">
          <a:xfrm rot="21334952">
            <a:off x="267319" y="238004"/>
            <a:ext cx="2289296" cy="14640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a:extLst>
              <a:ext uri="{FF2B5EF4-FFF2-40B4-BE49-F238E27FC236}">
                <a16:creationId xmlns:a16="http://schemas.microsoft.com/office/drawing/2014/main" id="{C497955B-21A3-3143-8ADB-5A3377D6F08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3671" y="2851208"/>
            <a:ext cx="2292292" cy="229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92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C1CAD48C-6BA6-264D-B98A-A4EBBC7A8F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3" name="Рисунок 2">
            <a:extLst>
              <a:ext uri="{FF2B5EF4-FFF2-40B4-BE49-F238E27FC236}">
                <a16:creationId xmlns:a16="http://schemas.microsoft.com/office/drawing/2014/main" id="{3CB64439-DA9E-574E-A9CC-FB5135F81C6A}"/>
              </a:ext>
            </a:extLst>
          </p:cNvPr>
          <p:cNvPicPr>
            <a:picLocks noChangeAspect="1"/>
          </p:cNvPicPr>
          <p:nvPr/>
        </p:nvPicPr>
        <p:blipFill rotWithShape="1">
          <a:blip r:embed="rId2"/>
          <a:srcRect t="100"/>
          <a:stretch/>
        </p:blipFill>
        <p:spPr>
          <a:xfrm>
            <a:off x="0" y="0"/>
            <a:ext cx="7435516" cy="5143500"/>
          </a:xfrm>
          <a:prstGeom prst="rect">
            <a:avLst/>
          </a:prstGeom>
        </p:spPr>
      </p:pic>
      <p:sp>
        <p:nvSpPr>
          <p:cNvPr id="6" name="Скругленный прямоугольник 5">
            <a:extLst>
              <a:ext uri="{FF2B5EF4-FFF2-40B4-BE49-F238E27FC236}">
                <a16:creationId xmlns:a16="http://schemas.microsoft.com/office/drawing/2014/main" id="{4A3186CD-8A81-FC40-B7AB-C9359F2D1542}"/>
              </a:ext>
            </a:extLst>
          </p:cNvPr>
          <p:cNvSpPr/>
          <p:nvPr/>
        </p:nvSpPr>
        <p:spPr>
          <a:xfrm>
            <a:off x="6882064" y="1993332"/>
            <a:ext cx="2098308" cy="11568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solidFill>
                <a:schemeClr val="accent6">
                  <a:lumMod val="50000"/>
                </a:schemeClr>
              </a:solidFill>
              <a:latin typeface="Segoe Print" panose="02000800000000000000" pitchFamily="2" charset="0"/>
              <a:cs typeface="Consolas" panose="020B0609020204030204" pitchFamily="49" charset="0"/>
            </a:endParaRPr>
          </a:p>
          <a:p>
            <a:pPr algn="ctr"/>
            <a:r>
              <a:rPr lang="ru-RU" sz="3200" b="1" dirty="0">
                <a:solidFill>
                  <a:schemeClr val="accent6">
                    <a:lumMod val="50000"/>
                  </a:schemeClr>
                </a:solidFill>
                <a:latin typeface="Segoe Print" panose="02000800000000000000" pitchFamily="2" charset="0"/>
                <a:cs typeface="Consolas" panose="020B0609020204030204" pitchFamily="49" charset="0"/>
              </a:rPr>
              <a:t>ОМС и ДМС</a:t>
            </a:r>
          </a:p>
          <a:p>
            <a:pPr algn="ctr"/>
            <a:endParaRPr lang="ru-RU" dirty="0"/>
          </a:p>
        </p:txBody>
      </p:sp>
    </p:spTree>
    <p:extLst>
      <p:ext uri="{BB962C8B-B14F-4D97-AF65-F5344CB8AC3E}">
        <p14:creationId xmlns:p14="http://schemas.microsoft.com/office/powerpoint/2010/main" val="163678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3" name="Google Shape;513;p2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5" name="Объект 2">
            <a:extLst>
              <a:ext uri="{FF2B5EF4-FFF2-40B4-BE49-F238E27FC236}">
                <a16:creationId xmlns:a16="http://schemas.microsoft.com/office/drawing/2014/main" id="{70EF48B1-9B01-8C47-BA6F-9FF6649920AF}"/>
              </a:ext>
            </a:extLst>
          </p:cNvPr>
          <p:cNvSpPr txBox="1">
            <a:spLocks/>
          </p:cNvSpPr>
          <p:nvPr/>
        </p:nvSpPr>
        <p:spPr>
          <a:xfrm>
            <a:off x="383924" y="1185671"/>
            <a:ext cx="3409515" cy="337549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r>
              <a:rPr lang="ru-RU" sz="2800" b="1" dirty="0">
                <a:solidFill>
                  <a:schemeClr val="bg1"/>
                </a:solidFill>
                <a:latin typeface="Segoe Print" panose="02000800000000000000" pitchFamily="2" charset="0"/>
              </a:rPr>
              <a:t>ОСАГО</a:t>
            </a:r>
          </a:p>
          <a:p>
            <a:pPr marL="101600"/>
            <a:r>
              <a:rPr lang="ru-RU" sz="1200" dirty="0">
                <a:solidFill>
                  <a:schemeClr val="accent6">
                    <a:lumMod val="50000"/>
                  </a:schemeClr>
                </a:solidFill>
                <a:latin typeface="Monaco" pitchFamily="2" charset="0"/>
              </a:rPr>
              <a:t>- вид страхования ответственности, который в России появился с 1 июля 2003 года с вступлением в силу Федерального закона № 40-ФЗ от 25 апреля 2002 года «Об обязательном страховании гражданской ответственности владельцев транспортных средств». ОСАГО вводилось как социальная мера, направленная на создание финансовых гарантий возмещения ущерба, причиненного владельцами транспортных средств.</a:t>
            </a:r>
          </a:p>
          <a:p>
            <a:pPr marL="101600"/>
            <a:r>
              <a:rPr lang="ru-RU" sz="1200" dirty="0">
                <a:solidFill>
                  <a:schemeClr val="accent6">
                    <a:lumMod val="50000"/>
                  </a:schemeClr>
                </a:solidFill>
                <a:latin typeface="Monaco" pitchFamily="2" charset="0"/>
              </a:rPr>
              <a:t>К страховому риску по ОСАГО относится наступление гражданской ответственности при ДТП.</a:t>
            </a:r>
          </a:p>
          <a:p>
            <a:pPr marL="273050" indent="-171450">
              <a:buFontTx/>
              <a:buChar char="-"/>
            </a:pPr>
            <a:endParaRPr lang="ru-RU" sz="1200" dirty="0">
              <a:solidFill>
                <a:schemeClr val="accent6">
                  <a:lumMod val="50000"/>
                </a:schemeClr>
              </a:solidFill>
              <a:latin typeface="Monaco" pitchFamily="2" charset="0"/>
            </a:endParaRPr>
          </a:p>
          <a:p>
            <a:pPr marL="101600"/>
            <a:endParaRPr lang="ru-RU" sz="1200" dirty="0">
              <a:solidFill>
                <a:schemeClr val="accent6">
                  <a:lumMod val="50000"/>
                </a:schemeClr>
              </a:solidFill>
              <a:latin typeface="Monaco" pitchFamily="2" charset="0"/>
            </a:endParaRPr>
          </a:p>
          <a:p>
            <a:pPr marL="101600"/>
            <a:endParaRPr lang="ru-RU" sz="1200" dirty="0">
              <a:solidFill>
                <a:schemeClr val="accent6">
                  <a:lumMod val="50000"/>
                </a:schemeClr>
              </a:solidFill>
              <a:latin typeface="Monaco" pitchFamily="2" charset="0"/>
            </a:endParaRPr>
          </a:p>
          <a:p>
            <a:endParaRPr lang="ru-RU" sz="1200" dirty="0">
              <a:solidFill>
                <a:schemeClr val="accent6">
                  <a:lumMod val="50000"/>
                </a:schemeClr>
              </a:solidFill>
            </a:endParaRPr>
          </a:p>
        </p:txBody>
      </p:sp>
      <p:sp>
        <p:nvSpPr>
          <p:cNvPr id="2" name="TextBox 1">
            <a:extLst>
              <a:ext uri="{FF2B5EF4-FFF2-40B4-BE49-F238E27FC236}">
                <a16:creationId xmlns:a16="http://schemas.microsoft.com/office/drawing/2014/main" id="{5526D7B9-B35D-F646-8890-028AD969442B}"/>
              </a:ext>
            </a:extLst>
          </p:cNvPr>
          <p:cNvSpPr txBox="1"/>
          <p:nvPr/>
        </p:nvSpPr>
        <p:spPr>
          <a:xfrm>
            <a:off x="5687841" y="488633"/>
            <a:ext cx="3072235" cy="2185214"/>
          </a:xfrm>
          <a:prstGeom prst="rect">
            <a:avLst/>
          </a:prstGeom>
          <a:noFill/>
        </p:spPr>
        <p:txBody>
          <a:bodyPr wrap="square" rtlCol="0">
            <a:spAutoFit/>
          </a:bodyPr>
          <a:lstStyle/>
          <a:p>
            <a:r>
              <a:rPr lang="ru-RU" sz="2800" b="1" dirty="0">
                <a:solidFill>
                  <a:schemeClr val="bg1"/>
                </a:solidFill>
                <a:latin typeface="Segoe Print" panose="02000800000000000000" pitchFamily="2" charset="0"/>
              </a:rPr>
              <a:t>КАСКО</a:t>
            </a:r>
            <a:endParaRPr lang="ru-RU" sz="1600" b="1" dirty="0">
              <a:solidFill>
                <a:schemeClr val="bg1"/>
              </a:solidFill>
              <a:latin typeface="Monaco" pitchFamily="2" charset="0"/>
            </a:endParaRPr>
          </a:p>
          <a:p>
            <a:r>
              <a:rPr lang="ru-RU" sz="1200" dirty="0">
                <a:solidFill>
                  <a:schemeClr val="accent6">
                    <a:lumMod val="50000"/>
                  </a:schemeClr>
                </a:solidFill>
                <a:latin typeface="Monaco" pitchFamily="2" charset="0"/>
              </a:rPr>
              <a:t>- страхование автомобилей или других средств транспорта (судов, самолётов, вагонов) от ущерба, хищения или угона. Не включает в себя страхование перевозимого имущества (карго), ответственности перед третьими лицами и т. д.</a:t>
            </a:r>
          </a:p>
          <a:p>
            <a:endParaRPr lang="ru-RU" sz="1200" dirty="0">
              <a:solidFill>
                <a:schemeClr val="accent6">
                  <a:lumMod val="50000"/>
                </a:schemeClr>
              </a:solidFill>
              <a:latin typeface="Monaco" pitchFamily="2" charset="0"/>
            </a:endParaRPr>
          </a:p>
        </p:txBody>
      </p:sp>
      <p:sp>
        <p:nvSpPr>
          <p:cNvPr id="7" name="Скругленный прямоугольник 6">
            <a:extLst>
              <a:ext uri="{FF2B5EF4-FFF2-40B4-BE49-F238E27FC236}">
                <a16:creationId xmlns:a16="http://schemas.microsoft.com/office/drawing/2014/main" id="{F5B25BC6-BCC3-B24A-8312-E441B2016829}"/>
              </a:ext>
            </a:extLst>
          </p:cNvPr>
          <p:cNvSpPr/>
          <p:nvPr/>
        </p:nvSpPr>
        <p:spPr>
          <a:xfrm>
            <a:off x="2226144" y="305400"/>
            <a:ext cx="2741796" cy="133953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spcAft>
                <a:spcPts val="450"/>
              </a:spcAft>
              <a:buClr>
                <a:schemeClr val="accent1"/>
              </a:buClr>
            </a:pPr>
            <a:r>
              <a:rPr lang="ru-RU" dirty="0">
                <a:latin typeface="Monaco" pitchFamily="2" charset="0"/>
              </a:rPr>
              <a:t>По закону РФ вы не имеете права водить автомобиль, если вы не вписаны в полис ОСАГО данного автомобиля.</a:t>
            </a:r>
            <a:endParaRPr lang="ru-RU" dirty="0">
              <a:solidFill>
                <a:schemeClr val="accent6">
                  <a:lumMod val="50000"/>
                </a:schemeClr>
              </a:solidFill>
              <a:latin typeface="Monaco" pitchFamily="2" charset="0"/>
              <a:cs typeface="Consolas" panose="020B0609020204030204" pitchFamily="49" charset="0"/>
            </a:endParaRPr>
          </a:p>
        </p:txBody>
      </p:sp>
      <p:sp>
        <p:nvSpPr>
          <p:cNvPr id="9" name="Скругленный прямоугольник 8">
            <a:extLst>
              <a:ext uri="{FF2B5EF4-FFF2-40B4-BE49-F238E27FC236}">
                <a16:creationId xmlns:a16="http://schemas.microsoft.com/office/drawing/2014/main" id="{6CDDFB1A-C4AC-CF42-813B-1E8F925BB47B}"/>
              </a:ext>
            </a:extLst>
          </p:cNvPr>
          <p:cNvSpPr/>
          <p:nvPr/>
        </p:nvSpPr>
        <p:spPr>
          <a:xfrm>
            <a:off x="6142440" y="2570304"/>
            <a:ext cx="2524244" cy="204074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ru-RU" b="1" dirty="0">
                <a:latin typeface="Segoe Print" panose="02000800000000000000" pitchFamily="2" charset="0"/>
              </a:rPr>
              <a:t>На заметку</a:t>
            </a:r>
            <a:r>
              <a:rPr lang="ru-RU" dirty="0"/>
              <a:t>: </a:t>
            </a:r>
            <a:r>
              <a:rPr lang="ru-RU" dirty="0">
                <a:latin typeface="Monaco" pitchFamily="2" charset="0"/>
              </a:rPr>
              <a:t>если вы будете покупать автомобиль в кредит, не забудьте учесть в расчётах стоимость полиса КАСКО и его влияние на ваш семейный бюджет.</a:t>
            </a:r>
          </a:p>
        </p:txBody>
      </p:sp>
      <p:sp>
        <p:nvSpPr>
          <p:cNvPr id="3" name="Прямоугольник 2">
            <a:extLst>
              <a:ext uri="{FF2B5EF4-FFF2-40B4-BE49-F238E27FC236}">
                <a16:creationId xmlns:a16="http://schemas.microsoft.com/office/drawing/2014/main" id="{6C84755B-794B-1C46-8F6E-E6E7123A3B68}"/>
              </a:ext>
            </a:extLst>
          </p:cNvPr>
          <p:cNvSpPr/>
          <p:nvPr/>
        </p:nvSpPr>
        <p:spPr>
          <a:xfrm>
            <a:off x="3597042" y="3098517"/>
            <a:ext cx="2402541" cy="1569660"/>
          </a:xfrm>
          <a:prstGeom prst="rect">
            <a:avLst/>
          </a:prstGeom>
        </p:spPr>
        <p:txBody>
          <a:bodyPr wrap="square">
            <a:spAutoFit/>
          </a:bodyPr>
          <a:lstStyle/>
          <a:p>
            <a:pPr algn="ctr"/>
            <a:r>
              <a:rPr lang="ru-RU" sz="1600" dirty="0">
                <a:solidFill>
                  <a:schemeClr val="bg1"/>
                </a:solidFill>
                <a:latin typeface="Segoe Print" panose="02000800000000000000" pitchFamily="2" charset="0"/>
              </a:rPr>
              <a:t>Вопрос для размышления.  Почему для начинающего водителя полис ОСАГО стоит дороже?</a:t>
            </a:r>
          </a:p>
        </p:txBody>
      </p:sp>
      <p:pic>
        <p:nvPicPr>
          <p:cNvPr id="4098" name="Picture 2">
            <a:extLst>
              <a:ext uri="{FF2B5EF4-FFF2-40B4-BE49-F238E27FC236}">
                <a16:creationId xmlns:a16="http://schemas.microsoft.com/office/drawing/2014/main" id="{2937F751-2DE7-DD40-9FCD-E6A6D85F5F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7"/>
          <a:stretch/>
        </p:blipFill>
        <p:spPr bwMode="auto">
          <a:xfrm>
            <a:off x="3671639" y="1907049"/>
            <a:ext cx="2016202" cy="979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287E918-13FC-D248-B684-3FAED43606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Объект 2">
            <a:extLst>
              <a:ext uri="{FF2B5EF4-FFF2-40B4-BE49-F238E27FC236}">
                <a16:creationId xmlns:a16="http://schemas.microsoft.com/office/drawing/2014/main" id="{0D8C063B-D4F1-9945-973D-ED144221A987}"/>
              </a:ext>
            </a:extLst>
          </p:cNvPr>
          <p:cNvSpPr txBox="1">
            <a:spLocks/>
          </p:cNvSpPr>
          <p:nvPr/>
        </p:nvSpPr>
        <p:spPr>
          <a:xfrm>
            <a:off x="4572000" y="1983428"/>
            <a:ext cx="3467404" cy="31239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rgbClr val="05BEC6"/>
              </a:buClr>
              <a:buFont typeface="Arial"/>
              <a:buAutoNum type="arabicPeriod"/>
            </a:pPr>
            <a:r>
              <a:rPr lang="ru-RU" sz="2000" dirty="0">
                <a:solidFill>
                  <a:schemeClr val="accent6">
                    <a:lumMod val="50000"/>
                  </a:schemeClr>
                </a:solidFill>
                <a:latin typeface="Monaco" pitchFamily="2" charset="0"/>
              </a:rPr>
              <a:t>Полис ОМС</a:t>
            </a:r>
          </a:p>
          <a:p>
            <a:pPr marL="342900" indent="-342900">
              <a:buClr>
                <a:srgbClr val="05BEC6"/>
              </a:buClr>
              <a:buFont typeface="Arial"/>
              <a:buAutoNum type="arabicPeriod"/>
            </a:pPr>
            <a:r>
              <a:rPr lang="ru-RU" sz="2000" dirty="0">
                <a:solidFill>
                  <a:schemeClr val="accent6">
                    <a:lumMod val="50000"/>
                  </a:schemeClr>
                </a:solidFill>
                <a:latin typeface="Monaco" pitchFamily="2" charset="0"/>
              </a:rPr>
              <a:t>Страховка</a:t>
            </a:r>
          </a:p>
          <a:p>
            <a:pPr marL="342900" indent="-342900">
              <a:buClr>
                <a:srgbClr val="05BEC6"/>
              </a:buClr>
              <a:buFont typeface="Arial"/>
              <a:buAutoNum type="arabicPeriod"/>
            </a:pPr>
            <a:r>
              <a:rPr lang="ru-RU" sz="2000" dirty="0">
                <a:solidFill>
                  <a:schemeClr val="accent6">
                    <a:lumMod val="50000"/>
                  </a:schemeClr>
                </a:solidFill>
                <a:latin typeface="Monaco" pitchFamily="2" charset="0"/>
              </a:rPr>
              <a:t>Страховщик</a:t>
            </a:r>
          </a:p>
          <a:p>
            <a:pPr marL="342900" indent="-342900">
              <a:buClr>
                <a:srgbClr val="05BEC6"/>
              </a:buClr>
              <a:buFont typeface="Arial"/>
              <a:buAutoNum type="arabicPeriod"/>
            </a:pPr>
            <a:r>
              <a:rPr lang="ru-RU" sz="2000" dirty="0">
                <a:solidFill>
                  <a:schemeClr val="accent6">
                    <a:lumMod val="50000"/>
                  </a:schemeClr>
                </a:solidFill>
                <a:latin typeface="Monaco" pitchFamily="2" charset="0"/>
              </a:rPr>
              <a:t>Страховой случай</a:t>
            </a:r>
          </a:p>
          <a:p>
            <a:pPr marL="342900" indent="-342900">
              <a:buClr>
                <a:srgbClr val="05BEC6"/>
              </a:buClr>
              <a:buFont typeface="Arial"/>
              <a:buAutoNum type="arabicPeriod"/>
            </a:pPr>
            <a:r>
              <a:rPr lang="ru-RU" sz="2000" dirty="0">
                <a:solidFill>
                  <a:schemeClr val="accent6">
                    <a:lumMod val="50000"/>
                  </a:schemeClr>
                </a:solidFill>
                <a:latin typeface="Monaco" pitchFamily="2" charset="0"/>
              </a:rPr>
              <a:t>Страховой взнос </a:t>
            </a:r>
          </a:p>
          <a:p>
            <a:pPr marL="342900" indent="-342900">
              <a:buClr>
                <a:srgbClr val="05BEC6"/>
              </a:buClr>
              <a:buFont typeface="Arial"/>
              <a:buAutoNum type="arabicPeriod"/>
            </a:pPr>
            <a:r>
              <a:rPr lang="ru-RU" sz="2000" dirty="0">
                <a:solidFill>
                  <a:schemeClr val="accent6">
                    <a:lumMod val="50000"/>
                  </a:schemeClr>
                </a:solidFill>
                <a:latin typeface="Monaco" pitchFamily="2" charset="0"/>
              </a:rPr>
              <a:t>ОСАГО</a:t>
            </a:r>
          </a:p>
          <a:p>
            <a:pPr marL="342900" indent="-342900">
              <a:buClr>
                <a:srgbClr val="05BEC6"/>
              </a:buClr>
              <a:buFont typeface="Arial"/>
              <a:buAutoNum type="arabicPeriod"/>
            </a:pPr>
            <a:r>
              <a:rPr lang="ru-RU" sz="2000" dirty="0">
                <a:solidFill>
                  <a:schemeClr val="accent6">
                    <a:lumMod val="50000"/>
                  </a:schemeClr>
                </a:solidFill>
                <a:latin typeface="Monaco" pitchFamily="2" charset="0"/>
              </a:rPr>
              <a:t>Каско</a:t>
            </a:r>
          </a:p>
          <a:p>
            <a:pPr marL="342900" indent="-342900">
              <a:buClr>
                <a:srgbClr val="05BEC6"/>
              </a:buClr>
              <a:buFont typeface="Arial"/>
              <a:buAutoNum type="arabicPeriod"/>
            </a:pPr>
            <a:r>
              <a:rPr lang="ru-RU" sz="2000" dirty="0">
                <a:solidFill>
                  <a:schemeClr val="accent6">
                    <a:lumMod val="50000"/>
                  </a:schemeClr>
                </a:solidFill>
                <a:latin typeface="Monaco" pitchFamily="2" charset="0"/>
              </a:rPr>
              <a:t>Абандон</a:t>
            </a:r>
          </a:p>
          <a:p>
            <a:pPr marL="342900" indent="-342900">
              <a:buClr>
                <a:srgbClr val="05BEC6"/>
              </a:buClr>
              <a:buFont typeface="Arial"/>
              <a:buAutoNum type="arabicPeriod"/>
            </a:pPr>
            <a:endParaRPr lang="ru-RU" sz="2000" dirty="0">
              <a:solidFill>
                <a:schemeClr val="accent6">
                  <a:lumMod val="50000"/>
                </a:schemeClr>
              </a:solidFill>
              <a:latin typeface="Monaco" pitchFamily="2" charset="0"/>
            </a:endParaRPr>
          </a:p>
          <a:p>
            <a:pPr marL="342900" indent="-342900">
              <a:buClr>
                <a:srgbClr val="05BEC6"/>
              </a:buClr>
              <a:buFont typeface="Arial"/>
              <a:buAutoNum type="arabicPeriod"/>
            </a:pPr>
            <a:endParaRPr lang="ru-RU" sz="2000" dirty="0">
              <a:solidFill>
                <a:schemeClr val="accent6">
                  <a:lumMod val="50000"/>
                </a:schemeClr>
              </a:solidFill>
              <a:latin typeface="Monaco" pitchFamily="2" charset="0"/>
            </a:endParaRPr>
          </a:p>
        </p:txBody>
      </p:sp>
      <p:sp>
        <p:nvSpPr>
          <p:cNvPr id="4" name="Прямоугольник 3">
            <a:extLst>
              <a:ext uri="{FF2B5EF4-FFF2-40B4-BE49-F238E27FC236}">
                <a16:creationId xmlns:a16="http://schemas.microsoft.com/office/drawing/2014/main" id="{E93E46DC-7146-CD46-8A3C-92AB5FB06BBE}"/>
              </a:ext>
            </a:extLst>
          </p:cNvPr>
          <p:cNvSpPr/>
          <p:nvPr/>
        </p:nvSpPr>
        <p:spPr>
          <a:xfrm>
            <a:off x="4094684" y="614863"/>
            <a:ext cx="4572000" cy="1200329"/>
          </a:xfrm>
          <a:prstGeom prst="rect">
            <a:avLst/>
          </a:prstGeom>
        </p:spPr>
        <p:txBody>
          <a:bodyPr>
            <a:spAutoFit/>
          </a:bodyPr>
          <a:lstStyle/>
          <a:p>
            <a:pPr algn="ctr"/>
            <a:r>
              <a:rPr lang="ru-RU" sz="2400" dirty="0">
                <a:solidFill>
                  <a:srgbClr val="05BEC6"/>
                </a:solidFill>
                <a:latin typeface="Segoe Print" panose="02000800000000000000" pitchFamily="2" charset="0"/>
              </a:rPr>
              <a:t>Трудные слова страхования, которые нужно запомнить:</a:t>
            </a:r>
          </a:p>
        </p:txBody>
      </p:sp>
      <p:sp>
        <p:nvSpPr>
          <p:cNvPr id="5" name="Прямоугольник 4">
            <a:extLst>
              <a:ext uri="{FF2B5EF4-FFF2-40B4-BE49-F238E27FC236}">
                <a16:creationId xmlns:a16="http://schemas.microsoft.com/office/drawing/2014/main" id="{A7C158FA-E6E0-454C-BABF-D7E1872E00D2}"/>
              </a:ext>
            </a:extLst>
          </p:cNvPr>
          <p:cNvSpPr/>
          <p:nvPr/>
        </p:nvSpPr>
        <p:spPr>
          <a:xfrm>
            <a:off x="794084" y="1815192"/>
            <a:ext cx="3595036" cy="1938992"/>
          </a:xfrm>
          <a:prstGeom prst="rect">
            <a:avLst/>
          </a:prstGeom>
        </p:spPr>
        <p:txBody>
          <a:bodyPr wrap="square">
            <a:spAutoFit/>
          </a:bodyPr>
          <a:lstStyle/>
          <a:p>
            <a:r>
              <a:rPr lang="ru-RU" sz="2000" dirty="0">
                <a:solidFill>
                  <a:schemeClr val="accent6">
                    <a:lumMod val="50000"/>
                  </a:schemeClr>
                </a:solidFill>
                <a:latin typeface="Monaco" pitchFamily="2" charset="0"/>
              </a:rPr>
              <a:t>Работа с дополнительными источниками информации.</a:t>
            </a:r>
          </a:p>
          <a:p>
            <a:r>
              <a:rPr lang="ru-RU" sz="2000" dirty="0">
                <a:solidFill>
                  <a:schemeClr val="accent6">
                    <a:lumMod val="50000"/>
                  </a:schemeClr>
                </a:solidFill>
                <a:latin typeface="Monaco" pitchFamily="2" charset="0"/>
              </a:rPr>
              <a:t>Объясните значения предложенных слов.</a:t>
            </a:r>
          </a:p>
        </p:txBody>
      </p:sp>
    </p:spTree>
    <p:extLst>
      <p:ext uri="{BB962C8B-B14F-4D97-AF65-F5344CB8AC3E}">
        <p14:creationId xmlns:p14="http://schemas.microsoft.com/office/powerpoint/2010/main" val="3569239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4C6809B8-DC60-1640-BEAF-0AF59E748D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TextBox 2">
            <a:extLst>
              <a:ext uri="{FF2B5EF4-FFF2-40B4-BE49-F238E27FC236}">
                <a16:creationId xmlns:a16="http://schemas.microsoft.com/office/drawing/2014/main" id="{945BBC3D-1437-954C-9BCC-92468E43ED96}"/>
              </a:ext>
            </a:extLst>
          </p:cNvPr>
          <p:cNvSpPr txBox="1"/>
          <p:nvPr/>
        </p:nvSpPr>
        <p:spPr>
          <a:xfrm>
            <a:off x="1255773" y="418063"/>
            <a:ext cx="7888227" cy="727748"/>
          </a:xfrm>
          <a:prstGeom prst="rect">
            <a:avLst/>
          </a:prstGeom>
        </p:spPr>
        <p:txBody>
          <a:bodyPr vert="horz" lIns="228600" tIns="228600" rIns="228600" bIns="0" rtlCol="0" anchor="b">
            <a:noAutofit/>
          </a:bodyPr>
          <a:lstStyle/>
          <a:p>
            <a:pPr algn="ctr" defTabSz="914400">
              <a:lnSpc>
                <a:spcPct val="80000"/>
              </a:lnSpc>
              <a:spcBef>
                <a:spcPct val="0"/>
              </a:spcBef>
              <a:spcAft>
                <a:spcPts val="600"/>
              </a:spcAft>
            </a:pPr>
            <a:r>
              <a:rPr lang="en-US" sz="4000" b="1" spc="-150" dirty="0" err="1">
                <a:solidFill>
                  <a:srgbClr val="FD3F67"/>
                </a:solidFill>
                <a:latin typeface="Segoe Print" panose="02000800000000000000" pitchFamily="2" charset="0"/>
                <a:ea typeface="+mj-ea"/>
                <a:cs typeface="Consolas" panose="020B0609020204030204" pitchFamily="49" charset="0"/>
              </a:rPr>
              <a:t>Кто</a:t>
            </a:r>
            <a:r>
              <a:rPr lang="en-US" sz="4000" b="1" spc="-150" dirty="0">
                <a:solidFill>
                  <a:srgbClr val="FD3F67"/>
                </a:solidFill>
                <a:latin typeface="Segoe Print" panose="02000800000000000000" pitchFamily="2" charset="0"/>
                <a:ea typeface="+mj-ea"/>
                <a:cs typeface="Consolas" panose="020B0609020204030204" pitchFamily="49" charset="0"/>
              </a:rPr>
              <a:t> </a:t>
            </a:r>
            <a:r>
              <a:rPr lang="en-US" sz="4000" b="1" spc="-150" dirty="0" err="1">
                <a:solidFill>
                  <a:srgbClr val="FD3F67"/>
                </a:solidFill>
                <a:latin typeface="Segoe Print" panose="02000800000000000000" pitchFamily="2" charset="0"/>
                <a:ea typeface="+mj-ea"/>
                <a:cs typeface="Consolas" panose="020B0609020204030204" pitchFamily="49" charset="0"/>
              </a:rPr>
              <a:t>защищает</a:t>
            </a:r>
            <a:r>
              <a:rPr lang="en-US" sz="4000" b="1" spc="-150" dirty="0">
                <a:solidFill>
                  <a:srgbClr val="FD3F67"/>
                </a:solidFill>
                <a:latin typeface="Segoe Print" panose="02000800000000000000" pitchFamily="2" charset="0"/>
                <a:ea typeface="+mj-ea"/>
                <a:cs typeface="Consolas" panose="020B0609020204030204" pitchFamily="49" charset="0"/>
              </a:rPr>
              <a:t> </a:t>
            </a:r>
            <a:r>
              <a:rPr lang="en-US" sz="4000" b="1" spc="-150" dirty="0" err="1">
                <a:solidFill>
                  <a:srgbClr val="FD3F67"/>
                </a:solidFill>
                <a:latin typeface="Segoe Print" panose="02000800000000000000" pitchFamily="2" charset="0"/>
                <a:ea typeface="+mj-ea"/>
                <a:cs typeface="Consolas" panose="020B0609020204030204" pitchFamily="49" charset="0"/>
              </a:rPr>
              <a:t>ваши</a:t>
            </a:r>
            <a:r>
              <a:rPr lang="en-US" sz="4000" b="1" spc="-150" dirty="0">
                <a:solidFill>
                  <a:srgbClr val="FD3F67"/>
                </a:solidFill>
                <a:latin typeface="Segoe Print" panose="02000800000000000000" pitchFamily="2" charset="0"/>
                <a:ea typeface="+mj-ea"/>
                <a:cs typeface="Consolas" panose="020B0609020204030204" pitchFamily="49" charset="0"/>
              </a:rPr>
              <a:t> </a:t>
            </a:r>
            <a:r>
              <a:rPr lang="en-US" sz="4000" b="1" spc="-150" dirty="0" err="1">
                <a:solidFill>
                  <a:srgbClr val="FD3F67"/>
                </a:solidFill>
                <a:latin typeface="Segoe Print" panose="02000800000000000000" pitchFamily="2" charset="0"/>
                <a:ea typeface="+mj-ea"/>
                <a:cs typeface="Consolas" panose="020B0609020204030204" pitchFamily="49" charset="0"/>
              </a:rPr>
              <a:t>права</a:t>
            </a:r>
            <a:r>
              <a:rPr lang="en-US" sz="4000" b="1" spc="-150" dirty="0">
                <a:solidFill>
                  <a:srgbClr val="FD3F67"/>
                </a:solidFill>
                <a:latin typeface="Segoe Print" panose="02000800000000000000" pitchFamily="2" charset="0"/>
                <a:ea typeface="+mj-ea"/>
                <a:cs typeface="Consolas" panose="020B0609020204030204" pitchFamily="49" charset="0"/>
              </a:rPr>
              <a:t>?</a:t>
            </a:r>
          </a:p>
        </p:txBody>
      </p:sp>
      <p:sp>
        <p:nvSpPr>
          <p:cNvPr id="4" name="Прямоугольник 3">
            <a:extLst>
              <a:ext uri="{FF2B5EF4-FFF2-40B4-BE49-F238E27FC236}">
                <a16:creationId xmlns:a16="http://schemas.microsoft.com/office/drawing/2014/main" id="{65BB1733-E2E3-DA4D-B407-B0BE29316ADB}"/>
              </a:ext>
            </a:extLst>
          </p:cNvPr>
          <p:cNvSpPr/>
          <p:nvPr/>
        </p:nvSpPr>
        <p:spPr>
          <a:xfrm>
            <a:off x="65000" y="1348252"/>
            <a:ext cx="2927187" cy="1859500"/>
          </a:xfrm>
          <a:prstGeom prst="rect">
            <a:avLst/>
          </a:prstGeom>
          <a:solidFill>
            <a:schemeClr val="accent5">
              <a:hueOff val="-14076773"/>
              <a:satOff val="11114"/>
              <a:lumOff val="1819"/>
              <a:alpha val="52000"/>
            </a:schemeClr>
          </a:solidFill>
        </p:spPr>
        <p:style>
          <a:lnRef idx="2">
            <a:schemeClr val="lt1">
              <a:hueOff val="0"/>
              <a:satOff val="0"/>
              <a:lumOff val="0"/>
              <a:alphaOff val="0"/>
            </a:schemeClr>
          </a:lnRef>
          <a:fillRef idx="1">
            <a:scrgbClr r="0" g="0" b="0"/>
          </a:fillRef>
          <a:effectRef idx="0">
            <a:schemeClr val="accent5">
              <a:hueOff val="-14076773"/>
              <a:satOff val="11114"/>
              <a:lumOff val="1819"/>
              <a:alphaOff val="0"/>
            </a:schemeClr>
          </a:effectRef>
          <a:fontRef idx="minor">
            <a:schemeClr val="lt1"/>
          </a:fontRef>
        </p:style>
        <p:txBody>
          <a:bodyPr/>
          <a:lstStyle/>
          <a:p>
            <a:endParaRPr lang="ru-RU" dirty="0">
              <a:latin typeface="Monaco" pitchFamily="2" charset="0"/>
            </a:endParaRPr>
          </a:p>
        </p:txBody>
      </p:sp>
      <p:sp>
        <p:nvSpPr>
          <p:cNvPr id="5" name="TextBox 4">
            <a:extLst>
              <a:ext uri="{FF2B5EF4-FFF2-40B4-BE49-F238E27FC236}">
                <a16:creationId xmlns:a16="http://schemas.microsoft.com/office/drawing/2014/main" id="{7A7F7F75-2027-6D4C-9A5E-D20D11E998EF}"/>
              </a:ext>
            </a:extLst>
          </p:cNvPr>
          <p:cNvSpPr txBox="1"/>
          <p:nvPr/>
        </p:nvSpPr>
        <p:spPr>
          <a:xfrm>
            <a:off x="0" y="1338232"/>
            <a:ext cx="3090075" cy="1909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2400" b="1" i="1" dirty="0">
                <a:solidFill>
                  <a:schemeClr val="tx1"/>
                </a:solidFill>
                <a:latin typeface="Monaco" pitchFamily="2" charset="0"/>
                <a:cs typeface="Consolas" panose="020B0609020204030204" pitchFamily="49" charset="0"/>
              </a:rPr>
              <a:t>Банк России</a:t>
            </a:r>
            <a:r>
              <a:rPr lang="ru-RU" sz="2400" i="1" dirty="0">
                <a:solidFill>
                  <a:schemeClr val="tx1"/>
                </a:solidFill>
                <a:latin typeface="Monaco" pitchFamily="2" charset="0"/>
                <a:cs typeface="Consolas" panose="020B0609020204030204" pitchFamily="49" charset="0"/>
              </a:rPr>
              <a:t> </a:t>
            </a:r>
          </a:p>
          <a:p>
            <a:pPr lvl="0" algn="ctr" defTabSz="622300">
              <a:lnSpc>
                <a:spcPct val="90000"/>
              </a:lnSpc>
              <a:spcBef>
                <a:spcPct val="0"/>
              </a:spcBef>
              <a:spcAft>
                <a:spcPct val="35000"/>
              </a:spcAft>
            </a:pPr>
            <a:r>
              <a:rPr lang="ru-RU" sz="1700" i="1" dirty="0">
                <a:solidFill>
                  <a:schemeClr val="tx1"/>
                </a:solidFill>
                <a:latin typeface="Monaco" pitchFamily="2" charset="0"/>
                <a:cs typeface="Consolas" panose="020B0609020204030204" pitchFamily="49" charset="0"/>
              </a:rPr>
              <a:t>Центральный банк РФ (Служба по защите прав потребителей финансовых услуг и миноритарных акционеров)</a:t>
            </a:r>
            <a:endParaRPr lang="ru-RU" sz="1700" i="1" kern="1200" dirty="0">
              <a:solidFill>
                <a:schemeClr val="tx1"/>
              </a:solidFill>
              <a:latin typeface="Monaco" pitchFamily="2" charset="0"/>
              <a:cs typeface="Consolas" panose="020B0609020204030204" pitchFamily="49" charset="0"/>
            </a:endParaRPr>
          </a:p>
        </p:txBody>
      </p:sp>
      <p:sp>
        <p:nvSpPr>
          <p:cNvPr id="6" name="Прямоугольник 5">
            <a:extLst>
              <a:ext uri="{FF2B5EF4-FFF2-40B4-BE49-F238E27FC236}">
                <a16:creationId xmlns:a16="http://schemas.microsoft.com/office/drawing/2014/main" id="{E65459F4-DD2A-1147-B6C7-487AAE3F23C8}"/>
              </a:ext>
            </a:extLst>
          </p:cNvPr>
          <p:cNvSpPr/>
          <p:nvPr/>
        </p:nvSpPr>
        <p:spPr>
          <a:xfrm>
            <a:off x="3033919" y="1350423"/>
            <a:ext cx="2927187" cy="1859500"/>
          </a:xfrm>
          <a:prstGeom prst="rect">
            <a:avLst/>
          </a:prstGeom>
          <a:solidFill>
            <a:srgbClr val="FFC000">
              <a:alpha val="69000"/>
            </a:srgbClr>
          </a:solidFill>
        </p:spPr>
        <p:style>
          <a:lnRef idx="2">
            <a:schemeClr val="lt1">
              <a:hueOff val="0"/>
              <a:satOff val="0"/>
              <a:lumOff val="0"/>
              <a:alphaOff val="0"/>
            </a:schemeClr>
          </a:lnRef>
          <a:fillRef idx="1">
            <a:scrgbClr r="0" g="0" b="0"/>
          </a:fillRef>
          <a:effectRef idx="0">
            <a:schemeClr val="accent5">
              <a:hueOff val="-14076773"/>
              <a:satOff val="11114"/>
              <a:lumOff val="1819"/>
              <a:alphaOff val="0"/>
            </a:schemeClr>
          </a:effectRef>
          <a:fontRef idx="minor">
            <a:schemeClr val="lt1"/>
          </a:fontRef>
        </p:style>
        <p:txBody>
          <a:bodyPr/>
          <a:lstStyle/>
          <a:p>
            <a:pPr algn="ctr"/>
            <a:r>
              <a:rPr lang="ru-RU" sz="2400" b="1" i="1" dirty="0" err="1">
                <a:solidFill>
                  <a:schemeClr val="tx1"/>
                </a:solidFill>
                <a:latin typeface="Monaco" pitchFamily="2" charset="0"/>
                <a:cs typeface="Consolas" panose="020B0609020204030204" pitchFamily="49" charset="0"/>
              </a:rPr>
              <a:t>Роспотребнадзор</a:t>
            </a:r>
            <a:r>
              <a:rPr lang="ru-RU" sz="2400" b="1" i="1" dirty="0">
                <a:solidFill>
                  <a:schemeClr val="tx1"/>
                </a:solidFill>
                <a:latin typeface="Monaco" pitchFamily="2" charset="0"/>
                <a:cs typeface="Consolas" panose="020B0609020204030204" pitchFamily="49" charset="0"/>
              </a:rPr>
              <a:t> </a:t>
            </a:r>
            <a:r>
              <a:rPr lang="ru-RU" dirty="0">
                <a:solidFill>
                  <a:schemeClr val="tx1"/>
                </a:solidFill>
                <a:latin typeface="Monaco" pitchFamily="2" charset="0"/>
                <a:cs typeface="Consolas" panose="020B0609020204030204" pitchFamily="49" charset="0"/>
              </a:rPr>
              <a:t>Федеральная служба по надзору в сфере защиты прав потребителей и благополучия человека</a:t>
            </a:r>
          </a:p>
        </p:txBody>
      </p:sp>
      <p:sp>
        <p:nvSpPr>
          <p:cNvPr id="7" name="Прямоугольник 6">
            <a:extLst>
              <a:ext uri="{FF2B5EF4-FFF2-40B4-BE49-F238E27FC236}">
                <a16:creationId xmlns:a16="http://schemas.microsoft.com/office/drawing/2014/main" id="{92F51ADF-F310-6545-9F10-233336CDF6E6}"/>
              </a:ext>
            </a:extLst>
          </p:cNvPr>
          <p:cNvSpPr/>
          <p:nvPr/>
        </p:nvSpPr>
        <p:spPr>
          <a:xfrm>
            <a:off x="6028957" y="1335249"/>
            <a:ext cx="2927187" cy="1859500"/>
          </a:xfrm>
          <a:prstGeom prst="rect">
            <a:avLst/>
          </a:prstGeom>
          <a:solidFill>
            <a:srgbClr val="FF0000">
              <a:alpha val="59000"/>
            </a:srgbClr>
          </a:solidFill>
        </p:spPr>
        <p:style>
          <a:lnRef idx="2">
            <a:schemeClr val="lt1">
              <a:hueOff val="0"/>
              <a:satOff val="0"/>
              <a:lumOff val="0"/>
              <a:alphaOff val="0"/>
            </a:schemeClr>
          </a:lnRef>
          <a:fillRef idx="1">
            <a:scrgbClr r="0" g="0" b="0"/>
          </a:fillRef>
          <a:effectRef idx="0">
            <a:schemeClr val="accent5">
              <a:hueOff val="-14076773"/>
              <a:satOff val="11114"/>
              <a:lumOff val="1819"/>
              <a:alphaOff val="0"/>
            </a:schemeClr>
          </a:effectRef>
          <a:fontRef idx="minor">
            <a:schemeClr val="lt1"/>
          </a:fontRef>
        </p:style>
        <p:txBody>
          <a:bodyPr/>
          <a:lstStyle/>
          <a:p>
            <a:pPr algn="ctr"/>
            <a:r>
              <a:rPr lang="ru-RU" sz="2800" b="1" i="1" dirty="0">
                <a:solidFill>
                  <a:schemeClr val="tx1"/>
                </a:solidFill>
                <a:latin typeface="Monaco" pitchFamily="2" charset="0"/>
                <a:cs typeface="Consolas" panose="020B0609020204030204" pitchFamily="49" charset="0"/>
              </a:rPr>
              <a:t>ФАС России </a:t>
            </a:r>
            <a:r>
              <a:rPr lang="ru-RU" sz="2000" i="1" dirty="0">
                <a:solidFill>
                  <a:schemeClr val="tx1"/>
                </a:solidFill>
                <a:latin typeface="Monaco" pitchFamily="2" charset="0"/>
                <a:cs typeface="Consolas" panose="020B0609020204030204" pitchFamily="49" charset="0"/>
              </a:rPr>
              <a:t>Федеральная антимонопольная служба </a:t>
            </a:r>
            <a:endParaRPr lang="ru-RU" i="1" dirty="0">
              <a:solidFill>
                <a:schemeClr val="tx1"/>
              </a:solidFill>
              <a:latin typeface="Monaco" pitchFamily="2" charset="0"/>
              <a:cs typeface="Consolas" panose="020B0609020204030204" pitchFamily="49" charset="0"/>
            </a:endParaRPr>
          </a:p>
        </p:txBody>
      </p:sp>
      <p:sp>
        <p:nvSpPr>
          <p:cNvPr id="8" name="object 6">
            <a:extLst>
              <a:ext uri="{FF2B5EF4-FFF2-40B4-BE49-F238E27FC236}">
                <a16:creationId xmlns:a16="http://schemas.microsoft.com/office/drawing/2014/main" id="{36E011A2-3B16-D946-9059-167306635FFE}"/>
              </a:ext>
            </a:extLst>
          </p:cNvPr>
          <p:cNvSpPr txBox="1"/>
          <p:nvPr/>
        </p:nvSpPr>
        <p:spPr>
          <a:xfrm>
            <a:off x="238255" y="3452334"/>
            <a:ext cx="7385318" cy="1143567"/>
          </a:xfrm>
          <a:prstGeom prst="rect">
            <a:avLst/>
          </a:prstGeom>
        </p:spPr>
        <p:txBody>
          <a:bodyPr vert="horz" lIns="91440" tIns="0" rIns="91440" bIns="45720" rtlCol="0">
            <a:noAutofit/>
          </a:bodyPr>
          <a:lstStyle/>
          <a:p>
            <a:pPr marR="5080" algn="just" defTabSz="914400">
              <a:spcBef>
                <a:spcPts val="1000"/>
              </a:spcBef>
              <a:spcAft>
                <a:spcPts val="600"/>
              </a:spcAft>
              <a:buClr>
                <a:schemeClr val="accent1"/>
              </a:buClr>
              <a:buSzPct val="110000"/>
            </a:pPr>
            <a:r>
              <a:rPr lang="en-US" sz="1600" dirty="0" err="1">
                <a:solidFill>
                  <a:schemeClr val="accent6">
                    <a:lumMod val="50000"/>
                  </a:schemeClr>
                </a:solidFill>
                <a:latin typeface="Monaco" pitchFamily="2" charset="0"/>
                <a:cs typeface="Consolas" panose="020B0609020204030204" pitchFamily="49" charset="0"/>
              </a:rPr>
              <a:t>При</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нарушении</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своих</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прав</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страхователь</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может</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обратиться</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с</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жалобой</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в</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один</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из</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органов</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осуществляющих</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контроль</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и</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надзор</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за</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работой</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страховых</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компаний</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или</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подать</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иск</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в</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суд</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по</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месту</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жительства</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или</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по</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месту</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нахождения</a:t>
            </a:r>
            <a:r>
              <a:rPr lang="en-US"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страховой</a:t>
            </a:r>
            <a:r>
              <a:rPr lang="ru-RU" sz="1600" dirty="0">
                <a:solidFill>
                  <a:schemeClr val="accent6">
                    <a:lumMod val="50000"/>
                  </a:schemeClr>
                </a:solidFill>
                <a:latin typeface="Monaco" pitchFamily="2" charset="0"/>
                <a:cs typeface="Consolas" panose="020B0609020204030204" pitchFamily="49" charset="0"/>
              </a:rPr>
              <a:t> </a:t>
            </a:r>
            <a:r>
              <a:rPr lang="en-US" sz="1600" dirty="0" err="1">
                <a:solidFill>
                  <a:schemeClr val="accent6">
                    <a:lumMod val="50000"/>
                  </a:schemeClr>
                </a:solidFill>
                <a:latin typeface="Monaco" pitchFamily="2" charset="0"/>
                <a:cs typeface="Consolas" panose="020B0609020204030204" pitchFamily="49" charset="0"/>
              </a:rPr>
              <a:t>компании</a:t>
            </a:r>
            <a:r>
              <a:rPr lang="en-US" sz="1600" dirty="0">
                <a:solidFill>
                  <a:schemeClr val="accent6">
                    <a:lumMod val="50000"/>
                  </a:schemeClr>
                </a:solidFill>
                <a:latin typeface="Monaco" pitchFamily="2" charset="0"/>
                <a:cs typeface="Consolas" panose="020B0609020204030204" pitchFamily="49" charset="0"/>
              </a:rPr>
              <a:t>.</a:t>
            </a:r>
          </a:p>
        </p:txBody>
      </p:sp>
    </p:spTree>
    <p:extLst>
      <p:ext uri="{BB962C8B-B14F-4D97-AF65-F5344CB8AC3E}">
        <p14:creationId xmlns:p14="http://schemas.microsoft.com/office/powerpoint/2010/main" val="288980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BB48B1CF-D21A-DC48-92B4-94AFE04253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4" name="Picture 2">
            <a:extLst>
              <a:ext uri="{FF2B5EF4-FFF2-40B4-BE49-F238E27FC236}">
                <a16:creationId xmlns:a16="http://schemas.microsoft.com/office/drawing/2014/main" id="{2B79FEF2-2D0D-AE4D-A5B8-A45AC3254A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3706" y="638301"/>
            <a:ext cx="1571132" cy="1016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0002181-ED2A-7949-B4D7-3CA3EFD62C0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38" t="3741" r="16048"/>
          <a:stretch/>
        </p:blipFill>
        <p:spPr bwMode="auto">
          <a:xfrm>
            <a:off x="259925" y="298813"/>
            <a:ext cx="1336882" cy="14066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9B138D99-436C-E746-BC5E-C18935C76C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445" y="1821697"/>
            <a:ext cx="1547641" cy="120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85A38437-70C7-0144-9F05-E94E267E97B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9008"/>
          <a:stretch/>
        </p:blipFill>
        <p:spPr bwMode="auto">
          <a:xfrm>
            <a:off x="1356776" y="1905904"/>
            <a:ext cx="2302667" cy="735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937E06A7-E1C5-4941-B0AB-B78B8DE8E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6633" y="2733421"/>
            <a:ext cx="1382810" cy="1032498"/>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15">
            <a:extLst>
              <a:ext uri="{FF2B5EF4-FFF2-40B4-BE49-F238E27FC236}">
                <a16:creationId xmlns:a16="http://schemas.microsoft.com/office/drawing/2014/main" id="{FD0AD454-DD21-994A-A1AC-1AAD978A1CCD}"/>
              </a:ext>
            </a:extLst>
          </p:cNvPr>
          <p:cNvSpPr/>
          <p:nvPr/>
        </p:nvSpPr>
        <p:spPr>
          <a:xfrm>
            <a:off x="147771" y="3278548"/>
            <a:ext cx="2035257" cy="720876"/>
          </a:xfrm>
          <a:prstGeom prst="rect">
            <a:avLst/>
          </a:prstGeom>
          <a:blipFill>
            <a:blip r:embed="rId7" cstate="print"/>
            <a:stretch>
              <a:fillRect/>
            </a:stretch>
          </a:blipFill>
        </p:spPr>
        <p:txBody>
          <a:bodyPr wrap="square" lIns="0" tIns="0" rIns="0" bIns="0" rtlCol="0"/>
          <a:lstStyle/>
          <a:p>
            <a:endParaRPr/>
          </a:p>
        </p:txBody>
      </p:sp>
      <p:sp>
        <p:nvSpPr>
          <p:cNvPr id="10" name="object 16">
            <a:extLst>
              <a:ext uri="{FF2B5EF4-FFF2-40B4-BE49-F238E27FC236}">
                <a16:creationId xmlns:a16="http://schemas.microsoft.com/office/drawing/2014/main" id="{713C3BF8-7F67-A740-B670-7143116329AC}"/>
              </a:ext>
            </a:extLst>
          </p:cNvPr>
          <p:cNvSpPr/>
          <p:nvPr/>
        </p:nvSpPr>
        <p:spPr>
          <a:xfrm>
            <a:off x="1840200" y="4058713"/>
            <a:ext cx="1805215" cy="638575"/>
          </a:xfrm>
          <a:prstGeom prst="rect">
            <a:avLst/>
          </a:prstGeom>
          <a:blipFill>
            <a:blip r:embed="rId8" cstate="print"/>
            <a:stretch>
              <a:fillRect/>
            </a:stretch>
          </a:blipFill>
        </p:spPr>
        <p:txBody>
          <a:bodyPr wrap="square" lIns="0" tIns="0" rIns="0" bIns="0" rtlCol="0"/>
          <a:lstStyle/>
          <a:p>
            <a:endParaRPr/>
          </a:p>
        </p:txBody>
      </p:sp>
      <p:sp>
        <p:nvSpPr>
          <p:cNvPr id="11" name="object 14">
            <a:extLst>
              <a:ext uri="{FF2B5EF4-FFF2-40B4-BE49-F238E27FC236}">
                <a16:creationId xmlns:a16="http://schemas.microsoft.com/office/drawing/2014/main" id="{7C2F7B2C-B3B1-8A44-A3FA-F440D7E08605}"/>
              </a:ext>
            </a:extLst>
          </p:cNvPr>
          <p:cNvSpPr txBox="1"/>
          <p:nvPr/>
        </p:nvSpPr>
        <p:spPr>
          <a:xfrm>
            <a:off x="3214838" y="545715"/>
            <a:ext cx="4500444" cy="689932"/>
          </a:xfrm>
          <a:prstGeom prst="rect">
            <a:avLst/>
          </a:prstGeom>
        </p:spPr>
        <p:txBody>
          <a:bodyPr vert="horz" wrap="square" lIns="0" tIns="12700" rIns="0" bIns="0" rtlCol="0">
            <a:spAutoFit/>
          </a:bodyPr>
          <a:lstStyle/>
          <a:p>
            <a:pPr marL="12700" algn="ctr">
              <a:lnSpc>
                <a:spcPct val="100000"/>
              </a:lnSpc>
              <a:spcBef>
                <a:spcPts val="100"/>
              </a:spcBef>
            </a:pPr>
            <a:r>
              <a:rPr sz="2200" b="1" spc="-5" dirty="0">
                <a:solidFill>
                  <a:srgbClr val="05BEC6"/>
                </a:solidFill>
                <a:latin typeface="Segoe Print" panose="02000800000000000000" pitchFamily="2" charset="0"/>
                <a:cs typeface="Consolas" panose="020B0609020204030204" pitchFamily="49" charset="0"/>
              </a:rPr>
              <a:t>Дополнительная </a:t>
            </a:r>
            <a:r>
              <a:rPr sz="2200" b="1" dirty="0">
                <a:solidFill>
                  <a:srgbClr val="05BEC6"/>
                </a:solidFill>
                <a:latin typeface="Segoe Print" panose="02000800000000000000" pitchFamily="2" charset="0"/>
                <a:cs typeface="Consolas" panose="020B0609020204030204" pitchFamily="49" charset="0"/>
              </a:rPr>
              <a:t>информация о</a:t>
            </a:r>
            <a:r>
              <a:rPr sz="2200" b="1" spc="-75" dirty="0">
                <a:solidFill>
                  <a:srgbClr val="05BEC6"/>
                </a:solidFill>
                <a:latin typeface="Segoe Print" panose="02000800000000000000" pitchFamily="2" charset="0"/>
                <a:cs typeface="Consolas" panose="020B0609020204030204" pitchFamily="49" charset="0"/>
              </a:rPr>
              <a:t> </a:t>
            </a:r>
            <a:r>
              <a:rPr sz="2200" b="1" spc="-5" dirty="0">
                <a:solidFill>
                  <a:srgbClr val="05BEC6"/>
                </a:solidFill>
                <a:latin typeface="Segoe Print" panose="02000800000000000000" pitchFamily="2" charset="0"/>
                <a:cs typeface="Consolas" panose="020B0609020204030204" pitchFamily="49" charset="0"/>
              </a:rPr>
              <a:t>страховании</a:t>
            </a:r>
            <a:endParaRPr sz="2200" dirty="0">
              <a:solidFill>
                <a:srgbClr val="05BEC6"/>
              </a:solidFill>
              <a:latin typeface="Segoe Print" panose="02000800000000000000" pitchFamily="2" charset="0"/>
              <a:cs typeface="Consolas" panose="020B0609020204030204" pitchFamily="49" charset="0"/>
            </a:endParaRPr>
          </a:p>
        </p:txBody>
      </p:sp>
      <p:graphicFrame>
        <p:nvGraphicFramePr>
          <p:cNvPr id="13" name="Таблица 4">
            <a:extLst>
              <a:ext uri="{FF2B5EF4-FFF2-40B4-BE49-F238E27FC236}">
                <a16:creationId xmlns:a16="http://schemas.microsoft.com/office/drawing/2014/main" id="{C7CA1B36-2DCF-D74D-B4BB-0AD3AE44ECF6}"/>
              </a:ext>
            </a:extLst>
          </p:cNvPr>
          <p:cNvGraphicFramePr>
            <a:graphicFrameLocks noGrp="1"/>
          </p:cNvGraphicFramePr>
          <p:nvPr>
            <p:extLst>
              <p:ext uri="{D42A27DB-BD31-4B8C-83A1-F6EECF244321}">
                <p14:modId xmlns:p14="http://schemas.microsoft.com/office/powerpoint/2010/main" val="1850849075"/>
              </p:ext>
            </p:extLst>
          </p:nvPr>
        </p:nvGraphicFramePr>
        <p:xfrm>
          <a:off x="3791750" y="1344689"/>
          <a:ext cx="4815810" cy="3253096"/>
        </p:xfrm>
        <a:graphic>
          <a:graphicData uri="http://schemas.openxmlformats.org/drawingml/2006/table">
            <a:tbl>
              <a:tblPr firstRow="1" bandRow="1">
                <a:tableStyleId>{BC89EF96-8CEA-46FF-86C4-4CE0E7609802}</a:tableStyleId>
              </a:tblPr>
              <a:tblGrid>
                <a:gridCol w="4815810">
                  <a:extLst>
                    <a:ext uri="{9D8B030D-6E8A-4147-A177-3AD203B41FA5}">
                      <a16:colId xmlns:a16="http://schemas.microsoft.com/office/drawing/2014/main" val="2781482384"/>
                    </a:ext>
                  </a:extLst>
                </a:gridCol>
              </a:tblGrid>
              <a:tr h="420642">
                <a:tc>
                  <a:txBody>
                    <a:bodyPr/>
                    <a:lstStyle/>
                    <a:p>
                      <a:pPr marL="91440">
                        <a:lnSpc>
                          <a:spcPct val="100000"/>
                        </a:lnSpc>
                        <a:spcBef>
                          <a:spcPts val="260"/>
                        </a:spcBef>
                      </a:pPr>
                      <a:r>
                        <a:rPr sz="1600" b="0" spc="-10" dirty="0">
                          <a:solidFill>
                            <a:schemeClr val="tx1"/>
                          </a:solidFill>
                          <a:latin typeface="Monaco" pitchFamily="2" charset="0"/>
                          <a:cs typeface="Consolas" panose="020B0609020204030204" pitchFamily="49" charset="0"/>
                        </a:rPr>
                        <a:t>Всероссийский союз</a:t>
                      </a:r>
                      <a:r>
                        <a:rPr sz="1600" b="0" spc="80" dirty="0">
                          <a:solidFill>
                            <a:schemeClr val="tx1"/>
                          </a:solidFill>
                          <a:latin typeface="Monaco" pitchFamily="2" charset="0"/>
                          <a:cs typeface="Consolas" panose="020B0609020204030204" pitchFamily="49" charset="0"/>
                        </a:rPr>
                        <a:t> </a:t>
                      </a:r>
                      <a:r>
                        <a:rPr sz="1600" b="0" spc="-10" dirty="0">
                          <a:solidFill>
                            <a:schemeClr val="tx1"/>
                          </a:solidFill>
                          <a:latin typeface="Monaco" pitchFamily="2" charset="0"/>
                          <a:cs typeface="Consolas" panose="020B0609020204030204" pitchFamily="49" charset="0"/>
                        </a:rPr>
                        <a:t>страховщиков</a:t>
                      </a:r>
                      <a:endParaRPr sz="1600" b="0" dirty="0">
                        <a:solidFill>
                          <a:schemeClr val="tx1"/>
                        </a:solidFill>
                        <a:latin typeface="Monaco" pitchFamily="2" charset="0"/>
                        <a:cs typeface="Consolas" panose="020B0609020204030204" pitchFamily="49" charset="0"/>
                      </a:endParaRPr>
                    </a:p>
                  </a:txBody>
                  <a:tcPr marL="0" marR="0" marT="33020" marB="0"/>
                </a:tc>
                <a:extLst>
                  <a:ext uri="{0D108BD9-81ED-4DB2-BD59-A6C34878D82A}">
                    <a16:rowId xmlns:a16="http://schemas.microsoft.com/office/drawing/2014/main" val="2793624504"/>
                  </a:ext>
                </a:extLst>
              </a:tr>
              <a:tr h="420642">
                <a:tc>
                  <a:txBody>
                    <a:bodyPr/>
                    <a:lstStyle/>
                    <a:p>
                      <a:pPr marL="91440">
                        <a:lnSpc>
                          <a:spcPct val="100000"/>
                        </a:lnSpc>
                        <a:spcBef>
                          <a:spcPts val="260"/>
                        </a:spcBef>
                      </a:pPr>
                      <a:r>
                        <a:rPr sz="1600" b="0" spc="-5" dirty="0">
                          <a:solidFill>
                            <a:schemeClr val="tx1"/>
                          </a:solidFill>
                          <a:latin typeface="Monaco" pitchFamily="2" charset="0"/>
                          <a:cs typeface="Consolas" panose="020B0609020204030204" pitchFamily="49" charset="0"/>
                        </a:rPr>
                        <a:t>Российский союз</a:t>
                      </a:r>
                      <a:r>
                        <a:rPr sz="1600" b="0" spc="80" dirty="0">
                          <a:solidFill>
                            <a:schemeClr val="tx1"/>
                          </a:solidFill>
                          <a:latin typeface="Monaco" pitchFamily="2" charset="0"/>
                          <a:cs typeface="Consolas" panose="020B0609020204030204" pitchFamily="49" charset="0"/>
                        </a:rPr>
                        <a:t> </a:t>
                      </a:r>
                      <a:r>
                        <a:rPr sz="1600" b="0" spc="-5" dirty="0">
                          <a:solidFill>
                            <a:schemeClr val="tx1"/>
                          </a:solidFill>
                          <a:latin typeface="Monaco" pitchFamily="2" charset="0"/>
                          <a:cs typeface="Consolas" panose="020B0609020204030204" pitchFamily="49" charset="0"/>
                        </a:rPr>
                        <a:t>автостраховщиков</a:t>
                      </a:r>
                      <a:endParaRPr sz="1600" b="0" dirty="0">
                        <a:solidFill>
                          <a:schemeClr val="tx1"/>
                        </a:solidFill>
                        <a:latin typeface="Monaco" pitchFamily="2" charset="0"/>
                        <a:cs typeface="Consolas" panose="020B0609020204030204" pitchFamily="49" charset="0"/>
                      </a:endParaRPr>
                    </a:p>
                  </a:txBody>
                  <a:tcPr marL="0" marR="0" marT="33020" marB="0"/>
                </a:tc>
                <a:extLst>
                  <a:ext uri="{0D108BD9-81ED-4DB2-BD59-A6C34878D82A}">
                    <a16:rowId xmlns:a16="http://schemas.microsoft.com/office/drawing/2014/main" val="1715716506"/>
                  </a:ext>
                </a:extLst>
              </a:tr>
              <a:tr h="607272">
                <a:tc>
                  <a:txBody>
                    <a:bodyPr/>
                    <a:lstStyle/>
                    <a:p>
                      <a:pPr marL="91440" marR="892810">
                        <a:lnSpc>
                          <a:spcPct val="100000"/>
                        </a:lnSpc>
                        <a:spcBef>
                          <a:spcPts val="265"/>
                        </a:spcBef>
                      </a:pPr>
                      <a:r>
                        <a:rPr sz="1600" b="0" spc="-5" dirty="0">
                          <a:solidFill>
                            <a:schemeClr val="tx1"/>
                          </a:solidFill>
                          <a:latin typeface="Monaco" pitchFamily="2" charset="0"/>
                          <a:cs typeface="Consolas" panose="020B0609020204030204" pitchFamily="49" charset="0"/>
                        </a:rPr>
                        <a:t>Национальный союз </a:t>
                      </a:r>
                      <a:r>
                        <a:rPr sz="1600" b="0" spc="-5" dirty="0" err="1">
                          <a:solidFill>
                            <a:schemeClr val="tx1"/>
                          </a:solidFill>
                          <a:latin typeface="Monaco" pitchFamily="2" charset="0"/>
                          <a:cs typeface="Consolas" panose="020B0609020204030204" pitchFamily="49" charset="0"/>
                        </a:rPr>
                        <a:t>страховщиков</a:t>
                      </a:r>
                      <a:r>
                        <a:rPr sz="1600" b="0" spc="-5" dirty="0">
                          <a:solidFill>
                            <a:schemeClr val="tx1"/>
                          </a:solidFill>
                          <a:latin typeface="Monaco" pitchFamily="2" charset="0"/>
                          <a:cs typeface="Consolas" panose="020B0609020204030204" pitchFamily="49" charset="0"/>
                        </a:rPr>
                        <a:t>  </a:t>
                      </a:r>
                      <a:r>
                        <a:rPr sz="1600" b="0" spc="-5" dirty="0" err="1">
                          <a:solidFill>
                            <a:schemeClr val="tx1"/>
                          </a:solidFill>
                          <a:latin typeface="Monaco" pitchFamily="2" charset="0"/>
                          <a:cs typeface="Consolas" panose="020B0609020204030204" pitchFamily="49" charset="0"/>
                        </a:rPr>
                        <a:t>ответственност</a:t>
                      </a:r>
                      <a:r>
                        <a:rPr lang="ru-RU" sz="1600" b="0" spc="-5" dirty="0">
                          <a:solidFill>
                            <a:schemeClr val="tx1"/>
                          </a:solidFill>
                          <a:latin typeface="Monaco" pitchFamily="2" charset="0"/>
                          <a:cs typeface="Consolas" panose="020B0609020204030204" pitchFamily="49" charset="0"/>
                        </a:rPr>
                        <a:t>и</a:t>
                      </a:r>
                      <a:endParaRPr sz="1600" b="0" dirty="0">
                        <a:solidFill>
                          <a:schemeClr val="tx1"/>
                        </a:solidFill>
                        <a:latin typeface="Monaco" pitchFamily="2" charset="0"/>
                        <a:cs typeface="Consolas" panose="020B0609020204030204" pitchFamily="49" charset="0"/>
                      </a:endParaRPr>
                    </a:p>
                  </a:txBody>
                  <a:tcPr marL="0" marR="0" marT="33655" marB="0"/>
                </a:tc>
                <a:extLst>
                  <a:ext uri="{0D108BD9-81ED-4DB2-BD59-A6C34878D82A}">
                    <a16:rowId xmlns:a16="http://schemas.microsoft.com/office/drawing/2014/main" val="3187773056"/>
                  </a:ext>
                </a:extLst>
              </a:tr>
              <a:tr h="420642">
                <a:tc>
                  <a:txBody>
                    <a:bodyPr/>
                    <a:lstStyle/>
                    <a:p>
                      <a:pPr marL="91440">
                        <a:lnSpc>
                          <a:spcPct val="100000"/>
                        </a:lnSpc>
                        <a:spcBef>
                          <a:spcPts val="265"/>
                        </a:spcBef>
                      </a:pPr>
                      <a:r>
                        <a:rPr sz="1600" b="0" spc="-10" dirty="0">
                          <a:solidFill>
                            <a:schemeClr val="tx1"/>
                          </a:solidFill>
                          <a:latin typeface="Monaco" pitchFamily="2" charset="0"/>
                          <a:cs typeface="Consolas" panose="020B0609020204030204" pitchFamily="49" charset="0"/>
                        </a:rPr>
                        <a:t>Ассоциации </a:t>
                      </a:r>
                      <a:r>
                        <a:rPr sz="1600" b="0" spc="-5" dirty="0">
                          <a:solidFill>
                            <a:schemeClr val="tx1"/>
                          </a:solidFill>
                          <a:latin typeface="Monaco" pitchFamily="2" charset="0"/>
                          <a:cs typeface="Consolas" panose="020B0609020204030204" pitchFamily="49" charset="0"/>
                        </a:rPr>
                        <a:t>страховщиков</a:t>
                      </a:r>
                      <a:r>
                        <a:rPr sz="1600" b="0" spc="105" dirty="0">
                          <a:solidFill>
                            <a:schemeClr val="tx1"/>
                          </a:solidFill>
                          <a:latin typeface="Monaco" pitchFamily="2" charset="0"/>
                          <a:cs typeface="Consolas" panose="020B0609020204030204" pitchFamily="49" charset="0"/>
                        </a:rPr>
                        <a:t> </a:t>
                      </a:r>
                      <a:r>
                        <a:rPr sz="1600" b="0" spc="-10" dirty="0">
                          <a:solidFill>
                            <a:schemeClr val="tx1"/>
                          </a:solidFill>
                          <a:latin typeface="Monaco" pitchFamily="2" charset="0"/>
                          <a:cs typeface="Consolas" panose="020B0609020204030204" pitchFamily="49" charset="0"/>
                        </a:rPr>
                        <a:t>жизни</a:t>
                      </a:r>
                      <a:endParaRPr sz="1600" b="0" dirty="0">
                        <a:solidFill>
                          <a:schemeClr val="tx1"/>
                        </a:solidFill>
                        <a:latin typeface="Monaco" pitchFamily="2" charset="0"/>
                        <a:cs typeface="Consolas" panose="020B0609020204030204" pitchFamily="49" charset="0"/>
                      </a:endParaRPr>
                    </a:p>
                  </a:txBody>
                  <a:tcPr marL="0" marR="0" marT="33655" marB="0"/>
                </a:tc>
                <a:extLst>
                  <a:ext uri="{0D108BD9-81ED-4DB2-BD59-A6C34878D82A}">
                    <a16:rowId xmlns:a16="http://schemas.microsoft.com/office/drawing/2014/main" val="1404249953"/>
                  </a:ext>
                </a:extLst>
              </a:tr>
              <a:tr h="542614">
                <a:tc>
                  <a:txBody>
                    <a:bodyPr/>
                    <a:lstStyle/>
                    <a:p>
                      <a:pPr marL="91440">
                        <a:lnSpc>
                          <a:spcPct val="100000"/>
                        </a:lnSpc>
                        <a:spcBef>
                          <a:spcPts val="265"/>
                        </a:spcBef>
                      </a:pPr>
                      <a:r>
                        <a:rPr sz="1600" b="0" spc="-5" dirty="0">
                          <a:solidFill>
                            <a:schemeClr val="tx1"/>
                          </a:solidFill>
                          <a:latin typeface="Monaco" pitchFamily="2" charset="0"/>
                          <a:cs typeface="Consolas" panose="020B0609020204030204" pitchFamily="49" charset="0"/>
                        </a:rPr>
                        <a:t>Межрегиональный </a:t>
                      </a:r>
                      <a:r>
                        <a:rPr sz="1600" b="0" spc="-10" dirty="0">
                          <a:solidFill>
                            <a:schemeClr val="tx1"/>
                          </a:solidFill>
                          <a:latin typeface="Monaco" pitchFamily="2" charset="0"/>
                          <a:cs typeface="Consolas" panose="020B0609020204030204" pitchFamily="49" charset="0"/>
                        </a:rPr>
                        <a:t>союз</a:t>
                      </a:r>
                      <a:r>
                        <a:rPr sz="1600" b="0" spc="80" dirty="0">
                          <a:solidFill>
                            <a:schemeClr val="tx1"/>
                          </a:solidFill>
                          <a:latin typeface="Monaco" pitchFamily="2" charset="0"/>
                          <a:cs typeface="Consolas" panose="020B0609020204030204" pitchFamily="49" charset="0"/>
                        </a:rPr>
                        <a:t> </a:t>
                      </a:r>
                      <a:r>
                        <a:rPr sz="1600" b="0" spc="-5" dirty="0">
                          <a:solidFill>
                            <a:schemeClr val="tx1"/>
                          </a:solidFill>
                          <a:latin typeface="Monaco" pitchFamily="2" charset="0"/>
                          <a:cs typeface="Consolas" panose="020B0609020204030204" pitchFamily="49" charset="0"/>
                        </a:rPr>
                        <a:t>медицинских</a:t>
                      </a:r>
                      <a:endParaRPr sz="1600" b="0" dirty="0">
                        <a:solidFill>
                          <a:schemeClr val="tx1"/>
                        </a:solidFill>
                        <a:latin typeface="Monaco" pitchFamily="2" charset="0"/>
                        <a:cs typeface="Consolas" panose="020B0609020204030204" pitchFamily="49" charset="0"/>
                      </a:endParaRPr>
                    </a:p>
                    <a:p>
                      <a:pPr marL="91440">
                        <a:lnSpc>
                          <a:spcPct val="100000"/>
                        </a:lnSpc>
                        <a:spcBef>
                          <a:spcPts val="5"/>
                        </a:spcBef>
                      </a:pPr>
                      <a:r>
                        <a:rPr sz="1600" b="0" spc="-5" dirty="0">
                          <a:solidFill>
                            <a:schemeClr val="tx1"/>
                          </a:solidFill>
                          <a:latin typeface="Monaco" pitchFamily="2" charset="0"/>
                          <a:cs typeface="Consolas" panose="020B0609020204030204" pitchFamily="49" charset="0"/>
                        </a:rPr>
                        <a:t>страховщиков</a:t>
                      </a:r>
                      <a:endParaRPr sz="1600" b="0" dirty="0">
                        <a:solidFill>
                          <a:schemeClr val="tx1"/>
                        </a:solidFill>
                        <a:latin typeface="Monaco" pitchFamily="2" charset="0"/>
                        <a:cs typeface="Consolas" panose="020B0609020204030204" pitchFamily="49" charset="0"/>
                      </a:endParaRPr>
                    </a:p>
                  </a:txBody>
                  <a:tcPr marL="0" marR="0" marT="33655" marB="0"/>
                </a:tc>
                <a:extLst>
                  <a:ext uri="{0D108BD9-81ED-4DB2-BD59-A6C34878D82A}">
                    <a16:rowId xmlns:a16="http://schemas.microsoft.com/office/drawing/2014/main" val="1318377361"/>
                  </a:ext>
                </a:extLst>
              </a:tr>
              <a:tr h="420642">
                <a:tc>
                  <a:txBody>
                    <a:bodyPr/>
                    <a:lstStyle/>
                    <a:p>
                      <a:pPr marL="91440">
                        <a:lnSpc>
                          <a:spcPct val="100000"/>
                        </a:lnSpc>
                        <a:spcBef>
                          <a:spcPts val="265"/>
                        </a:spcBef>
                      </a:pPr>
                      <a:r>
                        <a:rPr sz="1600" b="0" spc="-5" dirty="0">
                          <a:solidFill>
                            <a:schemeClr val="tx1"/>
                          </a:solidFill>
                          <a:latin typeface="Monaco" pitchFamily="2" charset="0"/>
                          <a:cs typeface="Consolas" panose="020B0609020204030204" pitchFamily="49" charset="0"/>
                        </a:rPr>
                        <a:t>Портал «Страхование</a:t>
                      </a:r>
                      <a:r>
                        <a:rPr sz="1600" b="0" spc="75" dirty="0">
                          <a:solidFill>
                            <a:schemeClr val="tx1"/>
                          </a:solidFill>
                          <a:latin typeface="Monaco" pitchFamily="2" charset="0"/>
                          <a:cs typeface="Consolas" panose="020B0609020204030204" pitchFamily="49" charset="0"/>
                        </a:rPr>
                        <a:t> </a:t>
                      </a:r>
                      <a:r>
                        <a:rPr sz="1600" b="0" spc="-5" dirty="0">
                          <a:solidFill>
                            <a:schemeClr val="tx1"/>
                          </a:solidFill>
                          <a:latin typeface="Monaco" pitchFamily="2" charset="0"/>
                          <a:cs typeface="Consolas" panose="020B0609020204030204" pitchFamily="49" charset="0"/>
                        </a:rPr>
                        <a:t>сегодня»</a:t>
                      </a:r>
                      <a:endParaRPr sz="1600" b="0" dirty="0">
                        <a:solidFill>
                          <a:schemeClr val="tx1"/>
                        </a:solidFill>
                        <a:latin typeface="Monaco" pitchFamily="2" charset="0"/>
                        <a:cs typeface="Consolas" panose="020B0609020204030204" pitchFamily="49" charset="0"/>
                      </a:endParaRPr>
                    </a:p>
                  </a:txBody>
                  <a:tcPr marL="0" marR="0" marT="33655" marB="0"/>
                </a:tc>
                <a:extLst>
                  <a:ext uri="{0D108BD9-81ED-4DB2-BD59-A6C34878D82A}">
                    <a16:rowId xmlns:a16="http://schemas.microsoft.com/office/drawing/2014/main" val="3136613413"/>
                  </a:ext>
                </a:extLst>
              </a:tr>
              <a:tr h="420642">
                <a:tc>
                  <a:txBody>
                    <a:bodyPr/>
                    <a:lstStyle/>
                    <a:p>
                      <a:pPr marL="91440">
                        <a:lnSpc>
                          <a:spcPct val="100000"/>
                        </a:lnSpc>
                        <a:spcBef>
                          <a:spcPts val="270"/>
                        </a:spcBef>
                      </a:pPr>
                      <a:r>
                        <a:rPr sz="1600" b="0" spc="-5" dirty="0">
                          <a:solidFill>
                            <a:schemeClr val="tx1"/>
                          </a:solidFill>
                          <a:latin typeface="Monaco" pitchFamily="2" charset="0"/>
                          <a:cs typeface="Consolas" panose="020B0609020204030204" pitchFamily="49" charset="0"/>
                        </a:rPr>
                        <a:t>Портал</a:t>
                      </a:r>
                      <a:r>
                        <a:rPr sz="1600" b="0" spc="15" dirty="0">
                          <a:solidFill>
                            <a:schemeClr val="tx1"/>
                          </a:solidFill>
                          <a:latin typeface="Monaco" pitchFamily="2" charset="0"/>
                          <a:cs typeface="Consolas" panose="020B0609020204030204" pitchFamily="49" charset="0"/>
                        </a:rPr>
                        <a:t> </a:t>
                      </a:r>
                      <a:r>
                        <a:rPr sz="1600" b="0" spc="-5" dirty="0">
                          <a:solidFill>
                            <a:schemeClr val="tx1"/>
                          </a:solidFill>
                          <a:latin typeface="Monaco" pitchFamily="2" charset="0"/>
                          <a:cs typeface="Consolas" panose="020B0609020204030204" pitchFamily="49" charset="0"/>
                        </a:rPr>
                        <a:t>«Коринс»</a:t>
                      </a:r>
                      <a:endParaRPr sz="1600" b="0" dirty="0">
                        <a:solidFill>
                          <a:schemeClr val="tx1"/>
                        </a:solidFill>
                        <a:latin typeface="Monaco" pitchFamily="2" charset="0"/>
                        <a:cs typeface="Consolas" panose="020B0609020204030204" pitchFamily="49" charset="0"/>
                      </a:endParaRPr>
                    </a:p>
                  </a:txBody>
                  <a:tcPr marL="0" marR="0" marT="34290" marB="0"/>
                </a:tc>
                <a:extLst>
                  <a:ext uri="{0D108BD9-81ED-4DB2-BD59-A6C34878D82A}">
                    <a16:rowId xmlns:a16="http://schemas.microsoft.com/office/drawing/2014/main" val="899603020"/>
                  </a:ext>
                </a:extLst>
              </a:tr>
            </a:tbl>
          </a:graphicData>
        </a:graphic>
      </p:graphicFrame>
    </p:spTree>
    <p:extLst>
      <p:ext uri="{BB962C8B-B14F-4D97-AF65-F5344CB8AC3E}">
        <p14:creationId xmlns:p14="http://schemas.microsoft.com/office/powerpoint/2010/main" val="18265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C19C5702-24FF-944D-80C2-429C4777F9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Прямоугольник 4">
            <a:extLst>
              <a:ext uri="{FF2B5EF4-FFF2-40B4-BE49-F238E27FC236}">
                <a16:creationId xmlns:a16="http://schemas.microsoft.com/office/drawing/2014/main" id="{54FF0A17-8E8F-BC46-B8E3-3CE0E9B62D05}"/>
              </a:ext>
            </a:extLst>
          </p:cNvPr>
          <p:cNvSpPr/>
          <p:nvPr/>
        </p:nvSpPr>
        <p:spPr>
          <a:xfrm>
            <a:off x="1726162" y="215505"/>
            <a:ext cx="6666172" cy="1200329"/>
          </a:xfrm>
          <a:prstGeom prst="rect">
            <a:avLst/>
          </a:prstGeom>
        </p:spPr>
        <p:txBody>
          <a:bodyPr wrap="square">
            <a:spAutoFit/>
          </a:bodyPr>
          <a:lstStyle/>
          <a:p>
            <a:r>
              <a:rPr lang="ru-RU" sz="3600" dirty="0">
                <a:solidFill>
                  <a:srgbClr val="05BEC6"/>
                </a:solidFill>
                <a:latin typeface="Segoe Print" panose="02000800000000000000" pitchFamily="2" charset="0"/>
              </a:rPr>
              <a:t>Как выбрать страховую компанию?</a:t>
            </a:r>
          </a:p>
        </p:txBody>
      </p:sp>
      <p:sp>
        <p:nvSpPr>
          <p:cNvPr id="6" name="Прямоугольник 5">
            <a:extLst>
              <a:ext uri="{FF2B5EF4-FFF2-40B4-BE49-F238E27FC236}">
                <a16:creationId xmlns:a16="http://schemas.microsoft.com/office/drawing/2014/main" id="{1915E08C-389B-E541-BE20-2ACE1B719165}"/>
              </a:ext>
            </a:extLst>
          </p:cNvPr>
          <p:cNvSpPr/>
          <p:nvPr/>
        </p:nvSpPr>
        <p:spPr>
          <a:xfrm>
            <a:off x="178794" y="1350272"/>
            <a:ext cx="4927595" cy="3970318"/>
          </a:xfrm>
          <a:prstGeom prst="rect">
            <a:avLst/>
          </a:prstGeom>
        </p:spPr>
        <p:txBody>
          <a:bodyPr wrap="square">
            <a:spAutoFit/>
          </a:bodyPr>
          <a:lstStyle/>
          <a:p>
            <a:pPr marL="285750" indent="-285750" defTabSz="685800">
              <a:spcBef>
                <a:spcPct val="20000"/>
              </a:spcBef>
              <a:buClr>
                <a:srgbClr val="05BEC6"/>
              </a:buClr>
              <a:buFont typeface="Courier New" panose="02070309020205020404" pitchFamily="49" charset="0"/>
              <a:buChar char="o"/>
              <a:defRPr/>
            </a:pPr>
            <a:r>
              <a:rPr lang="ru-RU" dirty="0">
                <a:solidFill>
                  <a:schemeClr val="accent6">
                    <a:lumMod val="50000"/>
                  </a:schemeClr>
                </a:solidFill>
                <a:latin typeface="Monaco" pitchFamily="2" charset="0"/>
              </a:rPr>
              <a:t>Большего доверия заслуживают компании, работающие на рынке более 10 лет</a:t>
            </a:r>
            <a:r>
              <a:rPr lang="en-US" dirty="0">
                <a:solidFill>
                  <a:schemeClr val="accent6">
                    <a:lumMod val="50000"/>
                  </a:schemeClr>
                </a:solidFill>
                <a:latin typeface="Monaco" pitchFamily="2" charset="0"/>
              </a:rPr>
              <a:t>;</a:t>
            </a:r>
          </a:p>
          <a:p>
            <a:pPr marL="285750" indent="-285750">
              <a:buClr>
                <a:srgbClr val="05BEC6"/>
              </a:buClr>
              <a:buFont typeface="Courier New" panose="02070309020205020404" pitchFamily="49" charset="0"/>
              <a:buChar char="o"/>
            </a:pPr>
            <a:r>
              <a:rPr lang="ru-RU" dirty="0">
                <a:solidFill>
                  <a:schemeClr val="accent6">
                    <a:lumMod val="50000"/>
                  </a:schemeClr>
                </a:solidFill>
                <a:latin typeface="Monaco" pitchFamily="2" charset="0"/>
              </a:rPr>
              <a:t>посмотреть на уставной капитал – к примеру, минимальный размер уставного капитала страховщика, осуществляющего исключительно медицинское страхование, устанавливается в сумме 60 миллионов рублей</a:t>
            </a:r>
            <a:r>
              <a:rPr lang="en-US" dirty="0">
                <a:solidFill>
                  <a:schemeClr val="accent6">
                    <a:lumMod val="50000"/>
                  </a:schemeClr>
                </a:solidFill>
                <a:latin typeface="Monaco" pitchFamily="2" charset="0"/>
              </a:rPr>
              <a:t>;</a:t>
            </a:r>
            <a:endParaRPr lang="ru-RU" dirty="0">
              <a:solidFill>
                <a:schemeClr val="accent6">
                  <a:lumMod val="50000"/>
                </a:schemeClr>
              </a:solidFill>
              <a:latin typeface="Monaco" pitchFamily="2" charset="0"/>
            </a:endParaRPr>
          </a:p>
          <a:p>
            <a:pPr marL="285750" indent="-285750" defTabSz="685800">
              <a:spcBef>
                <a:spcPct val="20000"/>
              </a:spcBef>
              <a:buClr>
                <a:srgbClr val="05BEC6"/>
              </a:buClr>
              <a:buFont typeface="Courier New" panose="02070309020205020404" pitchFamily="49" charset="0"/>
              <a:buChar char="o"/>
              <a:defRPr/>
            </a:pPr>
            <a:r>
              <a:rPr lang="ru-RU" dirty="0">
                <a:solidFill>
                  <a:schemeClr val="accent6">
                    <a:lumMod val="50000"/>
                  </a:schemeClr>
                </a:solidFill>
                <a:latin typeface="Monaco" pitchFamily="2" charset="0"/>
              </a:rPr>
              <a:t>проверить лицензию на сайте Банка России</a:t>
            </a:r>
            <a:r>
              <a:rPr lang="en-US" dirty="0">
                <a:solidFill>
                  <a:schemeClr val="accent6">
                    <a:lumMod val="50000"/>
                  </a:schemeClr>
                </a:solidFill>
                <a:latin typeface="Monaco" pitchFamily="2" charset="0"/>
              </a:rPr>
              <a:t>;</a:t>
            </a:r>
          </a:p>
          <a:p>
            <a:pPr marL="285750" indent="-285750" defTabSz="685800">
              <a:spcBef>
                <a:spcPct val="20000"/>
              </a:spcBef>
              <a:buClr>
                <a:srgbClr val="05BEC6"/>
              </a:buClr>
              <a:buFont typeface="Courier New" panose="02070309020205020404" pitchFamily="49" charset="0"/>
              <a:buChar char="o"/>
              <a:defRPr/>
            </a:pPr>
            <a:r>
              <a:rPr lang="ru-RU" dirty="0">
                <a:solidFill>
                  <a:schemeClr val="accent6">
                    <a:lumMod val="50000"/>
                  </a:schemeClr>
                </a:solidFill>
                <a:latin typeface="Monaco" pitchFamily="2" charset="0"/>
              </a:rPr>
              <a:t>почитать отзывы клиентов</a:t>
            </a:r>
            <a:r>
              <a:rPr lang="en-US" dirty="0">
                <a:solidFill>
                  <a:schemeClr val="accent6">
                    <a:lumMod val="50000"/>
                  </a:schemeClr>
                </a:solidFill>
                <a:latin typeface="Monaco" pitchFamily="2" charset="0"/>
              </a:rPr>
              <a:t>;</a:t>
            </a:r>
            <a:endParaRPr lang="ru-RU" dirty="0">
              <a:solidFill>
                <a:schemeClr val="accent6">
                  <a:lumMod val="50000"/>
                </a:schemeClr>
              </a:solidFill>
              <a:latin typeface="Monaco" pitchFamily="2" charset="0"/>
            </a:endParaRPr>
          </a:p>
          <a:p>
            <a:pPr marL="285750" indent="-285750" defTabSz="685800">
              <a:spcBef>
                <a:spcPct val="20000"/>
              </a:spcBef>
              <a:buClr>
                <a:srgbClr val="05BEC6"/>
              </a:buClr>
              <a:buFont typeface="Courier New" panose="02070309020205020404" pitchFamily="49" charset="0"/>
              <a:buChar char="o"/>
              <a:defRPr/>
            </a:pPr>
            <a:r>
              <a:rPr lang="ru-RU" dirty="0">
                <a:solidFill>
                  <a:schemeClr val="accent6">
                    <a:lumMod val="50000"/>
                  </a:schemeClr>
                </a:solidFill>
                <a:latin typeface="Monaco" pitchFamily="2" charset="0"/>
              </a:rPr>
              <a:t>изучить тарифы, бонусы и программы лояльности</a:t>
            </a:r>
            <a:r>
              <a:rPr lang="en-US" dirty="0">
                <a:solidFill>
                  <a:schemeClr val="accent6">
                    <a:lumMod val="50000"/>
                  </a:schemeClr>
                </a:solidFill>
                <a:latin typeface="Monaco" pitchFamily="2" charset="0"/>
              </a:rPr>
              <a:t>;</a:t>
            </a:r>
          </a:p>
          <a:p>
            <a:pPr marL="285750" indent="-285750" defTabSz="685800">
              <a:spcBef>
                <a:spcPct val="20000"/>
              </a:spcBef>
              <a:buClr>
                <a:srgbClr val="05BEC6"/>
              </a:buClr>
              <a:buFont typeface="Courier New" panose="02070309020205020404" pitchFamily="49" charset="0"/>
              <a:buChar char="o"/>
              <a:defRPr/>
            </a:pPr>
            <a:r>
              <a:rPr lang="ru-RU" dirty="0">
                <a:solidFill>
                  <a:schemeClr val="accent6">
                    <a:lumMod val="50000"/>
                  </a:schemeClr>
                </a:solidFill>
                <a:latin typeface="Monaco" pitchFamily="2" charset="0"/>
              </a:rPr>
              <a:t>выбирать из из публичных компаний – по версии «Комсомольской правды» наиболее авторитетным считается рейтинговое агентство «ЭКСПЕРТ РА».</a:t>
            </a:r>
          </a:p>
          <a:p>
            <a:pPr marL="257175" indent="-257175" defTabSz="685800">
              <a:spcBef>
                <a:spcPct val="20000"/>
              </a:spcBef>
              <a:buClr>
                <a:srgbClr val="05BEC6"/>
              </a:buClr>
              <a:buFont typeface="Arial" pitchFamily="34" charset="0"/>
              <a:buChar char="•"/>
              <a:defRPr/>
            </a:pPr>
            <a:endParaRPr lang="ru-RU" dirty="0"/>
          </a:p>
        </p:txBody>
      </p:sp>
      <p:pic>
        <p:nvPicPr>
          <p:cNvPr id="1026" name="Picture 2">
            <a:extLst>
              <a:ext uri="{FF2B5EF4-FFF2-40B4-BE49-F238E27FC236}">
                <a16:creationId xmlns:a16="http://schemas.microsoft.com/office/drawing/2014/main" id="{D94DB83E-B72C-B844-A785-628D93C07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636" y="956672"/>
            <a:ext cx="4201919" cy="397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1063" name="Google Shape;1063;p41"/>
          <p:cNvSpPr txBox="1">
            <a:spLocks noGrp="1"/>
          </p:cNvSpPr>
          <p:nvPr>
            <p:ph type="sldNum" idx="12"/>
          </p:nvPr>
        </p:nvSpPr>
        <p:spPr>
          <a:xfrm>
            <a:off x="8331716" y="17948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dirty="0"/>
          </a:p>
        </p:txBody>
      </p:sp>
      <p:sp>
        <p:nvSpPr>
          <p:cNvPr id="451" name="Google Shape;403;p17">
            <a:extLst>
              <a:ext uri="{FF2B5EF4-FFF2-40B4-BE49-F238E27FC236}">
                <a16:creationId xmlns:a16="http://schemas.microsoft.com/office/drawing/2014/main" id="{C39BEF68-80FD-824F-8114-2EF1F4EA9A4E}"/>
              </a:ext>
            </a:extLst>
          </p:cNvPr>
          <p:cNvSpPr txBox="1">
            <a:spLocks/>
          </p:cNvSpPr>
          <p:nvPr/>
        </p:nvSpPr>
        <p:spPr>
          <a:xfrm>
            <a:off x="1590790" y="231763"/>
            <a:ext cx="5819826" cy="6826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1pPr>
            <a:lvl2pPr marR="0" lvl="1"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2pPr>
            <a:lvl3pPr marR="0" lvl="2"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3pPr>
            <a:lvl4pPr marR="0" lvl="3"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4pPr>
            <a:lvl5pPr marR="0" lvl="4"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5pPr>
            <a:lvl6pPr marR="0" lvl="5"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6pPr>
            <a:lvl7pPr marR="0" lvl="6"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7pPr>
            <a:lvl8pPr marR="0" lvl="7"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8pPr>
            <a:lvl9pPr marR="0" lvl="8" algn="l" rtl="0">
              <a:lnSpc>
                <a:spcPct val="100000"/>
              </a:lnSpc>
              <a:spcBef>
                <a:spcPts val="0"/>
              </a:spcBef>
              <a:spcAft>
                <a:spcPts val="0"/>
              </a:spcAft>
              <a:buClr>
                <a:schemeClr val="lt1"/>
              </a:buClr>
              <a:buSzPts val="2000"/>
              <a:buFont typeface="Roboto Slab Regular"/>
              <a:buNone/>
              <a:defRPr sz="2000" b="0" i="0" u="none" strike="noStrike" cap="none">
                <a:solidFill>
                  <a:schemeClr val="lt1"/>
                </a:solidFill>
                <a:latin typeface="Roboto Slab Regular"/>
                <a:ea typeface="Roboto Slab Regular"/>
                <a:cs typeface="Roboto Slab Regular"/>
                <a:sym typeface="Roboto Slab Regular"/>
              </a:defRPr>
            </a:lvl9pPr>
          </a:lstStyle>
          <a:p>
            <a:r>
              <a:rPr lang="ru-RU" sz="3200" dirty="0">
                <a:solidFill>
                  <a:srgbClr val="FD3F67"/>
                </a:solidFill>
                <a:latin typeface="Segoe Print" panose="02000800000000000000" pitchFamily="2" charset="0"/>
              </a:rPr>
              <a:t>История возникновения страхования</a:t>
            </a:r>
          </a:p>
        </p:txBody>
      </p:sp>
      <p:sp>
        <p:nvSpPr>
          <p:cNvPr id="453" name="Скругленный прямоугольник 452">
            <a:extLst>
              <a:ext uri="{FF2B5EF4-FFF2-40B4-BE49-F238E27FC236}">
                <a16:creationId xmlns:a16="http://schemas.microsoft.com/office/drawing/2014/main" id="{F8013B48-2A34-C544-B9C9-9EEB6A0FB406}"/>
              </a:ext>
            </a:extLst>
          </p:cNvPr>
          <p:cNvSpPr/>
          <p:nvPr/>
        </p:nvSpPr>
        <p:spPr>
          <a:xfrm>
            <a:off x="182762" y="1143143"/>
            <a:ext cx="4187814" cy="891603"/>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r>
              <a:rPr lang="ru-RU" sz="1200" b="1" dirty="0">
                <a:latin typeface="Monaco" pitchFamily="2" charset="0"/>
              </a:rPr>
              <a:t>Римская империя </a:t>
            </a:r>
            <a:r>
              <a:rPr lang="ru-RU" sz="1050" dirty="0">
                <a:latin typeface="Monaco" pitchFamily="2" charset="0"/>
              </a:rPr>
              <a:t>– создание	коллегий	(в случае смерти члена коллегии его наследникам выплачивалась определенная	сумма  для расходов на погребение  умершего и материальное поддержание семьи)</a:t>
            </a:r>
            <a:endParaRPr lang="ru-RU" sz="1100" dirty="0">
              <a:latin typeface="Monaco" pitchFamily="2" charset="0"/>
            </a:endParaRPr>
          </a:p>
        </p:txBody>
      </p:sp>
      <p:sp>
        <p:nvSpPr>
          <p:cNvPr id="454" name="Скругленный прямоугольник 453">
            <a:extLst>
              <a:ext uri="{FF2B5EF4-FFF2-40B4-BE49-F238E27FC236}">
                <a16:creationId xmlns:a16="http://schemas.microsoft.com/office/drawing/2014/main" id="{51AAA97C-C5AE-7F49-8981-91E2560CFB44}"/>
              </a:ext>
            </a:extLst>
          </p:cNvPr>
          <p:cNvSpPr/>
          <p:nvPr/>
        </p:nvSpPr>
        <p:spPr>
          <a:xfrm>
            <a:off x="2077222" y="2120916"/>
            <a:ext cx="2293354" cy="891603"/>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r>
              <a:rPr lang="ru-RU" sz="1000" b="1" spc="-4" dirty="0" err="1">
                <a:solidFill>
                  <a:schemeClr val="tx1"/>
                </a:solidFill>
                <a:latin typeface="Monaco" pitchFamily="2" charset="0"/>
              </a:rPr>
              <a:t>X</a:t>
            </a:r>
            <a:r>
              <a:rPr lang="ru-RU" sz="1000" b="1" spc="-4" dirty="0">
                <a:solidFill>
                  <a:schemeClr val="tx1"/>
                </a:solidFill>
                <a:latin typeface="Monaco" pitchFamily="2" charset="0"/>
              </a:rPr>
              <a:t> – XI </a:t>
            </a:r>
            <a:r>
              <a:rPr lang="ru-RU" sz="1000" b="1" spc="-8" dirty="0">
                <a:solidFill>
                  <a:schemeClr val="tx1"/>
                </a:solidFill>
                <a:latin typeface="Monaco" pitchFamily="2" charset="0"/>
              </a:rPr>
              <a:t>вв.</a:t>
            </a:r>
            <a:r>
              <a:rPr lang="ru-RU" sz="1100" b="1" spc="-8" dirty="0">
                <a:solidFill>
                  <a:schemeClr val="tx1"/>
                </a:solidFill>
                <a:latin typeface="Monaco" pitchFamily="2" charset="0"/>
              </a:rPr>
              <a:t> </a:t>
            </a:r>
            <a:r>
              <a:rPr lang="ru-RU" sz="1000" spc="-4" dirty="0">
                <a:solidFill>
                  <a:schemeClr val="tx1"/>
                </a:solidFill>
                <a:latin typeface="Monaco" pitchFamily="2" charset="0"/>
              </a:rPr>
              <a:t>– страхование в рамках </a:t>
            </a:r>
            <a:r>
              <a:rPr lang="ru-RU" sz="1000" spc="-8" dirty="0">
                <a:solidFill>
                  <a:schemeClr val="tx1"/>
                </a:solidFill>
                <a:latin typeface="Monaco" pitchFamily="2" charset="0"/>
              </a:rPr>
              <a:t>цехов </a:t>
            </a:r>
            <a:r>
              <a:rPr lang="ru-RU" sz="1000" spc="-4" dirty="0">
                <a:solidFill>
                  <a:schemeClr val="tx1"/>
                </a:solidFill>
                <a:latin typeface="Monaco" pitchFamily="2" charset="0"/>
              </a:rPr>
              <a:t>и</a:t>
            </a:r>
            <a:r>
              <a:rPr lang="ru-RU" sz="1000" spc="124" dirty="0">
                <a:solidFill>
                  <a:schemeClr val="tx1"/>
                </a:solidFill>
                <a:latin typeface="Monaco" pitchFamily="2" charset="0"/>
              </a:rPr>
              <a:t> </a:t>
            </a:r>
            <a:r>
              <a:rPr lang="ru-RU" sz="1000" spc="-4" dirty="0">
                <a:solidFill>
                  <a:schemeClr val="tx1"/>
                </a:solidFill>
                <a:latin typeface="Monaco" pitchFamily="2" charset="0"/>
              </a:rPr>
              <a:t>гильдий (например, </a:t>
            </a:r>
            <a:r>
              <a:rPr lang="ru-RU" altLang="ru-RU" sz="1000" dirty="0">
                <a:solidFill>
                  <a:schemeClr val="tx1"/>
                </a:solidFill>
                <a:latin typeface="Monaco" pitchFamily="2" charset="0"/>
              </a:rPr>
              <a:t>для взаимного обеспечения на случай пожаров или падежа скота)</a:t>
            </a:r>
            <a:r>
              <a:rPr lang="ru-RU" sz="1000" spc="-4" dirty="0">
                <a:solidFill>
                  <a:schemeClr val="tx1"/>
                </a:solidFill>
                <a:latin typeface="Monaco" pitchFamily="2" charset="0"/>
              </a:rPr>
              <a:t>;</a:t>
            </a:r>
          </a:p>
        </p:txBody>
      </p:sp>
      <p:sp>
        <p:nvSpPr>
          <p:cNvPr id="455" name="Скругленный прямоугольник 454">
            <a:extLst>
              <a:ext uri="{FF2B5EF4-FFF2-40B4-BE49-F238E27FC236}">
                <a16:creationId xmlns:a16="http://schemas.microsoft.com/office/drawing/2014/main" id="{562A2FE3-E7F6-2741-9E28-B5A4B85F6558}"/>
              </a:ext>
            </a:extLst>
          </p:cNvPr>
          <p:cNvSpPr/>
          <p:nvPr/>
        </p:nvSpPr>
        <p:spPr>
          <a:xfrm>
            <a:off x="2072856" y="3063059"/>
            <a:ext cx="2293355" cy="53403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r>
              <a:rPr lang="ru-RU" sz="1000" spc="-4" dirty="0">
                <a:solidFill>
                  <a:schemeClr val="tx1"/>
                </a:solidFill>
                <a:latin typeface="Monaco" pitchFamily="2" charset="0"/>
                <a:cs typeface="Times New Roman" panose="02020603050405020304" pitchFamily="18" charset="0"/>
              </a:rPr>
              <a:t> </a:t>
            </a:r>
            <a:r>
              <a:rPr lang="ru-RU" sz="1100" spc="-4" dirty="0">
                <a:solidFill>
                  <a:schemeClr val="tx1"/>
                </a:solidFill>
                <a:latin typeface="Monaco" pitchFamily="2" charset="0"/>
              </a:rPr>
              <a:t> </a:t>
            </a:r>
          </a:p>
          <a:p>
            <a:r>
              <a:rPr lang="ru-RU" sz="1100" b="1" spc="-8" dirty="0">
                <a:solidFill>
                  <a:schemeClr val="tx1"/>
                </a:solidFill>
                <a:latin typeface="Monaco" pitchFamily="2" charset="0"/>
              </a:rPr>
              <a:t>XIII </a:t>
            </a:r>
            <a:r>
              <a:rPr lang="ru-RU" sz="1100" b="1" spc="-4" dirty="0">
                <a:solidFill>
                  <a:schemeClr val="tx1"/>
                </a:solidFill>
                <a:latin typeface="Monaco" pitchFamily="2" charset="0"/>
              </a:rPr>
              <a:t>в.</a:t>
            </a:r>
            <a:r>
              <a:rPr lang="ru-RU" sz="1000" spc="-4" dirty="0">
                <a:solidFill>
                  <a:schemeClr val="tx1"/>
                </a:solidFill>
                <a:latin typeface="Monaco" pitchFamily="2" charset="0"/>
              </a:rPr>
              <a:t> – развитие морского и взаимного</a:t>
            </a:r>
            <a:r>
              <a:rPr lang="ru-RU" sz="1000" spc="120" dirty="0">
                <a:solidFill>
                  <a:schemeClr val="tx1"/>
                </a:solidFill>
                <a:latin typeface="Monaco" pitchFamily="2" charset="0"/>
              </a:rPr>
              <a:t> </a:t>
            </a:r>
            <a:r>
              <a:rPr lang="ru-RU" sz="1000" spc="-4" dirty="0">
                <a:solidFill>
                  <a:schemeClr val="tx1"/>
                </a:solidFill>
                <a:latin typeface="Monaco" pitchFamily="2" charset="0"/>
              </a:rPr>
              <a:t>страхования</a:t>
            </a:r>
          </a:p>
          <a:p>
            <a:endParaRPr lang="ru-RU" sz="1000" dirty="0">
              <a:solidFill>
                <a:schemeClr val="tx1"/>
              </a:solidFill>
              <a:latin typeface="Monaco" pitchFamily="2" charset="0"/>
            </a:endParaRPr>
          </a:p>
        </p:txBody>
      </p:sp>
      <p:sp>
        <p:nvSpPr>
          <p:cNvPr id="456" name="Скругленный прямоугольник 455">
            <a:extLst>
              <a:ext uri="{FF2B5EF4-FFF2-40B4-BE49-F238E27FC236}">
                <a16:creationId xmlns:a16="http://schemas.microsoft.com/office/drawing/2014/main" id="{84D2329E-1CF3-2548-9873-B4031352C176}"/>
              </a:ext>
            </a:extLst>
          </p:cNvPr>
          <p:cNvSpPr/>
          <p:nvPr/>
        </p:nvSpPr>
        <p:spPr>
          <a:xfrm>
            <a:off x="2072856" y="3647635"/>
            <a:ext cx="2293355" cy="1264102"/>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r>
              <a:rPr lang="ru-RU" sz="1100" b="1" spc="-4" dirty="0">
                <a:solidFill>
                  <a:schemeClr val="tx1"/>
                </a:solidFill>
                <a:latin typeface="Monaco" pitchFamily="2" charset="0"/>
              </a:rPr>
              <a:t>XV в. </a:t>
            </a:r>
            <a:r>
              <a:rPr lang="ru-RU" sz="1000" spc="-4" dirty="0">
                <a:solidFill>
                  <a:schemeClr val="tx1"/>
                </a:solidFill>
                <a:latin typeface="Monaco" pitchFamily="2" charset="0"/>
              </a:rPr>
              <a:t>– появление </a:t>
            </a:r>
            <a:r>
              <a:rPr lang="ru-RU" sz="1000" dirty="0">
                <a:solidFill>
                  <a:schemeClr val="tx1"/>
                </a:solidFill>
                <a:latin typeface="Monaco" pitchFamily="2" charset="0"/>
              </a:rPr>
              <a:t>свода </a:t>
            </a:r>
            <a:r>
              <a:rPr lang="ru-RU" sz="1000" spc="-4" dirty="0">
                <a:solidFill>
                  <a:schemeClr val="tx1"/>
                </a:solidFill>
                <a:latin typeface="Monaco" pitchFamily="2" charset="0"/>
              </a:rPr>
              <a:t>законодательных постановлений </a:t>
            </a:r>
            <a:r>
              <a:rPr lang="ru-RU" sz="1000" dirty="0">
                <a:solidFill>
                  <a:schemeClr val="tx1"/>
                </a:solidFill>
                <a:latin typeface="Monaco" pitchFamily="2" charset="0"/>
              </a:rPr>
              <a:t>по </a:t>
            </a:r>
            <a:r>
              <a:rPr lang="ru-RU" sz="1000" spc="-4" dirty="0">
                <a:solidFill>
                  <a:schemeClr val="tx1"/>
                </a:solidFill>
                <a:latin typeface="Monaco" pitchFamily="2" charset="0"/>
              </a:rPr>
              <a:t>организации </a:t>
            </a:r>
            <a:r>
              <a:rPr lang="ru-RU" sz="1000" dirty="0">
                <a:solidFill>
                  <a:schemeClr val="tx1"/>
                </a:solidFill>
                <a:latin typeface="Monaco" pitchFamily="2" charset="0"/>
              </a:rPr>
              <a:t>морского  </a:t>
            </a:r>
            <a:r>
              <a:rPr lang="ru-RU" sz="1000" spc="-4" dirty="0">
                <a:solidFill>
                  <a:schemeClr val="tx1"/>
                </a:solidFill>
                <a:latin typeface="Monaco" pitchFamily="2" charset="0"/>
              </a:rPr>
              <a:t>страхования в Италии, </a:t>
            </a:r>
            <a:r>
              <a:rPr lang="ru-RU" sz="1000" spc="-8" dirty="0">
                <a:solidFill>
                  <a:schemeClr val="tx1"/>
                </a:solidFill>
                <a:latin typeface="Monaco" pitchFamily="2" charset="0"/>
              </a:rPr>
              <a:t>Англии, </a:t>
            </a:r>
            <a:r>
              <a:rPr lang="ru-RU" sz="1000" spc="-4" dirty="0">
                <a:solidFill>
                  <a:schemeClr val="tx1"/>
                </a:solidFill>
                <a:latin typeface="Monaco" pitchFamily="2" charset="0"/>
              </a:rPr>
              <a:t>Франции, Германии и</a:t>
            </a:r>
            <a:r>
              <a:rPr lang="ru-RU" sz="1000" spc="184" dirty="0">
                <a:solidFill>
                  <a:schemeClr val="tx1"/>
                </a:solidFill>
                <a:latin typeface="Monaco" pitchFamily="2" charset="0"/>
              </a:rPr>
              <a:t> </a:t>
            </a:r>
            <a:r>
              <a:rPr lang="ru-RU" sz="1000" spc="-8" dirty="0">
                <a:solidFill>
                  <a:schemeClr val="tx1"/>
                </a:solidFill>
                <a:latin typeface="Monaco" pitchFamily="2" charset="0"/>
              </a:rPr>
              <a:t>Голландии</a:t>
            </a:r>
            <a:r>
              <a:rPr lang="ru-RU" sz="1000" spc="-8" dirty="0">
                <a:latin typeface="Monaco" pitchFamily="2" charset="0"/>
              </a:rPr>
              <a:t>;</a:t>
            </a:r>
            <a:endParaRPr lang="ru-RU" sz="1000" dirty="0">
              <a:solidFill>
                <a:schemeClr val="tx1"/>
              </a:solidFill>
              <a:latin typeface="Monaco" pitchFamily="2" charset="0"/>
            </a:endParaRPr>
          </a:p>
        </p:txBody>
      </p:sp>
      <p:sp>
        <p:nvSpPr>
          <p:cNvPr id="457" name="Скругленный прямоугольник 456">
            <a:extLst>
              <a:ext uri="{FF2B5EF4-FFF2-40B4-BE49-F238E27FC236}">
                <a16:creationId xmlns:a16="http://schemas.microsoft.com/office/drawing/2014/main" id="{988EB730-1FC0-2640-BA1A-E8E1479F3A2E}"/>
              </a:ext>
            </a:extLst>
          </p:cNvPr>
          <p:cNvSpPr/>
          <p:nvPr/>
        </p:nvSpPr>
        <p:spPr>
          <a:xfrm>
            <a:off x="183744" y="2095277"/>
            <a:ext cx="1833999" cy="685430"/>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r>
              <a:rPr lang="ru-RU" sz="1000" spc="-4" dirty="0">
                <a:solidFill>
                  <a:schemeClr val="tx1"/>
                </a:solidFill>
                <a:latin typeface="Monaco" pitchFamily="2" charset="0"/>
                <a:cs typeface="Times New Roman" panose="02020603050405020304" pitchFamily="18" charset="0"/>
              </a:rPr>
              <a:t> </a:t>
            </a:r>
            <a:r>
              <a:rPr lang="ru-RU" sz="1100" spc="-4" dirty="0">
                <a:solidFill>
                  <a:schemeClr val="tx1"/>
                </a:solidFill>
                <a:latin typeface="Monaco" pitchFamily="2" charset="0"/>
              </a:rPr>
              <a:t> </a:t>
            </a:r>
          </a:p>
          <a:p>
            <a:r>
              <a:rPr lang="ru-RU" sz="1100" b="1" spc="-8" dirty="0">
                <a:latin typeface="Monaco" pitchFamily="2" charset="0"/>
              </a:rPr>
              <a:t>XVI </a:t>
            </a:r>
            <a:r>
              <a:rPr lang="ru-RU" sz="1100" b="1" spc="-4" dirty="0">
                <a:latin typeface="Monaco" pitchFamily="2" charset="0"/>
              </a:rPr>
              <a:t>в. </a:t>
            </a:r>
            <a:r>
              <a:rPr lang="ru-RU" sz="1000" spc="-4" dirty="0">
                <a:latin typeface="Monaco" pitchFamily="2" charset="0"/>
              </a:rPr>
              <a:t>– </a:t>
            </a:r>
            <a:r>
              <a:rPr lang="ru-RU" sz="1000" spc="-8" dirty="0">
                <a:latin typeface="Monaco" pitchFamily="2" charset="0"/>
              </a:rPr>
              <a:t>появление </a:t>
            </a:r>
            <a:r>
              <a:rPr lang="ru-RU" sz="1000" spc="-4" dirty="0">
                <a:latin typeface="Monaco" pitchFamily="2" charset="0"/>
              </a:rPr>
              <a:t>первых </a:t>
            </a:r>
            <a:r>
              <a:rPr lang="ru-RU" sz="1000" spc="-8" dirty="0">
                <a:latin typeface="Monaco" pitchFamily="2" charset="0"/>
              </a:rPr>
              <a:t>акционерных </a:t>
            </a:r>
            <a:r>
              <a:rPr lang="ru-RU" sz="1000" spc="-4" dirty="0">
                <a:latin typeface="Monaco" pitchFamily="2" charset="0"/>
              </a:rPr>
              <a:t>страховых</a:t>
            </a:r>
            <a:r>
              <a:rPr lang="ru-RU" sz="1000" spc="206" dirty="0">
                <a:latin typeface="Monaco" pitchFamily="2" charset="0"/>
              </a:rPr>
              <a:t> </a:t>
            </a:r>
            <a:r>
              <a:rPr lang="ru-RU" sz="1000" spc="-4" dirty="0">
                <a:latin typeface="Monaco" pitchFamily="2" charset="0"/>
              </a:rPr>
              <a:t>компаний;</a:t>
            </a:r>
          </a:p>
          <a:p>
            <a:endParaRPr lang="ru-RU" sz="1000" dirty="0">
              <a:solidFill>
                <a:schemeClr val="tx1"/>
              </a:solidFill>
              <a:latin typeface="Monaco" pitchFamily="2" charset="0"/>
            </a:endParaRPr>
          </a:p>
        </p:txBody>
      </p:sp>
      <p:sp>
        <p:nvSpPr>
          <p:cNvPr id="458" name="Скругленный прямоугольник 457">
            <a:extLst>
              <a:ext uri="{FF2B5EF4-FFF2-40B4-BE49-F238E27FC236}">
                <a16:creationId xmlns:a16="http://schemas.microsoft.com/office/drawing/2014/main" id="{55163CFA-C4D2-0944-B8CB-E0D773289D2F}"/>
              </a:ext>
            </a:extLst>
          </p:cNvPr>
          <p:cNvSpPr/>
          <p:nvPr/>
        </p:nvSpPr>
        <p:spPr>
          <a:xfrm>
            <a:off x="183744" y="2841238"/>
            <a:ext cx="1833999" cy="589430"/>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r>
              <a:rPr lang="ru-RU" sz="1000" spc="-4" dirty="0">
                <a:solidFill>
                  <a:schemeClr val="tx1"/>
                </a:solidFill>
                <a:latin typeface="Monaco" pitchFamily="2" charset="0"/>
                <a:cs typeface="Times New Roman" panose="02020603050405020304" pitchFamily="18" charset="0"/>
              </a:rPr>
              <a:t> </a:t>
            </a:r>
            <a:r>
              <a:rPr lang="ru-RU" sz="1100" spc="-4" dirty="0">
                <a:solidFill>
                  <a:schemeClr val="tx1"/>
                </a:solidFill>
                <a:latin typeface="Monaco" pitchFamily="2" charset="0"/>
              </a:rPr>
              <a:t> </a:t>
            </a:r>
          </a:p>
          <a:p>
            <a:r>
              <a:rPr lang="ru-RU" sz="1100" b="1" spc="-4" dirty="0">
                <a:latin typeface="Monaco" pitchFamily="2" charset="0"/>
              </a:rPr>
              <a:t>1650 г.</a:t>
            </a:r>
            <a:r>
              <a:rPr lang="ru-RU" sz="1000" spc="-4" dirty="0">
                <a:latin typeface="Monaco" pitchFamily="2" charset="0"/>
              </a:rPr>
              <a:t> – компания «Ллойд»,</a:t>
            </a:r>
            <a:r>
              <a:rPr lang="ru-RU" sz="1000" spc="86" dirty="0">
                <a:latin typeface="Monaco" pitchFamily="2" charset="0"/>
              </a:rPr>
              <a:t> </a:t>
            </a:r>
            <a:r>
              <a:rPr lang="ru-RU" sz="1000" spc="-4" dirty="0">
                <a:latin typeface="Monaco" pitchFamily="2" charset="0"/>
              </a:rPr>
              <a:t>Лондон;</a:t>
            </a:r>
          </a:p>
          <a:p>
            <a:endParaRPr lang="ru-RU" sz="1000" dirty="0">
              <a:solidFill>
                <a:schemeClr val="tx1"/>
              </a:solidFill>
              <a:latin typeface="Monaco" pitchFamily="2" charset="0"/>
            </a:endParaRPr>
          </a:p>
        </p:txBody>
      </p:sp>
      <p:sp>
        <p:nvSpPr>
          <p:cNvPr id="459" name="Скругленный прямоугольник 458">
            <a:extLst>
              <a:ext uri="{FF2B5EF4-FFF2-40B4-BE49-F238E27FC236}">
                <a16:creationId xmlns:a16="http://schemas.microsoft.com/office/drawing/2014/main" id="{EB38947F-9B73-C547-9C29-959A92BE9106}"/>
              </a:ext>
            </a:extLst>
          </p:cNvPr>
          <p:cNvSpPr/>
          <p:nvPr/>
        </p:nvSpPr>
        <p:spPr>
          <a:xfrm>
            <a:off x="183744" y="3487710"/>
            <a:ext cx="1833999" cy="534037"/>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r>
              <a:rPr lang="ru-RU" sz="1000" spc="-4" dirty="0">
                <a:solidFill>
                  <a:schemeClr val="tx1"/>
                </a:solidFill>
                <a:latin typeface="Monaco" pitchFamily="2" charset="0"/>
                <a:cs typeface="Times New Roman" panose="02020603050405020304" pitchFamily="18" charset="0"/>
              </a:rPr>
              <a:t> </a:t>
            </a:r>
            <a:endParaRPr lang="ru-RU" sz="1100" spc="-4" dirty="0">
              <a:solidFill>
                <a:schemeClr val="tx1"/>
              </a:solidFill>
              <a:latin typeface="Monaco" pitchFamily="2" charset="0"/>
            </a:endParaRPr>
          </a:p>
          <a:p>
            <a:r>
              <a:rPr lang="ru-RU" sz="1100" b="1" spc="-4" dirty="0">
                <a:latin typeface="Monaco" pitchFamily="2" charset="0"/>
              </a:rPr>
              <a:t>1666 г. </a:t>
            </a:r>
            <a:r>
              <a:rPr lang="ru-RU" sz="1000" spc="-4" dirty="0">
                <a:latin typeface="Monaco" pitchFamily="2" charset="0"/>
              </a:rPr>
              <a:t>– компания «Огневой </a:t>
            </a:r>
            <a:r>
              <a:rPr lang="ru-RU" sz="1000" spc="-8" dirty="0">
                <a:latin typeface="Monaco" pitchFamily="2" charset="0"/>
              </a:rPr>
              <a:t>полис»,</a:t>
            </a:r>
            <a:r>
              <a:rPr lang="ru-RU" sz="1000" spc="135" dirty="0">
                <a:latin typeface="Monaco" pitchFamily="2" charset="0"/>
              </a:rPr>
              <a:t> </a:t>
            </a:r>
            <a:r>
              <a:rPr lang="ru-RU" sz="1000" spc="-4" dirty="0">
                <a:latin typeface="Monaco" pitchFamily="2" charset="0"/>
              </a:rPr>
              <a:t>Лондон;</a:t>
            </a:r>
          </a:p>
          <a:p>
            <a:endParaRPr lang="ru-RU" sz="1000" dirty="0">
              <a:solidFill>
                <a:schemeClr val="tx1"/>
              </a:solidFill>
              <a:latin typeface="Monaco" pitchFamily="2" charset="0"/>
            </a:endParaRPr>
          </a:p>
        </p:txBody>
      </p:sp>
      <p:sp>
        <p:nvSpPr>
          <p:cNvPr id="460" name="Скругленный прямоугольник 459">
            <a:extLst>
              <a:ext uri="{FF2B5EF4-FFF2-40B4-BE49-F238E27FC236}">
                <a16:creationId xmlns:a16="http://schemas.microsoft.com/office/drawing/2014/main" id="{F320F07C-DD24-164E-931C-1CF69AF342BF}"/>
              </a:ext>
            </a:extLst>
          </p:cNvPr>
          <p:cNvSpPr/>
          <p:nvPr/>
        </p:nvSpPr>
        <p:spPr>
          <a:xfrm>
            <a:off x="182761" y="4078790"/>
            <a:ext cx="1833999" cy="986134"/>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r>
              <a:rPr lang="ru-RU" sz="1000" spc="-4" dirty="0">
                <a:solidFill>
                  <a:schemeClr val="tx1"/>
                </a:solidFill>
                <a:latin typeface="Monaco" pitchFamily="2" charset="0"/>
                <a:cs typeface="Times New Roman" panose="02020603050405020304" pitchFamily="18" charset="0"/>
              </a:rPr>
              <a:t> </a:t>
            </a:r>
            <a:r>
              <a:rPr lang="ru-RU" sz="1100" spc="-4" dirty="0">
                <a:solidFill>
                  <a:schemeClr val="tx1"/>
                </a:solidFill>
                <a:latin typeface="Monaco" pitchFamily="2" charset="0"/>
              </a:rPr>
              <a:t> </a:t>
            </a:r>
          </a:p>
          <a:p>
            <a:r>
              <a:rPr lang="ru-RU" sz="1100" b="1" spc="-4" dirty="0">
                <a:latin typeface="Monaco" pitchFamily="2" charset="0"/>
              </a:rPr>
              <a:t>1762 </a:t>
            </a:r>
            <a:r>
              <a:rPr lang="ru-RU" sz="1100" b="1" dirty="0">
                <a:latin typeface="Monaco" pitchFamily="2" charset="0"/>
              </a:rPr>
              <a:t>г. </a:t>
            </a:r>
            <a:r>
              <a:rPr lang="ru-RU" sz="1000" spc="-4" dirty="0">
                <a:latin typeface="Monaco" pitchFamily="2" charset="0"/>
              </a:rPr>
              <a:t>– первая компания </a:t>
            </a:r>
            <a:r>
              <a:rPr lang="ru-RU" sz="1000" dirty="0">
                <a:latin typeface="Monaco" pitchFamily="2" charset="0"/>
              </a:rPr>
              <a:t>по страхованию </a:t>
            </a:r>
            <a:r>
              <a:rPr lang="ru-RU" sz="1000" spc="-4" dirty="0">
                <a:latin typeface="Monaco" pitchFamily="2" charset="0"/>
              </a:rPr>
              <a:t>жизни </a:t>
            </a:r>
            <a:r>
              <a:rPr lang="ru-RU" sz="1000" spc="-4" dirty="0" err="1">
                <a:latin typeface="Monaco" pitchFamily="2" charset="0"/>
              </a:rPr>
              <a:t>Equitable</a:t>
            </a:r>
            <a:r>
              <a:rPr lang="ru-RU" sz="1000" spc="-4" dirty="0">
                <a:latin typeface="Monaco" pitchFamily="2" charset="0"/>
              </a:rPr>
              <a:t> </a:t>
            </a:r>
            <a:r>
              <a:rPr lang="ru-RU" sz="1000" spc="-4" dirty="0" err="1">
                <a:latin typeface="Monaco" pitchFamily="2" charset="0"/>
              </a:rPr>
              <a:t>Life</a:t>
            </a:r>
            <a:r>
              <a:rPr lang="ru-RU" sz="1000" spc="-4" dirty="0">
                <a:latin typeface="Monaco" pitchFamily="2" charset="0"/>
              </a:rPr>
              <a:t> </a:t>
            </a:r>
            <a:r>
              <a:rPr lang="ru-RU" sz="1000" dirty="0" err="1">
                <a:latin typeface="Monaco" pitchFamily="2" charset="0"/>
              </a:rPr>
              <a:t>Assurance</a:t>
            </a:r>
            <a:r>
              <a:rPr lang="ru-RU" sz="1000" dirty="0">
                <a:latin typeface="Monaco" pitchFamily="2" charset="0"/>
              </a:rPr>
              <a:t> </a:t>
            </a:r>
            <a:r>
              <a:rPr lang="ru-RU" sz="1000" spc="-4" dirty="0" err="1">
                <a:latin typeface="Monaco" pitchFamily="2" charset="0"/>
              </a:rPr>
              <a:t>Society</a:t>
            </a:r>
            <a:r>
              <a:rPr lang="ru-RU" sz="1000" spc="-4" dirty="0">
                <a:latin typeface="Monaco" pitchFamily="2" charset="0"/>
              </a:rPr>
              <a:t>,  Лондон;</a:t>
            </a:r>
          </a:p>
          <a:p>
            <a:endParaRPr lang="ru-RU" sz="1000" dirty="0">
              <a:solidFill>
                <a:schemeClr val="tx1"/>
              </a:solidFill>
              <a:latin typeface="Monaco" pitchFamily="2" charset="0"/>
            </a:endParaRPr>
          </a:p>
        </p:txBody>
      </p:sp>
      <p:sp>
        <p:nvSpPr>
          <p:cNvPr id="461" name="Скругленный прямоугольник 460">
            <a:extLst>
              <a:ext uri="{FF2B5EF4-FFF2-40B4-BE49-F238E27FC236}">
                <a16:creationId xmlns:a16="http://schemas.microsoft.com/office/drawing/2014/main" id="{9BC34FC9-FBFF-C64A-82CB-FAB17963F579}"/>
              </a:ext>
            </a:extLst>
          </p:cNvPr>
          <p:cNvSpPr/>
          <p:nvPr/>
        </p:nvSpPr>
        <p:spPr>
          <a:xfrm>
            <a:off x="6807920" y="551416"/>
            <a:ext cx="2071501" cy="906327"/>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endParaRPr lang="ru-RU" altLang="ru-RU" sz="1200" b="1" dirty="0">
              <a:latin typeface="Monaco" pitchFamily="2" charset="0"/>
            </a:endParaRPr>
          </a:p>
          <a:p>
            <a:r>
              <a:rPr lang="ru-RU" altLang="ru-RU" sz="1200" b="1" dirty="0">
                <a:latin typeface="Monaco" pitchFamily="2" charset="0"/>
              </a:rPr>
              <a:t>1786 г. </a:t>
            </a:r>
            <a:r>
              <a:rPr lang="ru-RU" altLang="ru-RU" sz="1000" dirty="0">
                <a:latin typeface="Monaco" pitchFamily="2" charset="0"/>
              </a:rPr>
              <a:t>– Манифестом Екатерины II учрежден </a:t>
            </a:r>
            <a:r>
              <a:rPr lang="ru-RU" altLang="ru-RU" sz="1000" dirty="0">
                <a:solidFill>
                  <a:schemeClr val="tx1"/>
                </a:solidFill>
                <a:latin typeface="Monaco" pitchFamily="2" charset="0"/>
              </a:rPr>
              <a:t>государственный заемный банк.</a:t>
            </a:r>
            <a:endParaRPr lang="ru-RU" sz="1000" spc="-4" dirty="0">
              <a:solidFill>
                <a:schemeClr val="tx1"/>
              </a:solidFill>
              <a:latin typeface="Monaco" pitchFamily="2" charset="0"/>
            </a:endParaRPr>
          </a:p>
          <a:p>
            <a:endParaRPr lang="ru-RU" sz="1000" dirty="0">
              <a:solidFill>
                <a:schemeClr val="tx1"/>
              </a:solidFill>
              <a:latin typeface="Monaco" pitchFamily="2" charset="0"/>
            </a:endParaRPr>
          </a:p>
        </p:txBody>
      </p:sp>
      <p:sp>
        <p:nvSpPr>
          <p:cNvPr id="462" name="Скругленный прямоугольник 461">
            <a:extLst>
              <a:ext uri="{FF2B5EF4-FFF2-40B4-BE49-F238E27FC236}">
                <a16:creationId xmlns:a16="http://schemas.microsoft.com/office/drawing/2014/main" id="{01E468F1-1E4F-694B-96F1-71FE59D0E29A}"/>
              </a:ext>
            </a:extLst>
          </p:cNvPr>
          <p:cNvSpPr/>
          <p:nvPr/>
        </p:nvSpPr>
        <p:spPr>
          <a:xfrm>
            <a:off x="6808915" y="2498882"/>
            <a:ext cx="2071501" cy="113045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endParaRPr lang="ru-RU" sz="1000" spc="-4" dirty="0">
              <a:solidFill>
                <a:schemeClr val="tx1"/>
              </a:solidFill>
              <a:latin typeface="Monaco" pitchFamily="2" charset="0"/>
              <a:cs typeface="Times New Roman" panose="02020603050405020304" pitchFamily="18" charset="0"/>
            </a:endParaRPr>
          </a:p>
          <a:p>
            <a:r>
              <a:rPr lang="ru-RU" sz="1000" spc="-4" dirty="0">
                <a:solidFill>
                  <a:schemeClr val="tx1"/>
                </a:solidFill>
                <a:latin typeface="Monaco" pitchFamily="2" charset="0"/>
                <a:cs typeface="Times New Roman" panose="02020603050405020304" pitchFamily="18" charset="0"/>
              </a:rPr>
              <a:t> </a:t>
            </a:r>
            <a:r>
              <a:rPr lang="ru-RU" altLang="ru-RU" sz="1100" b="1" dirty="0">
                <a:latin typeface="Monaco" pitchFamily="2" charset="0"/>
              </a:rPr>
              <a:t>1827 г. </a:t>
            </a:r>
            <a:r>
              <a:rPr lang="ru-RU" altLang="ru-RU" sz="1000" dirty="0">
                <a:latin typeface="Monaco" pitchFamily="2" charset="0"/>
              </a:rPr>
              <a:t>– Николай </a:t>
            </a:r>
            <a:r>
              <a:rPr lang="en-US" altLang="ru-RU" sz="1000" dirty="0">
                <a:latin typeface="Monaco" pitchFamily="2" charset="0"/>
              </a:rPr>
              <a:t>I</a:t>
            </a:r>
            <a:r>
              <a:rPr lang="ru-RU" altLang="ru-RU" sz="1000" dirty="0">
                <a:latin typeface="Monaco" pitchFamily="2" charset="0"/>
              </a:rPr>
              <a:t> утвердил устав первой отечественной акционерной страховой компании  «Российского страхового от огня общества»</a:t>
            </a:r>
            <a:endParaRPr lang="ru-RU" sz="1000" spc="-4" dirty="0">
              <a:solidFill>
                <a:schemeClr val="tx1"/>
              </a:solidFill>
              <a:latin typeface="Monaco" pitchFamily="2" charset="0"/>
            </a:endParaRPr>
          </a:p>
          <a:p>
            <a:endParaRPr lang="ru-RU" sz="1000" dirty="0">
              <a:solidFill>
                <a:schemeClr val="tx1"/>
              </a:solidFill>
              <a:latin typeface="Monaco" pitchFamily="2" charset="0"/>
            </a:endParaRPr>
          </a:p>
        </p:txBody>
      </p:sp>
      <p:sp>
        <p:nvSpPr>
          <p:cNvPr id="463" name="Скругленный прямоугольник 462">
            <a:extLst>
              <a:ext uri="{FF2B5EF4-FFF2-40B4-BE49-F238E27FC236}">
                <a16:creationId xmlns:a16="http://schemas.microsoft.com/office/drawing/2014/main" id="{3205D87C-69BD-964B-A976-2F0CF8A25CA4}"/>
              </a:ext>
            </a:extLst>
          </p:cNvPr>
          <p:cNvSpPr/>
          <p:nvPr/>
        </p:nvSpPr>
        <p:spPr>
          <a:xfrm>
            <a:off x="6801940" y="1513133"/>
            <a:ext cx="2071497" cy="930510"/>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r>
              <a:rPr lang="ru-RU" sz="1000" spc="-4" dirty="0">
                <a:solidFill>
                  <a:schemeClr val="tx1"/>
                </a:solidFill>
                <a:latin typeface="Monaco" pitchFamily="2" charset="0"/>
                <a:cs typeface="Times New Roman" panose="02020603050405020304" pitchFamily="18" charset="0"/>
              </a:rPr>
              <a:t> </a:t>
            </a:r>
          </a:p>
          <a:p>
            <a:r>
              <a:rPr lang="ru-RU" altLang="ru-RU" sz="1000" dirty="0">
                <a:latin typeface="Monaco" pitchFamily="2" charset="0"/>
              </a:rPr>
              <a:t> </a:t>
            </a:r>
            <a:r>
              <a:rPr lang="ru-RU" altLang="ru-RU" sz="1000" dirty="0">
                <a:solidFill>
                  <a:schemeClr val="tx1"/>
                </a:solidFill>
                <a:latin typeface="Monaco" pitchFamily="2" charset="0"/>
              </a:rPr>
              <a:t>В </a:t>
            </a:r>
            <a:r>
              <a:rPr lang="ru-RU" altLang="ru-RU" sz="1000" b="1" dirty="0">
                <a:solidFill>
                  <a:schemeClr val="tx1"/>
                </a:solidFill>
                <a:latin typeface="Monaco" pitchFamily="2" charset="0"/>
              </a:rPr>
              <a:t>1797 г.</a:t>
            </a:r>
            <a:r>
              <a:rPr lang="ru-RU" altLang="ru-RU" sz="1000" dirty="0">
                <a:solidFill>
                  <a:schemeClr val="tx1"/>
                </a:solidFill>
                <a:latin typeface="Monaco" pitchFamily="2" charset="0"/>
              </a:rPr>
              <a:t> указом Павла I</a:t>
            </a:r>
            <a:r>
              <a:rPr lang="ru-RU" altLang="ru-RU" sz="1000" dirty="0">
                <a:latin typeface="Monaco" pitchFamily="2" charset="0"/>
              </a:rPr>
              <a:t> при Государственном ассигнационном банке была учреждена Страховая контора</a:t>
            </a:r>
            <a:endParaRPr lang="ru-RU" sz="1000" spc="-4" dirty="0">
              <a:solidFill>
                <a:schemeClr val="tx1"/>
              </a:solidFill>
              <a:latin typeface="Monaco" pitchFamily="2" charset="0"/>
            </a:endParaRPr>
          </a:p>
          <a:p>
            <a:endParaRPr lang="ru-RU" sz="1000" dirty="0">
              <a:solidFill>
                <a:schemeClr val="tx1"/>
              </a:solidFill>
              <a:latin typeface="Monaco" pitchFamily="2" charset="0"/>
            </a:endParaRPr>
          </a:p>
        </p:txBody>
      </p:sp>
      <p:sp>
        <p:nvSpPr>
          <p:cNvPr id="464" name="Скругленный прямоугольник 463">
            <a:extLst>
              <a:ext uri="{FF2B5EF4-FFF2-40B4-BE49-F238E27FC236}">
                <a16:creationId xmlns:a16="http://schemas.microsoft.com/office/drawing/2014/main" id="{9599FE62-695F-A741-BED4-25745D69776C}"/>
              </a:ext>
            </a:extLst>
          </p:cNvPr>
          <p:cNvSpPr/>
          <p:nvPr/>
        </p:nvSpPr>
        <p:spPr>
          <a:xfrm>
            <a:off x="6801936" y="3684577"/>
            <a:ext cx="2071501" cy="599274"/>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r>
              <a:rPr lang="ru-RU" sz="1000" spc="-4" dirty="0">
                <a:solidFill>
                  <a:schemeClr val="tx1"/>
                </a:solidFill>
                <a:latin typeface="Monaco" pitchFamily="2" charset="0"/>
                <a:cs typeface="Times New Roman" panose="02020603050405020304" pitchFamily="18" charset="0"/>
              </a:rPr>
              <a:t> </a:t>
            </a:r>
            <a:r>
              <a:rPr lang="ru-RU" sz="1100" spc="-4" dirty="0">
                <a:solidFill>
                  <a:schemeClr val="tx1"/>
                </a:solidFill>
                <a:latin typeface="Monaco" pitchFamily="2" charset="0"/>
              </a:rPr>
              <a:t> </a:t>
            </a:r>
          </a:p>
          <a:p>
            <a:r>
              <a:rPr lang="ru-RU" sz="1100" b="1" spc="-8" dirty="0">
                <a:solidFill>
                  <a:schemeClr val="tx1"/>
                </a:solidFill>
                <a:latin typeface="Monaco" pitchFamily="2" charset="0"/>
              </a:rPr>
              <a:t>1912 г. </a:t>
            </a:r>
            <a:r>
              <a:rPr lang="ru-RU" sz="1000" spc="-8" dirty="0">
                <a:solidFill>
                  <a:schemeClr val="tx1"/>
                </a:solidFill>
                <a:latin typeface="Monaco" pitchFamily="2" charset="0"/>
              </a:rPr>
              <a:t>–</a:t>
            </a:r>
            <a:r>
              <a:rPr lang="ru-RU" sz="1000" b="1" spc="-8" dirty="0">
                <a:solidFill>
                  <a:schemeClr val="tx1"/>
                </a:solidFill>
                <a:latin typeface="Monaco" pitchFamily="2" charset="0"/>
              </a:rPr>
              <a:t> </a:t>
            </a:r>
            <a:r>
              <a:rPr lang="ru-RU" altLang="ru-RU" sz="1000" dirty="0">
                <a:latin typeface="Monaco" pitchFamily="2" charset="0"/>
              </a:rPr>
              <a:t>в России начинают страховать автомобили</a:t>
            </a:r>
          </a:p>
          <a:p>
            <a:endParaRPr lang="ru-RU" sz="1000" dirty="0">
              <a:solidFill>
                <a:schemeClr val="tx1"/>
              </a:solidFill>
              <a:latin typeface="Monaco" pitchFamily="2" charset="0"/>
            </a:endParaRPr>
          </a:p>
        </p:txBody>
      </p:sp>
      <p:pic>
        <p:nvPicPr>
          <p:cNvPr id="465" name="Picture 5">
            <a:extLst>
              <a:ext uri="{FF2B5EF4-FFF2-40B4-BE49-F238E27FC236}">
                <a16:creationId xmlns:a16="http://schemas.microsoft.com/office/drawing/2014/main" id="{40C11B29-1C19-1A4C-8217-9963D69A2A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1029" y="673460"/>
            <a:ext cx="1199526" cy="1502740"/>
          </a:xfrm>
          <a:prstGeom prst="rect">
            <a:avLst/>
          </a:prstGeom>
          <a:ln w="12700">
            <a:noFill/>
          </a:ln>
        </p:spPr>
        <p:style>
          <a:lnRef idx="2">
            <a:schemeClr val="accent2"/>
          </a:lnRef>
          <a:fillRef idx="1">
            <a:schemeClr val="lt1"/>
          </a:fillRef>
          <a:effectRef idx="0">
            <a:schemeClr val="accent2"/>
          </a:effectRef>
          <a:fontRef idx="minor">
            <a:schemeClr val="dk1"/>
          </a:fontRef>
        </p:style>
      </p:pic>
      <p:pic>
        <p:nvPicPr>
          <p:cNvPr id="466" name="Picture 5">
            <a:extLst>
              <a:ext uri="{FF2B5EF4-FFF2-40B4-BE49-F238E27FC236}">
                <a16:creationId xmlns:a16="http://schemas.microsoft.com/office/drawing/2014/main" id="{23A948B0-EA2E-AD43-8818-69DB98578D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826" y="1118951"/>
            <a:ext cx="1151623" cy="1431062"/>
          </a:xfrm>
          <a:prstGeom prst="rect">
            <a:avLst/>
          </a:prstGeom>
          <a:ln w="12700">
            <a:noFill/>
          </a:ln>
        </p:spPr>
        <p:style>
          <a:lnRef idx="2">
            <a:schemeClr val="accent2"/>
          </a:lnRef>
          <a:fillRef idx="1">
            <a:schemeClr val="lt1"/>
          </a:fillRef>
          <a:effectRef idx="0">
            <a:schemeClr val="accent2"/>
          </a:effectRef>
          <a:fontRef idx="minor">
            <a:schemeClr val="dk1"/>
          </a:fontRef>
        </p:style>
      </p:pic>
      <p:pic>
        <p:nvPicPr>
          <p:cNvPr id="467" name="Picture 7">
            <a:extLst>
              <a:ext uri="{FF2B5EF4-FFF2-40B4-BE49-F238E27FC236}">
                <a16:creationId xmlns:a16="http://schemas.microsoft.com/office/drawing/2014/main" id="{BDC7DE37-F734-EF46-9809-BB6B00B1FF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3957" y="2266761"/>
            <a:ext cx="1498012" cy="1072219"/>
          </a:xfrm>
          <a:prstGeom prst="rect">
            <a:avLst/>
          </a:prstGeom>
          <a:ln w="19050">
            <a:noFill/>
          </a:ln>
        </p:spPr>
        <p:style>
          <a:lnRef idx="2">
            <a:schemeClr val="accent2"/>
          </a:lnRef>
          <a:fillRef idx="1">
            <a:schemeClr val="lt1"/>
          </a:fillRef>
          <a:effectRef idx="0">
            <a:schemeClr val="accent2"/>
          </a:effectRef>
          <a:fontRef idx="minor">
            <a:schemeClr val="dk1"/>
          </a:fontRef>
        </p:style>
      </p:pic>
      <p:pic>
        <p:nvPicPr>
          <p:cNvPr id="468" name="Picture 7">
            <a:extLst>
              <a:ext uri="{FF2B5EF4-FFF2-40B4-BE49-F238E27FC236}">
                <a16:creationId xmlns:a16="http://schemas.microsoft.com/office/drawing/2014/main" id="{7835B100-A3D1-7743-A86C-50463531C3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0732" y="3248165"/>
            <a:ext cx="1620060" cy="1143159"/>
          </a:xfrm>
          <a:prstGeom prst="rect">
            <a:avLst/>
          </a:prstGeom>
          <a:ln w="12700">
            <a:noFill/>
          </a:ln>
        </p:spPr>
        <p:style>
          <a:lnRef idx="2">
            <a:schemeClr val="accent2"/>
          </a:lnRef>
          <a:fillRef idx="1">
            <a:schemeClr val="lt1"/>
          </a:fillRef>
          <a:effectRef idx="0">
            <a:schemeClr val="accent2"/>
          </a:effectRef>
          <a:fontRef idx="minor">
            <a:schemeClr val="dk1"/>
          </a:fontRef>
        </p:style>
      </p:pic>
      <p:sp>
        <p:nvSpPr>
          <p:cNvPr id="469" name="Скругленный прямоугольник 468">
            <a:extLst>
              <a:ext uri="{FF2B5EF4-FFF2-40B4-BE49-F238E27FC236}">
                <a16:creationId xmlns:a16="http://schemas.microsoft.com/office/drawing/2014/main" id="{0E19B422-3570-FC4B-9795-D521605DE243}"/>
              </a:ext>
            </a:extLst>
          </p:cNvPr>
          <p:cNvSpPr/>
          <p:nvPr/>
        </p:nvSpPr>
        <p:spPr>
          <a:xfrm>
            <a:off x="6801936" y="4339090"/>
            <a:ext cx="2078480" cy="68263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r>
              <a:rPr lang="ru-RU" sz="1000" spc="-4" dirty="0">
                <a:solidFill>
                  <a:schemeClr val="tx1"/>
                </a:solidFill>
                <a:latin typeface="Monaco" pitchFamily="2" charset="0"/>
                <a:cs typeface="Times New Roman" panose="02020603050405020304" pitchFamily="18" charset="0"/>
              </a:rPr>
              <a:t> </a:t>
            </a:r>
            <a:r>
              <a:rPr lang="ru-RU" sz="1100" spc="-4" dirty="0">
                <a:solidFill>
                  <a:schemeClr val="tx1"/>
                </a:solidFill>
                <a:latin typeface="Monaco" pitchFamily="2" charset="0"/>
              </a:rPr>
              <a:t> </a:t>
            </a:r>
          </a:p>
          <a:p>
            <a:r>
              <a:rPr lang="ru-RU" sz="1100" b="1" spc="-8" dirty="0">
                <a:solidFill>
                  <a:schemeClr val="tx1"/>
                </a:solidFill>
                <a:latin typeface="Monaco" pitchFamily="2" charset="0"/>
              </a:rPr>
              <a:t>1913 г. </a:t>
            </a:r>
            <a:r>
              <a:rPr lang="ru-RU" sz="1000" spc="-8" dirty="0">
                <a:solidFill>
                  <a:schemeClr val="tx1"/>
                </a:solidFill>
                <a:latin typeface="Monaco" pitchFamily="2" charset="0"/>
              </a:rPr>
              <a:t>– </a:t>
            </a:r>
            <a:r>
              <a:rPr lang="ru-RU" altLang="ru-RU" sz="1000" dirty="0">
                <a:latin typeface="Monaco" pitchFamily="2" charset="0"/>
              </a:rPr>
              <a:t>в России обязательным становится страхование рабочих от несчастного случая</a:t>
            </a:r>
          </a:p>
          <a:p>
            <a:endParaRPr lang="ru-RU" sz="1000" dirty="0">
              <a:solidFill>
                <a:schemeClr val="tx1"/>
              </a:solidFill>
              <a:latin typeface="Monaco" pitchFamily="2" charset="0"/>
            </a:endParaRPr>
          </a:p>
        </p:txBody>
      </p:sp>
      <p:sp>
        <p:nvSpPr>
          <p:cNvPr id="470" name="Скругленный прямоугольник 469">
            <a:extLst>
              <a:ext uri="{FF2B5EF4-FFF2-40B4-BE49-F238E27FC236}">
                <a16:creationId xmlns:a16="http://schemas.microsoft.com/office/drawing/2014/main" id="{7E7F3663-C5D1-B543-B51F-D0AB473B6D7D}"/>
              </a:ext>
            </a:extLst>
          </p:cNvPr>
          <p:cNvSpPr/>
          <p:nvPr/>
        </p:nvSpPr>
        <p:spPr>
          <a:xfrm>
            <a:off x="4734851" y="4483684"/>
            <a:ext cx="1696274" cy="500792"/>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r>
              <a:rPr lang="ru-RU" sz="1000" spc="-4" dirty="0">
                <a:solidFill>
                  <a:schemeClr val="tx1"/>
                </a:solidFill>
                <a:latin typeface="Monaco" pitchFamily="2" charset="0"/>
                <a:cs typeface="Times New Roman" panose="02020603050405020304" pitchFamily="18" charset="0"/>
              </a:rPr>
              <a:t> </a:t>
            </a:r>
            <a:r>
              <a:rPr lang="ru-RU" sz="1100" spc="-4" dirty="0">
                <a:solidFill>
                  <a:schemeClr val="tx1"/>
                </a:solidFill>
                <a:latin typeface="Monaco" pitchFamily="2" charset="0"/>
              </a:rPr>
              <a:t> </a:t>
            </a:r>
          </a:p>
          <a:p>
            <a:r>
              <a:rPr lang="ru-RU" sz="1100" b="1" spc="-8" dirty="0">
                <a:solidFill>
                  <a:schemeClr val="tx1"/>
                </a:solidFill>
                <a:latin typeface="Monaco" pitchFamily="2" charset="0"/>
              </a:rPr>
              <a:t>1921 г.</a:t>
            </a:r>
            <a:r>
              <a:rPr lang="ru-RU" sz="1000" spc="-8" dirty="0">
                <a:solidFill>
                  <a:schemeClr val="tx1"/>
                </a:solidFill>
                <a:latin typeface="Monaco" pitchFamily="2" charset="0"/>
              </a:rPr>
              <a:t> – </a:t>
            </a:r>
            <a:r>
              <a:rPr lang="ru-RU" altLang="ru-RU" sz="1000" dirty="0">
                <a:latin typeface="Monaco" pitchFamily="2" charset="0"/>
              </a:rPr>
              <a:t>в России основан Госстрах</a:t>
            </a:r>
          </a:p>
          <a:p>
            <a:endParaRPr lang="ru-RU" sz="1000" dirty="0">
              <a:solidFill>
                <a:schemeClr val="tx1"/>
              </a:solidFill>
              <a:latin typeface="Monaco" pitchFamily="2" charset="0"/>
            </a:endParaRPr>
          </a:p>
        </p:txBody>
      </p:sp>
    </p:spTree>
    <p:extLst>
      <p:ext uri="{BB962C8B-B14F-4D97-AF65-F5344CB8AC3E}">
        <p14:creationId xmlns:p14="http://schemas.microsoft.com/office/powerpoint/2010/main" val="448097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C049008-00DB-164C-8F3B-C7AB095A0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3" name="Прямоугольник 2">
            <a:extLst>
              <a:ext uri="{FF2B5EF4-FFF2-40B4-BE49-F238E27FC236}">
                <a16:creationId xmlns:a16="http://schemas.microsoft.com/office/drawing/2014/main" id="{96FEEFF2-8E98-1249-9CAE-E84185552053}"/>
              </a:ext>
            </a:extLst>
          </p:cNvPr>
          <p:cNvSpPr/>
          <p:nvPr/>
        </p:nvSpPr>
        <p:spPr>
          <a:xfrm>
            <a:off x="1793903" y="531310"/>
            <a:ext cx="4014240" cy="707886"/>
          </a:xfrm>
          <a:prstGeom prst="rect">
            <a:avLst/>
          </a:prstGeom>
        </p:spPr>
        <p:txBody>
          <a:bodyPr wrap="none">
            <a:spAutoFit/>
          </a:bodyPr>
          <a:lstStyle/>
          <a:p>
            <a:r>
              <a:rPr lang="ru-RU" sz="4000" dirty="0">
                <a:solidFill>
                  <a:schemeClr val="bg1"/>
                </a:solidFill>
                <a:latin typeface="Segoe Print" panose="02000800000000000000" pitchFamily="2" charset="0"/>
              </a:rPr>
              <a:t>Решение задач</a:t>
            </a:r>
          </a:p>
        </p:txBody>
      </p:sp>
      <p:sp>
        <p:nvSpPr>
          <p:cNvPr id="4" name="Прямоугольник 3">
            <a:extLst>
              <a:ext uri="{FF2B5EF4-FFF2-40B4-BE49-F238E27FC236}">
                <a16:creationId xmlns:a16="http://schemas.microsoft.com/office/drawing/2014/main" id="{981BF185-7637-3140-9AAC-ECB24A2EBBDC}"/>
              </a:ext>
            </a:extLst>
          </p:cNvPr>
          <p:cNvSpPr/>
          <p:nvPr/>
        </p:nvSpPr>
        <p:spPr>
          <a:xfrm>
            <a:off x="822958" y="1338731"/>
            <a:ext cx="7040882" cy="3108543"/>
          </a:xfrm>
          <a:prstGeom prst="rect">
            <a:avLst/>
          </a:prstGeom>
        </p:spPr>
        <p:txBody>
          <a:bodyPr wrap="square">
            <a:spAutoFit/>
          </a:bodyPr>
          <a:lstStyle/>
          <a:p>
            <a:pPr marL="257175" indent="-257175">
              <a:buClr>
                <a:schemeClr val="bg1"/>
              </a:buClr>
              <a:buAutoNum type="arabicPeriod"/>
            </a:pPr>
            <a:r>
              <a:rPr lang="ru-RU" dirty="0">
                <a:solidFill>
                  <a:schemeClr val="bg1"/>
                </a:solidFill>
                <a:latin typeface="Monaco" pitchFamily="2" charset="0"/>
              </a:rPr>
              <a:t>Минимальная стоимость полиса страхования от несчастного случая для одного человека составляет 400 руб., по этому полису  максимальное страховое покрытие  по страховым случаям 500000 руб. Какой процент составляет  стоимость полиса от  суммы максимального страхового покрытия?</a:t>
            </a:r>
          </a:p>
          <a:p>
            <a:pPr marL="257175" indent="-257175">
              <a:buClr>
                <a:schemeClr val="bg1"/>
              </a:buClr>
              <a:buAutoNum type="arabicPeriod"/>
            </a:pPr>
            <a:endParaRPr lang="ru-RU" dirty="0">
              <a:solidFill>
                <a:schemeClr val="bg1"/>
              </a:solidFill>
              <a:latin typeface="Monaco" pitchFamily="2" charset="0"/>
            </a:endParaRPr>
          </a:p>
          <a:p>
            <a:pPr marL="257175" indent="-257175">
              <a:buClr>
                <a:schemeClr val="bg1"/>
              </a:buClr>
              <a:buFontTx/>
              <a:buAutoNum type="arabicPeriod"/>
            </a:pPr>
            <a:r>
              <a:rPr lang="ru-RU" dirty="0">
                <a:solidFill>
                  <a:schemeClr val="bg1"/>
                </a:solidFill>
                <a:latin typeface="Monaco" pitchFamily="2" charset="0"/>
              </a:rPr>
              <a:t>Грузчик и кладовщик встретились в поликлинике в очереди на прием к неврологу. Грузчик получил полис ОМС, а кладовщик не оформил себе полис обязательного медицинского страхования, который выдаётся бесплатно при предъявлении паспорта. Грузчик ничего не заплатил за медицинскую помощь, а кладовщику пришлось заплатить за один приём у невролога 950 руб. На сколько больше заплатил кладовщик, чем грузчик, если каждому понадобилось по два посещения невролога?</a:t>
            </a:r>
          </a:p>
        </p:txBody>
      </p:sp>
    </p:spTree>
    <p:extLst>
      <p:ext uri="{BB962C8B-B14F-4D97-AF65-F5344CB8AC3E}">
        <p14:creationId xmlns:p14="http://schemas.microsoft.com/office/powerpoint/2010/main" val="1848644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238658" y="418063"/>
            <a:ext cx="2693100" cy="2887578"/>
          </a:xfrm>
          <a:prstGeom prst="rect">
            <a:avLst/>
          </a:prstGeom>
        </p:spPr>
        <p:txBody>
          <a:bodyPr spcFirstLastPara="1" wrap="square" lIns="91425" tIns="91425" rIns="91425" bIns="91425" anchor="ctr" anchorCtr="0">
            <a:noAutofit/>
          </a:bodyPr>
          <a:lstStyle/>
          <a:p>
            <a:pPr algn="ctr">
              <a:spcAft>
                <a:spcPts val="600"/>
              </a:spcAft>
              <a:buClr>
                <a:srgbClr val="00B0F0"/>
              </a:buClr>
            </a:pPr>
            <a:r>
              <a:rPr lang="ru-RU" sz="2600" b="1" dirty="0">
                <a:solidFill>
                  <a:schemeClr val="bg1"/>
                </a:solidFill>
                <a:latin typeface="Segoe Print" panose="02000800000000000000" pitchFamily="2" charset="0"/>
                <a:cs typeface="Consolas" panose="020B0609020204030204" pitchFamily="49" charset="0"/>
              </a:rPr>
              <a:t>Игра «Страхование будущего»</a:t>
            </a:r>
          </a:p>
        </p:txBody>
      </p:sp>
      <p:sp>
        <p:nvSpPr>
          <p:cNvPr id="470" name="Google Shape;470;p2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6" name="TextBox 5">
            <a:extLst>
              <a:ext uri="{FF2B5EF4-FFF2-40B4-BE49-F238E27FC236}">
                <a16:creationId xmlns:a16="http://schemas.microsoft.com/office/drawing/2014/main" id="{86DDC927-D024-924C-934E-074A7AF70CF5}"/>
              </a:ext>
            </a:extLst>
          </p:cNvPr>
          <p:cNvSpPr txBox="1"/>
          <p:nvPr/>
        </p:nvSpPr>
        <p:spPr>
          <a:xfrm>
            <a:off x="308688" y="3327650"/>
            <a:ext cx="2598141" cy="1561677"/>
          </a:xfrm>
          <a:prstGeom prst="rect">
            <a:avLst/>
          </a:prstGeom>
        </p:spPr>
        <p:txBody>
          <a:bodyPr vert="horz" lIns="228600" tIns="228600" rIns="228600" bIns="228600" rtlCol="0" anchor="ctr">
            <a:noAutofit/>
          </a:bodyPr>
          <a:lstStyle/>
          <a:p>
            <a:pPr defTabSz="914400">
              <a:lnSpc>
                <a:spcPct val="120000"/>
              </a:lnSpc>
              <a:spcBef>
                <a:spcPct val="0"/>
              </a:spcBef>
              <a:spcAft>
                <a:spcPts val="600"/>
              </a:spcAft>
            </a:pPr>
            <a:r>
              <a:rPr lang="en-US" sz="1600" b="1" i="1" spc="-150" dirty="0" err="1">
                <a:solidFill>
                  <a:schemeClr val="accent6">
                    <a:lumMod val="50000"/>
                  </a:schemeClr>
                </a:solidFill>
                <a:latin typeface="Monaco" pitchFamily="2" charset="0"/>
                <a:ea typeface="+mj-ea"/>
                <a:cs typeface="Consolas" panose="020B0609020204030204" pitchFamily="49" charset="0"/>
              </a:rPr>
              <a:t>Цель</a:t>
            </a:r>
            <a:r>
              <a:rPr lang="en-US" spc="-150" dirty="0">
                <a:solidFill>
                  <a:schemeClr val="accent6">
                    <a:lumMod val="50000"/>
                  </a:schemeClr>
                </a:solidFill>
                <a:latin typeface="Monaco" pitchFamily="2" charset="0"/>
                <a:ea typeface="+mj-ea"/>
                <a:cs typeface="Consolas" panose="020B0609020204030204" pitchFamily="49" charset="0"/>
              </a:rPr>
              <a:t> – </a:t>
            </a:r>
            <a:r>
              <a:rPr lang="en-US" spc="-150" dirty="0" err="1">
                <a:solidFill>
                  <a:schemeClr val="accent6">
                    <a:lumMod val="50000"/>
                  </a:schemeClr>
                </a:solidFill>
                <a:latin typeface="Monaco" pitchFamily="2" charset="0"/>
                <a:ea typeface="+mj-ea"/>
                <a:cs typeface="Consolas" panose="020B0609020204030204" pitchFamily="49" charset="0"/>
              </a:rPr>
              <a:t>придумать</a:t>
            </a:r>
            <a:r>
              <a:rPr lang="en-US" spc="-150" dirty="0">
                <a:solidFill>
                  <a:schemeClr val="accent6">
                    <a:lumMod val="50000"/>
                  </a:schemeClr>
                </a:solidFill>
                <a:latin typeface="Monaco" pitchFamily="2" charset="0"/>
                <a:ea typeface="+mj-ea"/>
                <a:cs typeface="Consolas" panose="020B0609020204030204" pitchFamily="49" charset="0"/>
              </a:rPr>
              <a:t> </a:t>
            </a:r>
            <a:r>
              <a:rPr lang="en-US" spc="-150" dirty="0" err="1">
                <a:solidFill>
                  <a:schemeClr val="accent6">
                    <a:lumMod val="50000"/>
                  </a:schemeClr>
                </a:solidFill>
                <a:latin typeface="Monaco" pitchFamily="2" charset="0"/>
                <a:ea typeface="+mj-ea"/>
                <a:cs typeface="Consolas" panose="020B0609020204030204" pitchFamily="49" charset="0"/>
              </a:rPr>
              <a:t>страховую</a:t>
            </a:r>
            <a:r>
              <a:rPr lang="en-US" spc="-150" dirty="0">
                <a:solidFill>
                  <a:schemeClr val="accent6">
                    <a:lumMod val="50000"/>
                  </a:schemeClr>
                </a:solidFill>
                <a:latin typeface="Monaco" pitchFamily="2" charset="0"/>
                <a:ea typeface="+mj-ea"/>
                <a:cs typeface="Consolas" panose="020B0609020204030204" pitchFamily="49" charset="0"/>
              </a:rPr>
              <a:t> </a:t>
            </a:r>
            <a:r>
              <a:rPr lang="en-US" spc="-150" dirty="0" err="1">
                <a:solidFill>
                  <a:schemeClr val="accent6">
                    <a:lumMod val="50000"/>
                  </a:schemeClr>
                </a:solidFill>
                <a:latin typeface="Monaco" pitchFamily="2" charset="0"/>
                <a:ea typeface="+mj-ea"/>
                <a:cs typeface="Consolas" panose="020B0609020204030204" pitchFamily="49" charset="0"/>
              </a:rPr>
              <a:t>услугу</a:t>
            </a:r>
            <a:r>
              <a:rPr lang="en-US" spc="-150" dirty="0">
                <a:solidFill>
                  <a:schemeClr val="accent6">
                    <a:lumMod val="50000"/>
                  </a:schemeClr>
                </a:solidFill>
                <a:latin typeface="Monaco" pitchFamily="2" charset="0"/>
                <a:ea typeface="+mj-ea"/>
                <a:cs typeface="Consolas" panose="020B0609020204030204" pitchFamily="49" charset="0"/>
              </a:rPr>
              <a:t>, </a:t>
            </a:r>
            <a:r>
              <a:rPr lang="en-US" spc="-150" dirty="0" err="1">
                <a:solidFill>
                  <a:schemeClr val="accent6">
                    <a:lumMod val="50000"/>
                  </a:schemeClr>
                </a:solidFill>
                <a:latin typeface="Monaco" pitchFamily="2" charset="0"/>
                <a:ea typeface="+mj-ea"/>
                <a:cs typeface="Consolas" panose="020B0609020204030204" pitchFamily="49" charset="0"/>
              </a:rPr>
              <a:t>актуальную</a:t>
            </a:r>
            <a:r>
              <a:rPr lang="en-US" spc="-150" dirty="0">
                <a:solidFill>
                  <a:schemeClr val="accent6">
                    <a:lumMod val="50000"/>
                  </a:schemeClr>
                </a:solidFill>
                <a:latin typeface="Monaco" pitchFamily="2" charset="0"/>
                <a:ea typeface="+mj-ea"/>
                <a:cs typeface="Consolas" panose="020B0609020204030204" pitchFamily="49" charset="0"/>
              </a:rPr>
              <a:t> </a:t>
            </a:r>
            <a:r>
              <a:rPr lang="en-US" spc="-150" dirty="0" err="1">
                <a:solidFill>
                  <a:schemeClr val="accent6">
                    <a:lumMod val="50000"/>
                  </a:schemeClr>
                </a:solidFill>
                <a:latin typeface="Monaco" pitchFamily="2" charset="0"/>
                <a:ea typeface="+mj-ea"/>
                <a:cs typeface="Consolas" panose="020B0609020204030204" pitchFamily="49" charset="0"/>
              </a:rPr>
              <a:t>для</a:t>
            </a:r>
            <a:r>
              <a:rPr lang="en-US" spc="-150" dirty="0">
                <a:solidFill>
                  <a:schemeClr val="accent6">
                    <a:lumMod val="50000"/>
                  </a:schemeClr>
                </a:solidFill>
                <a:latin typeface="Monaco" pitchFamily="2" charset="0"/>
                <a:ea typeface="+mj-ea"/>
                <a:cs typeface="Consolas" panose="020B0609020204030204" pitchFamily="49" charset="0"/>
              </a:rPr>
              <a:t> </a:t>
            </a:r>
            <a:r>
              <a:rPr lang="en-US" spc="-150" dirty="0" err="1">
                <a:solidFill>
                  <a:schemeClr val="accent6">
                    <a:lumMod val="50000"/>
                  </a:schemeClr>
                </a:solidFill>
                <a:latin typeface="Monaco" pitchFamily="2" charset="0"/>
                <a:ea typeface="+mj-ea"/>
                <a:cs typeface="Consolas" panose="020B0609020204030204" pitchFamily="49" charset="0"/>
              </a:rPr>
              <a:t>предоставления</a:t>
            </a:r>
            <a:r>
              <a:rPr lang="en-US" spc="-150" dirty="0">
                <a:solidFill>
                  <a:schemeClr val="accent6">
                    <a:lumMod val="50000"/>
                  </a:schemeClr>
                </a:solidFill>
                <a:latin typeface="Monaco" pitchFamily="2" charset="0"/>
                <a:ea typeface="+mj-ea"/>
                <a:cs typeface="Consolas" panose="020B0609020204030204" pitchFamily="49" charset="0"/>
              </a:rPr>
              <a:t> </a:t>
            </a:r>
            <a:r>
              <a:rPr lang="en-US" spc="-150" dirty="0" err="1">
                <a:solidFill>
                  <a:schemeClr val="accent6">
                    <a:lumMod val="50000"/>
                  </a:schemeClr>
                </a:solidFill>
                <a:latin typeface="Monaco" pitchFamily="2" charset="0"/>
                <a:ea typeface="+mj-ea"/>
                <a:cs typeface="Consolas" panose="020B0609020204030204" pitchFamily="49" charset="0"/>
              </a:rPr>
              <a:t>в</a:t>
            </a:r>
            <a:r>
              <a:rPr lang="en-US" spc="-150" dirty="0">
                <a:solidFill>
                  <a:schemeClr val="accent6">
                    <a:lumMod val="50000"/>
                  </a:schemeClr>
                </a:solidFill>
                <a:latin typeface="Monaco" pitchFamily="2" charset="0"/>
                <a:ea typeface="+mj-ea"/>
                <a:cs typeface="Consolas" panose="020B0609020204030204" pitchFamily="49" charset="0"/>
              </a:rPr>
              <a:t> 2700 </a:t>
            </a:r>
            <a:r>
              <a:rPr lang="en-US" spc="-150" dirty="0" err="1">
                <a:solidFill>
                  <a:schemeClr val="accent6">
                    <a:lumMod val="50000"/>
                  </a:schemeClr>
                </a:solidFill>
                <a:latin typeface="Monaco" pitchFamily="2" charset="0"/>
                <a:ea typeface="+mj-ea"/>
                <a:cs typeface="Consolas" panose="020B0609020204030204" pitchFamily="49" charset="0"/>
              </a:rPr>
              <a:t>г</a:t>
            </a:r>
            <a:r>
              <a:rPr lang="en-US" spc="-150" dirty="0">
                <a:solidFill>
                  <a:schemeClr val="accent6">
                    <a:lumMod val="50000"/>
                  </a:schemeClr>
                </a:solidFill>
                <a:latin typeface="Monaco" pitchFamily="2" charset="0"/>
                <a:ea typeface="+mj-ea"/>
                <a:cs typeface="Consolas" panose="020B0609020204030204" pitchFamily="49" charset="0"/>
              </a:rPr>
              <a:t>. </a:t>
            </a:r>
          </a:p>
          <a:p>
            <a:pPr defTabSz="914400">
              <a:lnSpc>
                <a:spcPct val="85000"/>
              </a:lnSpc>
              <a:spcBef>
                <a:spcPct val="0"/>
              </a:spcBef>
              <a:spcAft>
                <a:spcPts val="600"/>
              </a:spcAft>
            </a:pPr>
            <a:endParaRPr lang="en-US" sz="400" spc="-150" dirty="0">
              <a:solidFill>
                <a:schemeClr val="accent6">
                  <a:lumMod val="50000"/>
                </a:schemeClr>
              </a:solidFill>
              <a:latin typeface="Monaco" pitchFamily="2" charset="0"/>
              <a:ea typeface="+mj-ea"/>
              <a:cs typeface="+mj-cs"/>
            </a:endParaRPr>
          </a:p>
        </p:txBody>
      </p:sp>
      <p:pic>
        <p:nvPicPr>
          <p:cNvPr id="10" name="Picture 2">
            <a:extLst>
              <a:ext uri="{FF2B5EF4-FFF2-40B4-BE49-F238E27FC236}">
                <a16:creationId xmlns:a16="http://schemas.microsoft.com/office/drawing/2014/main" id="{C47EBD1A-73BC-2F48-B443-4F68DFC104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66" r="8091"/>
          <a:stretch/>
        </p:blipFill>
        <p:spPr bwMode="auto">
          <a:xfrm>
            <a:off x="3022332" y="0"/>
            <a:ext cx="6121667"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Скругленный прямоугольник 3">
            <a:extLst>
              <a:ext uri="{FF2B5EF4-FFF2-40B4-BE49-F238E27FC236}">
                <a16:creationId xmlns:a16="http://schemas.microsoft.com/office/drawing/2014/main" id="{BD508E1D-C066-D44B-A74D-91FA30EEE4AF}"/>
              </a:ext>
            </a:extLst>
          </p:cNvPr>
          <p:cNvSpPr/>
          <p:nvPr/>
        </p:nvSpPr>
        <p:spPr>
          <a:xfrm>
            <a:off x="2772076" y="2763949"/>
            <a:ext cx="4514249" cy="212537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indent="-342900" defTabSz="914400">
              <a:lnSpc>
                <a:spcPct val="120000"/>
              </a:lnSpc>
              <a:spcAft>
                <a:spcPts val="600"/>
              </a:spcAft>
              <a:buClr>
                <a:schemeClr val="accent1"/>
              </a:buClr>
              <a:buSzPct val="110000"/>
              <a:buFont typeface="Courier New" panose="02070309020205020404" pitchFamily="49" charset="0"/>
              <a:buChar char="o"/>
            </a:pPr>
            <a:r>
              <a:rPr lang="en-US" dirty="0" err="1">
                <a:solidFill>
                  <a:schemeClr val="accent6">
                    <a:lumMod val="50000"/>
                  </a:schemeClr>
                </a:solidFill>
                <a:latin typeface="Monaco" pitchFamily="2" charset="0"/>
                <a:cs typeface="Consolas" panose="020B0609020204030204" pitchFamily="49" charset="0"/>
              </a:rPr>
              <a:t>делимся</a:t>
            </a:r>
            <a:r>
              <a:rPr lang="en-US" dirty="0">
                <a:solidFill>
                  <a:schemeClr val="accent6">
                    <a:lumMod val="50000"/>
                  </a:schemeClr>
                </a:solidFill>
                <a:latin typeface="Monaco" pitchFamily="2" charset="0"/>
                <a:cs typeface="Consolas" panose="020B0609020204030204" pitchFamily="49" charset="0"/>
              </a:rPr>
              <a:t> </a:t>
            </a:r>
            <a:r>
              <a:rPr lang="en-US" dirty="0" err="1">
                <a:solidFill>
                  <a:schemeClr val="accent6">
                    <a:lumMod val="50000"/>
                  </a:schemeClr>
                </a:solidFill>
                <a:latin typeface="Monaco" pitchFamily="2" charset="0"/>
                <a:cs typeface="Consolas" panose="020B0609020204030204" pitchFamily="49" charset="0"/>
              </a:rPr>
              <a:t>на</a:t>
            </a:r>
            <a:r>
              <a:rPr lang="en-US" dirty="0">
                <a:solidFill>
                  <a:schemeClr val="accent6">
                    <a:lumMod val="50000"/>
                  </a:schemeClr>
                </a:solidFill>
                <a:latin typeface="Monaco" pitchFamily="2" charset="0"/>
                <a:cs typeface="Consolas" panose="020B0609020204030204" pitchFamily="49" charset="0"/>
              </a:rPr>
              <a:t> </a:t>
            </a:r>
            <a:r>
              <a:rPr lang="en-US" dirty="0" err="1">
                <a:solidFill>
                  <a:schemeClr val="accent6">
                    <a:lumMod val="50000"/>
                  </a:schemeClr>
                </a:solidFill>
                <a:latin typeface="Monaco" pitchFamily="2" charset="0"/>
                <a:cs typeface="Consolas" panose="020B0609020204030204" pitchFamily="49" charset="0"/>
              </a:rPr>
              <a:t>три</a:t>
            </a:r>
            <a:r>
              <a:rPr lang="en-US" dirty="0">
                <a:solidFill>
                  <a:schemeClr val="accent6">
                    <a:lumMod val="50000"/>
                  </a:schemeClr>
                </a:solidFill>
                <a:latin typeface="Monaco" pitchFamily="2" charset="0"/>
                <a:cs typeface="Consolas" panose="020B0609020204030204" pitchFamily="49" charset="0"/>
              </a:rPr>
              <a:t> «</a:t>
            </a:r>
            <a:r>
              <a:rPr lang="en-US" dirty="0" err="1">
                <a:solidFill>
                  <a:schemeClr val="accent6">
                    <a:lumMod val="50000"/>
                  </a:schemeClr>
                </a:solidFill>
                <a:latin typeface="Monaco" pitchFamily="2" charset="0"/>
                <a:cs typeface="Consolas" panose="020B0609020204030204" pitchFamily="49" charset="0"/>
              </a:rPr>
              <a:t>страховые</a:t>
            </a:r>
            <a:r>
              <a:rPr lang="en-US" dirty="0">
                <a:solidFill>
                  <a:schemeClr val="accent6">
                    <a:lumMod val="50000"/>
                  </a:schemeClr>
                </a:solidFill>
                <a:latin typeface="Monaco" pitchFamily="2" charset="0"/>
                <a:cs typeface="Consolas" panose="020B0609020204030204" pitchFamily="49" charset="0"/>
              </a:rPr>
              <a:t> </a:t>
            </a:r>
            <a:r>
              <a:rPr lang="en-US" dirty="0" err="1">
                <a:solidFill>
                  <a:schemeClr val="accent6">
                    <a:lumMod val="50000"/>
                  </a:schemeClr>
                </a:solidFill>
                <a:latin typeface="Monaco" pitchFamily="2" charset="0"/>
                <a:cs typeface="Consolas" panose="020B0609020204030204" pitchFamily="49" charset="0"/>
              </a:rPr>
              <a:t>компании</a:t>
            </a:r>
            <a:r>
              <a:rPr lang="en-US" dirty="0">
                <a:solidFill>
                  <a:schemeClr val="accent6">
                    <a:lumMod val="50000"/>
                  </a:schemeClr>
                </a:solidFill>
                <a:latin typeface="Monaco" pitchFamily="2" charset="0"/>
                <a:cs typeface="Consolas" panose="020B0609020204030204" pitchFamily="49" charset="0"/>
              </a:rPr>
              <a:t>»;</a:t>
            </a:r>
          </a:p>
          <a:p>
            <a:pPr indent="-342900" defTabSz="914400">
              <a:lnSpc>
                <a:spcPct val="120000"/>
              </a:lnSpc>
              <a:spcAft>
                <a:spcPts val="600"/>
              </a:spcAft>
              <a:buClr>
                <a:schemeClr val="accent1"/>
              </a:buClr>
              <a:buSzPct val="110000"/>
              <a:buFont typeface="Courier New" panose="02070309020205020404" pitchFamily="49" charset="0"/>
              <a:buChar char="o"/>
            </a:pPr>
            <a:r>
              <a:rPr lang="en-US" dirty="0">
                <a:solidFill>
                  <a:schemeClr val="accent6">
                    <a:lumMod val="50000"/>
                  </a:schemeClr>
                </a:solidFill>
                <a:latin typeface="Monaco" pitchFamily="2" charset="0"/>
                <a:cs typeface="Consolas" panose="020B0609020204030204" pitchFamily="49" charset="0"/>
              </a:rPr>
              <a:t>10 </a:t>
            </a:r>
            <a:r>
              <a:rPr lang="en-US" dirty="0" err="1">
                <a:solidFill>
                  <a:schemeClr val="accent6">
                    <a:lumMod val="50000"/>
                  </a:schemeClr>
                </a:solidFill>
                <a:latin typeface="Monaco" pitchFamily="2" charset="0"/>
                <a:cs typeface="Consolas" panose="020B0609020204030204" pitchFamily="49" charset="0"/>
              </a:rPr>
              <a:t>минут</a:t>
            </a:r>
            <a:r>
              <a:rPr lang="en-US" dirty="0">
                <a:solidFill>
                  <a:schemeClr val="accent6">
                    <a:lumMod val="50000"/>
                  </a:schemeClr>
                </a:solidFill>
                <a:latin typeface="Monaco" pitchFamily="2" charset="0"/>
                <a:cs typeface="Consolas" panose="020B0609020204030204" pitchFamily="49" charset="0"/>
              </a:rPr>
              <a:t> </a:t>
            </a:r>
            <a:r>
              <a:rPr lang="en-US" dirty="0" err="1">
                <a:solidFill>
                  <a:schemeClr val="accent6">
                    <a:lumMod val="50000"/>
                  </a:schemeClr>
                </a:solidFill>
                <a:latin typeface="Monaco" pitchFamily="2" charset="0"/>
                <a:cs typeface="Consolas" panose="020B0609020204030204" pitchFamily="49" charset="0"/>
              </a:rPr>
              <a:t>на</a:t>
            </a:r>
            <a:r>
              <a:rPr lang="en-US" dirty="0">
                <a:solidFill>
                  <a:schemeClr val="accent6">
                    <a:lumMod val="50000"/>
                  </a:schemeClr>
                </a:solidFill>
                <a:latin typeface="Monaco" pitchFamily="2" charset="0"/>
                <a:cs typeface="Consolas" panose="020B0609020204030204" pitchFamily="49" charset="0"/>
              </a:rPr>
              <a:t> </a:t>
            </a:r>
            <a:r>
              <a:rPr lang="en-US" dirty="0" err="1">
                <a:solidFill>
                  <a:schemeClr val="accent6">
                    <a:lumMod val="50000"/>
                  </a:schemeClr>
                </a:solidFill>
                <a:latin typeface="Monaco" pitchFamily="2" charset="0"/>
                <a:cs typeface="Consolas" panose="020B0609020204030204" pitchFamily="49" charset="0"/>
              </a:rPr>
              <a:t>обсуждение</a:t>
            </a:r>
            <a:r>
              <a:rPr lang="en-US" dirty="0">
                <a:solidFill>
                  <a:schemeClr val="accent6">
                    <a:lumMod val="50000"/>
                  </a:schemeClr>
                </a:solidFill>
                <a:latin typeface="Monaco" pitchFamily="2" charset="0"/>
                <a:cs typeface="Consolas" panose="020B0609020204030204" pitchFamily="49" charset="0"/>
              </a:rPr>
              <a:t> </a:t>
            </a:r>
            <a:r>
              <a:rPr lang="en-US" dirty="0" err="1">
                <a:solidFill>
                  <a:schemeClr val="accent6">
                    <a:lumMod val="50000"/>
                  </a:schemeClr>
                </a:solidFill>
                <a:latin typeface="Monaco" pitchFamily="2" charset="0"/>
                <a:cs typeface="Consolas" panose="020B0609020204030204" pitchFamily="49" charset="0"/>
              </a:rPr>
              <a:t>и</a:t>
            </a:r>
            <a:r>
              <a:rPr lang="en-US" dirty="0">
                <a:solidFill>
                  <a:schemeClr val="accent6">
                    <a:lumMod val="50000"/>
                  </a:schemeClr>
                </a:solidFill>
                <a:latin typeface="Monaco" pitchFamily="2" charset="0"/>
                <a:cs typeface="Consolas" panose="020B0609020204030204" pitchFamily="49" charset="0"/>
              </a:rPr>
              <a:t> </a:t>
            </a:r>
            <a:r>
              <a:rPr lang="en-US" dirty="0" err="1">
                <a:solidFill>
                  <a:schemeClr val="accent6">
                    <a:lumMod val="50000"/>
                  </a:schemeClr>
                </a:solidFill>
                <a:latin typeface="Monaco" pitchFamily="2" charset="0"/>
                <a:cs typeface="Consolas" panose="020B0609020204030204" pitchFamily="49" charset="0"/>
              </a:rPr>
              <a:t>подготовку</a:t>
            </a:r>
            <a:r>
              <a:rPr lang="en-US" dirty="0">
                <a:solidFill>
                  <a:schemeClr val="accent6">
                    <a:lumMod val="50000"/>
                  </a:schemeClr>
                </a:solidFill>
                <a:latin typeface="Monaco" pitchFamily="2" charset="0"/>
                <a:cs typeface="Consolas" panose="020B0609020204030204" pitchFamily="49" charset="0"/>
              </a:rPr>
              <a:t> «</a:t>
            </a:r>
            <a:r>
              <a:rPr lang="en-US" dirty="0" err="1">
                <a:solidFill>
                  <a:schemeClr val="accent6">
                    <a:lumMod val="50000"/>
                  </a:schemeClr>
                </a:solidFill>
                <a:latin typeface="Monaco" pitchFamily="2" charset="0"/>
                <a:cs typeface="Consolas" panose="020B0609020204030204" pitchFamily="49" charset="0"/>
              </a:rPr>
              <a:t>рекламного</a:t>
            </a:r>
            <a:r>
              <a:rPr lang="en-US" dirty="0">
                <a:solidFill>
                  <a:schemeClr val="accent6">
                    <a:lumMod val="50000"/>
                  </a:schemeClr>
                </a:solidFill>
                <a:latin typeface="Monaco" pitchFamily="2" charset="0"/>
                <a:cs typeface="Consolas" panose="020B0609020204030204" pitchFamily="49" charset="0"/>
              </a:rPr>
              <a:t> </a:t>
            </a:r>
            <a:r>
              <a:rPr lang="en-US" dirty="0" err="1">
                <a:solidFill>
                  <a:schemeClr val="accent6">
                    <a:lumMod val="50000"/>
                  </a:schemeClr>
                </a:solidFill>
                <a:latin typeface="Monaco" pitchFamily="2" charset="0"/>
                <a:cs typeface="Consolas" panose="020B0609020204030204" pitchFamily="49" charset="0"/>
              </a:rPr>
              <a:t>ролика</a:t>
            </a:r>
            <a:r>
              <a:rPr lang="en-US" dirty="0">
                <a:solidFill>
                  <a:schemeClr val="accent6">
                    <a:lumMod val="50000"/>
                  </a:schemeClr>
                </a:solidFill>
                <a:latin typeface="Monaco" pitchFamily="2" charset="0"/>
                <a:cs typeface="Consolas" panose="020B0609020204030204" pitchFamily="49" charset="0"/>
              </a:rPr>
              <a:t>»;</a:t>
            </a:r>
          </a:p>
          <a:p>
            <a:pPr marL="400050" indent="-342900" defTabSz="914400">
              <a:lnSpc>
                <a:spcPct val="120000"/>
              </a:lnSpc>
              <a:spcAft>
                <a:spcPts val="600"/>
              </a:spcAft>
              <a:buClr>
                <a:schemeClr val="accent1"/>
              </a:buClr>
              <a:buSzPct val="110000"/>
              <a:buFont typeface="Courier New" panose="02070309020205020404" pitchFamily="49" charset="0"/>
              <a:buChar char="o"/>
            </a:pPr>
            <a:r>
              <a:rPr lang="en-US" dirty="0">
                <a:solidFill>
                  <a:schemeClr val="accent6">
                    <a:lumMod val="50000"/>
                  </a:schemeClr>
                </a:solidFill>
                <a:latin typeface="Monaco" pitchFamily="2" charset="0"/>
                <a:cs typeface="Consolas" panose="020B0609020204030204" pitchFamily="49" charset="0"/>
              </a:rPr>
              <a:t>3 </a:t>
            </a:r>
            <a:r>
              <a:rPr lang="en-US" dirty="0" err="1">
                <a:solidFill>
                  <a:schemeClr val="accent6">
                    <a:lumMod val="50000"/>
                  </a:schemeClr>
                </a:solidFill>
                <a:latin typeface="Monaco" pitchFamily="2" charset="0"/>
                <a:cs typeface="Consolas" panose="020B0609020204030204" pitchFamily="49" charset="0"/>
              </a:rPr>
              <a:t>минуты</a:t>
            </a:r>
            <a:r>
              <a:rPr lang="en-US" dirty="0">
                <a:solidFill>
                  <a:schemeClr val="accent6">
                    <a:lumMod val="50000"/>
                  </a:schemeClr>
                </a:solidFill>
                <a:latin typeface="Monaco" pitchFamily="2" charset="0"/>
                <a:cs typeface="Consolas" panose="020B0609020204030204" pitchFamily="49" charset="0"/>
              </a:rPr>
              <a:t> </a:t>
            </a:r>
            <a:r>
              <a:rPr lang="en-US" dirty="0" err="1">
                <a:solidFill>
                  <a:schemeClr val="accent6">
                    <a:lumMod val="50000"/>
                  </a:schemeClr>
                </a:solidFill>
                <a:latin typeface="Monaco" pitchFamily="2" charset="0"/>
                <a:cs typeface="Consolas" panose="020B0609020204030204" pitchFamily="49" charset="0"/>
              </a:rPr>
              <a:t>на</a:t>
            </a:r>
            <a:r>
              <a:rPr lang="en-US" dirty="0">
                <a:solidFill>
                  <a:schemeClr val="accent6">
                    <a:lumMod val="50000"/>
                  </a:schemeClr>
                </a:solidFill>
                <a:latin typeface="Monaco" pitchFamily="2" charset="0"/>
                <a:cs typeface="Consolas" panose="020B0609020204030204" pitchFamily="49" charset="0"/>
              </a:rPr>
              <a:t> </a:t>
            </a:r>
            <a:r>
              <a:rPr lang="en-US" dirty="0" err="1">
                <a:solidFill>
                  <a:schemeClr val="accent6">
                    <a:lumMod val="50000"/>
                  </a:schemeClr>
                </a:solidFill>
                <a:latin typeface="Monaco" pitchFamily="2" charset="0"/>
                <a:cs typeface="Consolas" panose="020B0609020204030204" pitchFamily="49" charset="0"/>
              </a:rPr>
              <a:t>выступление</a:t>
            </a:r>
            <a:r>
              <a:rPr lang="ru-RU" dirty="0">
                <a:solidFill>
                  <a:schemeClr val="accent6">
                    <a:lumMod val="50000"/>
                  </a:schemeClr>
                </a:solidFill>
                <a:latin typeface="Monaco" pitchFamily="2" charset="0"/>
                <a:cs typeface="Consolas" panose="020B0609020204030204" pitchFamily="49" charset="0"/>
              </a:rPr>
              <a:t>.</a:t>
            </a:r>
          </a:p>
          <a:p>
            <a:pPr marL="0" indent="0" defTabSz="914400">
              <a:lnSpc>
                <a:spcPct val="120000"/>
              </a:lnSpc>
              <a:spcAft>
                <a:spcPts val="600"/>
              </a:spcAft>
              <a:buClr>
                <a:schemeClr val="accent1"/>
              </a:buClr>
              <a:buSzPct val="110000"/>
              <a:buNone/>
            </a:pPr>
            <a:r>
              <a:rPr lang="ru-RU" dirty="0">
                <a:latin typeface="Monaco" pitchFamily="2" charset="0"/>
                <a:cs typeface="Consolas" panose="020B0609020204030204" pitchFamily="49" charset="0"/>
              </a:rPr>
              <a:t>Не забудьте определить вид страховой услуги!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8BC9825-918A-0E4E-820F-30016985A52C}"/>
              </a:ext>
            </a:extLst>
          </p:cNvPr>
          <p:cNvSpPr>
            <a:spLocks noGrp="1"/>
          </p:cNvSpPr>
          <p:nvPr>
            <p:ph type="sldNum" idx="12"/>
          </p:nvPr>
        </p:nvSpPr>
        <p:spPr>
          <a:xfrm>
            <a:off x="8117984" y="418063"/>
            <a:ext cx="548700" cy="393600"/>
          </a:xfrm>
        </p:spPr>
        <p:txBody>
          <a:bodyPr wrap="square" anchor="ctr">
            <a:normAutofit/>
          </a:bodyPr>
          <a:lstStyle/>
          <a:p>
            <a:pPr marL="0" lvl="0" indent="0" rtl="0">
              <a:lnSpc>
                <a:spcPct val="90000"/>
              </a:lnSpc>
              <a:spcBef>
                <a:spcPts val="0"/>
              </a:spcBef>
              <a:spcAft>
                <a:spcPts val="600"/>
              </a:spcAft>
              <a:buNone/>
            </a:pPr>
            <a:fld id="{00000000-1234-1234-1234-123412341234}" type="slidenum">
              <a:rPr lang="en" sz="900" smtClean="0"/>
              <a:pPr marL="0" lvl="0" indent="0" rtl="0">
                <a:lnSpc>
                  <a:spcPct val="90000"/>
                </a:lnSpc>
                <a:spcBef>
                  <a:spcPts val="0"/>
                </a:spcBef>
                <a:spcAft>
                  <a:spcPts val="600"/>
                </a:spcAft>
                <a:buNone/>
              </a:pPr>
              <a:t>22</a:t>
            </a:fld>
            <a:endParaRPr lang="en" sz="900"/>
          </a:p>
        </p:txBody>
      </p:sp>
      <p:sp>
        <p:nvSpPr>
          <p:cNvPr id="5" name="TextBox 4">
            <a:extLst>
              <a:ext uri="{FF2B5EF4-FFF2-40B4-BE49-F238E27FC236}">
                <a16:creationId xmlns:a16="http://schemas.microsoft.com/office/drawing/2014/main" id="{300076D6-4ED1-414F-AE7A-40150FCD6A9E}"/>
              </a:ext>
            </a:extLst>
          </p:cNvPr>
          <p:cNvSpPr txBox="1"/>
          <p:nvPr/>
        </p:nvSpPr>
        <p:spPr>
          <a:xfrm>
            <a:off x="2275542" y="426231"/>
            <a:ext cx="4003019" cy="707886"/>
          </a:xfrm>
          <a:prstGeom prst="rect">
            <a:avLst/>
          </a:prstGeom>
          <a:noFill/>
        </p:spPr>
        <p:txBody>
          <a:bodyPr wrap="none" rtlCol="0">
            <a:spAutoFit/>
          </a:bodyPr>
          <a:lstStyle/>
          <a:p>
            <a:r>
              <a:rPr lang="ru-RU" sz="2800" dirty="0">
                <a:solidFill>
                  <a:schemeClr val="bg1"/>
                </a:solidFill>
                <a:latin typeface="Segoe Print" panose="02000800000000000000" pitchFamily="2" charset="0"/>
              </a:rPr>
              <a:t>Работа с учебником</a:t>
            </a:r>
          </a:p>
          <a:p>
            <a:endParaRPr lang="ru-RU" sz="1200" dirty="0"/>
          </a:p>
        </p:txBody>
      </p:sp>
      <p:pic>
        <p:nvPicPr>
          <p:cNvPr id="7" name="Picture 2">
            <a:extLst>
              <a:ext uri="{FF2B5EF4-FFF2-40B4-BE49-F238E27FC236}">
                <a16:creationId xmlns:a16="http://schemas.microsoft.com/office/drawing/2014/main" id="{4C014DDC-D4AD-C04E-8FB1-F516192E1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27" y="1134117"/>
            <a:ext cx="3155120" cy="388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CA439222-73A1-0D4C-8651-0D39E41D4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325" y="1134117"/>
            <a:ext cx="3191680" cy="400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6260002B-F41E-6044-A800-4BD02B8F19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74802">
            <a:off x="6489311" y="237921"/>
            <a:ext cx="2312512" cy="299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Скругленный прямоугольник 9">
            <a:extLst>
              <a:ext uri="{FF2B5EF4-FFF2-40B4-BE49-F238E27FC236}">
                <a16:creationId xmlns:a16="http://schemas.microsoft.com/office/drawing/2014/main" id="{E797E678-26D2-E84A-BA50-EED9FB9958A2}"/>
              </a:ext>
            </a:extLst>
          </p:cNvPr>
          <p:cNvSpPr/>
          <p:nvPr/>
        </p:nvSpPr>
        <p:spPr>
          <a:xfrm>
            <a:off x="5719999" y="3347512"/>
            <a:ext cx="3037924" cy="151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ru-RU" dirty="0">
              <a:solidFill>
                <a:schemeClr val="accent6">
                  <a:lumMod val="50000"/>
                </a:schemeClr>
              </a:solidFill>
              <a:latin typeface="Monaco" pitchFamily="2" charset="0"/>
            </a:endParaRPr>
          </a:p>
          <a:p>
            <a:r>
              <a:rPr lang="ru-RU" dirty="0">
                <a:solidFill>
                  <a:schemeClr val="accent6">
                    <a:lumMod val="50000"/>
                  </a:schemeClr>
                </a:solidFill>
                <a:latin typeface="Monaco" pitchFamily="2" charset="0"/>
              </a:rPr>
              <a:t>Прочтите выводы, обсудите предложенные вопросы. </a:t>
            </a:r>
          </a:p>
          <a:p>
            <a:r>
              <a:rPr lang="en-US" dirty="0">
                <a:latin typeface="Monaco" pitchFamily="2" charset="0"/>
                <a:hlinkClick r:id="rId5"/>
              </a:rPr>
              <a:t>http://wblanittest.activetextbook.com/active_textbooks/55#page196</a:t>
            </a:r>
            <a:endParaRPr lang="ru-RU" dirty="0">
              <a:latin typeface="Monaco" pitchFamily="2" charset="0"/>
            </a:endParaRPr>
          </a:p>
          <a:p>
            <a:pPr algn="ctr"/>
            <a:endParaRPr lang="ru-RU" dirty="0"/>
          </a:p>
        </p:txBody>
      </p:sp>
    </p:spTree>
    <p:extLst>
      <p:ext uri="{BB962C8B-B14F-4D97-AF65-F5344CB8AC3E}">
        <p14:creationId xmlns:p14="http://schemas.microsoft.com/office/powerpoint/2010/main" val="217601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C52D310-ED4E-FB40-A5DC-D47DAD0563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Прямоугольник 2">
            <a:extLst>
              <a:ext uri="{FF2B5EF4-FFF2-40B4-BE49-F238E27FC236}">
                <a16:creationId xmlns:a16="http://schemas.microsoft.com/office/drawing/2014/main" id="{141BE4B4-65DA-D040-B274-9C837FB26FEC}"/>
              </a:ext>
            </a:extLst>
          </p:cNvPr>
          <p:cNvSpPr/>
          <p:nvPr/>
        </p:nvSpPr>
        <p:spPr>
          <a:xfrm>
            <a:off x="428188" y="653364"/>
            <a:ext cx="7909362" cy="2616101"/>
          </a:xfrm>
          <a:prstGeom prst="rect">
            <a:avLst/>
          </a:prstGeom>
        </p:spPr>
        <p:txBody>
          <a:bodyPr wrap="square">
            <a:spAutoFit/>
          </a:bodyPr>
          <a:lstStyle/>
          <a:p>
            <a:pPr algn="ctr"/>
            <a:r>
              <a:rPr lang="ru-RU" sz="3600" dirty="0">
                <a:solidFill>
                  <a:schemeClr val="bg1"/>
                </a:solidFill>
                <a:latin typeface="Segoe Print" panose="02000800000000000000" pitchFamily="2" charset="0"/>
              </a:rPr>
              <a:t>Домашнее задание.</a:t>
            </a:r>
          </a:p>
          <a:p>
            <a:pPr marL="342900" indent="-342900" algn="ctr">
              <a:buAutoNum type="arabicPeriod"/>
            </a:pPr>
            <a:r>
              <a:rPr lang="ru-RU" sz="1600" dirty="0">
                <a:solidFill>
                  <a:schemeClr val="bg1"/>
                </a:solidFill>
                <a:latin typeface="Segoe Print" panose="02000800000000000000" pitchFamily="2" charset="0"/>
              </a:rPr>
              <a:t>Разработать памятку «Начинающему страховщику».</a:t>
            </a:r>
          </a:p>
          <a:p>
            <a:pPr marL="342900" indent="-342900" algn="ctr">
              <a:buAutoNum type="arabicPeriod"/>
            </a:pPr>
            <a:r>
              <a:rPr lang="ru-RU" sz="1600" dirty="0">
                <a:solidFill>
                  <a:schemeClr val="bg1"/>
                </a:solidFill>
                <a:latin typeface="Segoe Print" panose="02000800000000000000" pitchFamily="2" charset="0"/>
              </a:rPr>
              <a:t>Создать глоссарий «Азбука страхования».</a:t>
            </a:r>
          </a:p>
          <a:p>
            <a:pPr marL="342900" indent="-342900" algn="ctr">
              <a:buAutoNum type="arabicPeriod"/>
            </a:pPr>
            <a:r>
              <a:rPr lang="ru-RU" sz="1600" dirty="0">
                <a:solidFill>
                  <a:schemeClr val="bg1"/>
                </a:solidFill>
                <a:latin typeface="Segoe Print" panose="02000800000000000000" pitchFamily="2" charset="0"/>
              </a:rPr>
              <a:t>Поработать с кейсами по группам.</a:t>
            </a:r>
          </a:p>
          <a:p>
            <a:pPr marL="342900" indent="-342900" algn="ctr">
              <a:buAutoNum type="arabicPeriod"/>
            </a:pPr>
            <a:r>
              <a:rPr lang="ru-RU" sz="1600" dirty="0">
                <a:solidFill>
                  <a:schemeClr val="bg1"/>
                </a:solidFill>
                <a:latin typeface="Segoe Print" panose="02000800000000000000" pitchFamily="2" charset="0"/>
              </a:rPr>
              <a:t>Решить задачи московской олимпиады по финансовой грамотности</a:t>
            </a:r>
          </a:p>
          <a:p>
            <a:pPr marL="342900" indent="-342900" algn="ctr">
              <a:buAutoNum type="arabicPeriod"/>
            </a:pPr>
            <a:r>
              <a:rPr lang="ru-RU" sz="1600" dirty="0">
                <a:solidFill>
                  <a:schemeClr val="bg1"/>
                </a:solidFill>
                <a:latin typeface="Segoe Print" panose="02000800000000000000" pitchFamily="2" charset="0"/>
              </a:rPr>
              <a:t>Ответить на вопросы теста</a:t>
            </a:r>
          </a:p>
          <a:p>
            <a:pPr marL="342900" indent="-342900" algn="ctr">
              <a:buAutoNum type="arabicPeriod"/>
            </a:pPr>
            <a:endParaRPr lang="ru-RU" sz="1600" dirty="0">
              <a:solidFill>
                <a:schemeClr val="bg1"/>
              </a:solidFill>
              <a:latin typeface="Segoe Print" panose="02000800000000000000" pitchFamily="2" charset="0"/>
            </a:endParaRPr>
          </a:p>
          <a:p>
            <a:pPr marL="342900" indent="-342900" algn="ctr">
              <a:buAutoNum type="arabicPeriod"/>
            </a:pPr>
            <a:endParaRPr lang="ru-RU" sz="1600" dirty="0">
              <a:solidFill>
                <a:schemeClr val="bg1"/>
              </a:solidFill>
              <a:latin typeface="Segoe Print" panose="02000800000000000000" pitchFamily="2" charset="0"/>
            </a:endParaRPr>
          </a:p>
        </p:txBody>
      </p:sp>
    </p:spTree>
    <p:extLst>
      <p:ext uri="{BB962C8B-B14F-4D97-AF65-F5344CB8AC3E}">
        <p14:creationId xmlns:p14="http://schemas.microsoft.com/office/powerpoint/2010/main" val="4273920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3" name="Прямоугольник 2"/>
          <p:cNvSpPr/>
          <p:nvPr/>
        </p:nvSpPr>
        <p:spPr>
          <a:xfrm>
            <a:off x="812800" y="1253609"/>
            <a:ext cx="7200900" cy="3323987"/>
          </a:xfrm>
          <a:prstGeom prst="rect">
            <a:avLst/>
          </a:prstGeom>
        </p:spPr>
        <p:txBody>
          <a:bodyPr wrap="square">
            <a:spAutoFit/>
          </a:bodyPr>
          <a:lstStyle/>
          <a:p>
            <a:r>
              <a:rPr lang="ru-RU" sz="1000" i="1" dirty="0"/>
              <a:t>Группа 1</a:t>
            </a:r>
            <a:r>
              <a:rPr lang="ru-RU" sz="1000" dirty="0"/>
              <a:t>. Название кейса «Туристический слет «Карелия - 2020» </a:t>
            </a:r>
          </a:p>
          <a:p>
            <a:r>
              <a:rPr lang="ru-RU" sz="1000" i="1" dirty="0"/>
              <a:t>Группа 2</a:t>
            </a:r>
            <a:r>
              <a:rPr lang="ru-RU" sz="1000" dirty="0"/>
              <a:t>. Название кейса «Страхование интересов застройщика при строительстве детского сада».</a:t>
            </a:r>
          </a:p>
          <a:p>
            <a:r>
              <a:rPr lang="ru-RU" sz="1000" i="1" dirty="0"/>
              <a:t>Группа 3</a:t>
            </a:r>
            <a:r>
              <a:rPr lang="ru-RU" sz="1000" dirty="0"/>
              <a:t>.  Название кейса «Путешествие семьи».</a:t>
            </a:r>
          </a:p>
          <a:p>
            <a:pPr algn="just"/>
            <a:r>
              <a:rPr lang="ru-RU" sz="1000" b="1" dirty="0"/>
              <a:t>Задания для группы № 1</a:t>
            </a:r>
            <a:r>
              <a:rPr lang="ru-RU" sz="1000" dirty="0"/>
              <a:t> Команда из 12 человек (двое взрослых и 10 детей) отправляется на туристический слет в Карелию. Найти предлагаемые страховые продукты в различных страховых компаниях с учетом возможных страховых рисков (от несчастных случаев, перевозка домой в случае несчастья и т.д.), времени покрытия (месяц, полгода, на время путешествия), сравнить групповую страховку и индивидуальную. Сделать выбор с учетом предлагаемых обстоятельств.</a:t>
            </a:r>
          </a:p>
          <a:p>
            <a:pPr algn="just"/>
            <a:r>
              <a:rPr lang="ru-RU" sz="1000" b="1" dirty="0"/>
              <a:t>Задания для группы № 2</a:t>
            </a:r>
            <a:r>
              <a:rPr lang="ru-RU" sz="1000" dirty="0"/>
              <a:t>   В строительстве детского сада принимает участие бригада из 20 человек, проживающих в бытовом городке. Застройщик всегда сталкивается с риском возникновения непредвиденных ситуаций, которые могут привести к утрате строительных материалов, оборудования, нанесению вреда жизни и здоровью людей. Перечислить возможные страховые риски и виды страховых продуктов. Указать от каких факторов зависит стоимость страхового полиса (ответ: от степени подверженности строительной площадки воздействию окружающей среды, особенностей конструкции объекта, технологии проведения строительных и монтажных работ, квалификации и опыта проектной организации или подрядчика и т.д.).</a:t>
            </a:r>
          </a:p>
          <a:p>
            <a:pPr algn="just"/>
            <a:r>
              <a:rPr lang="ru-RU" sz="1000" b="1" dirty="0"/>
              <a:t>Задания для группы № 3</a:t>
            </a:r>
            <a:r>
              <a:rPr lang="ru-RU" sz="1000" dirty="0"/>
              <a:t> Семья из 4 человек (двое взрослых и двое детей 5 и 10 лет) хотят уехать отдыхать в Турцию на 14 дней. Указать страховые продукты с учетом эпидемиологической ситуации в мире и их возможную стоимость для всей семьи в различных страховых компаниях (ответ: цена страховки для детей и пожилых людей выше, так как они сильнее подвержены рискам, активное времяпрепровождение повышает возможность получения травмы, чем больше активного отдыха запланировано на время туристической поездки, тем выше стоимость полиса).</a:t>
            </a:r>
          </a:p>
        </p:txBody>
      </p:sp>
      <p:sp>
        <p:nvSpPr>
          <p:cNvPr id="4" name="Прямоугольник 3">
            <a:extLst>
              <a:ext uri="{FF2B5EF4-FFF2-40B4-BE49-F238E27FC236}">
                <a16:creationId xmlns:a16="http://schemas.microsoft.com/office/drawing/2014/main" id="{141BE4B4-65DA-D040-B274-9C837FB26FEC}"/>
              </a:ext>
            </a:extLst>
          </p:cNvPr>
          <p:cNvSpPr/>
          <p:nvPr/>
        </p:nvSpPr>
        <p:spPr>
          <a:xfrm>
            <a:off x="3319785" y="488497"/>
            <a:ext cx="2028119" cy="646331"/>
          </a:xfrm>
          <a:prstGeom prst="rect">
            <a:avLst/>
          </a:prstGeom>
        </p:spPr>
        <p:txBody>
          <a:bodyPr wrap="none">
            <a:spAutoFit/>
          </a:bodyPr>
          <a:lstStyle/>
          <a:p>
            <a:pPr algn="ctr"/>
            <a:r>
              <a:rPr lang="ru-RU" sz="3600" dirty="0">
                <a:solidFill>
                  <a:schemeClr val="bg1"/>
                </a:solidFill>
                <a:latin typeface="Segoe Print" panose="02000800000000000000" pitchFamily="2" charset="0"/>
              </a:rPr>
              <a:t>Кейсы .</a:t>
            </a:r>
          </a:p>
        </p:txBody>
      </p:sp>
    </p:spTree>
    <p:extLst>
      <p:ext uri="{BB962C8B-B14F-4D97-AF65-F5344CB8AC3E}">
        <p14:creationId xmlns:p14="http://schemas.microsoft.com/office/powerpoint/2010/main" val="2183005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3E0E3600-E0F4-455C-A1F9-39EE89C941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6" name="TextBox 5">
            <a:extLst>
              <a:ext uri="{FF2B5EF4-FFF2-40B4-BE49-F238E27FC236}">
                <a16:creationId xmlns:a16="http://schemas.microsoft.com/office/drawing/2014/main" id="{B7C6B557-6443-472A-A87D-99358384F7C0}"/>
              </a:ext>
            </a:extLst>
          </p:cNvPr>
          <p:cNvSpPr txBox="1"/>
          <p:nvPr/>
        </p:nvSpPr>
        <p:spPr>
          <a:xfrm>
            <a:off x="927280" y="1192702"/>
            <a:ext cx="7418230" cy="2462213"/>
          </a:xfrm>
          <a:prstGeom prst="rect">
            <a:avLst/>
          </a:prstGeom>
          <a:noFill/>
        </p:spPr>
        <p:txBody>
          <a:bodyPr wrap="square">
            <a:spAutoFit/>
          </a:bodyPr>
          <a:lstStyle/>
          <a:p>
            <a:pPr algn="just"/>
            <a:r>
              <a:rPr lang="ru-RU" dirty="0" err="1">
                <a:latin typeface="Arial" panose="020B0604020202020204" pitchFamily="34" charset="0"/>
                <a:cs typeface="Arial" panose="020B0604020202020204" pitchFamily="34" charset="0"/>
              </a:rPr>
              <a:t>Ниф-Ниф</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Нуф-Нуф</a:t>
            </a:r>
            <a:r>
              <a:rPr lang="ru-RU" dirty="0">
                <a:latin typeface="Arial" panose="020B0604020202020204" pitchFamily="34" charset="0"/>
                <a:cs typeface="Arial" panose="020B0604020202020204" pitchFamily="34" charset="0"/>
              </a:rPr>
              <a:t> и Наф-Наф после нападения Серого Волка жили под одной крышей, но, когда выросли, решили все-таки вновь обзавестись отдельными домами. Братья остались верны своим вкусам и, как в былые времена, </a:t>
            </a:r>
            <a:r>
              <a:rPr lang="ru-RU" dirty="0" err="1">
                <a:latin typeface="Arial" panose="020B0604020202020204" pitchFamily="34" charset="0"/>
                <a:cs typeface="Arial" panose="020B0604020202020204" pitchFamily="34" charset="0"/>
              </a:rPr>
              <a:t>Ниф-Ниф</a:t>
            </a:r>
            <a:r>
              <a:rPr lang="ru-RU" dirty="0">
                <a:latin typeface="Arial" panose="020B0604020202020204" pitchFamily="34" charset="0"/>
                <a:cs typeface="Arial" panose="020B0604020202020204" pitchFamily="34" charset="0"/>
              </a:rPr>
              <a:t> построил себе дом из соломы, так как это был самый дешёвый и доступный материал. </a:t>
            </a:r>
            <a:r>
              <a:rPr lang="ru-RU" dirty="0" err="1">
                <a:latin typeface="Arial" panose="020B0604020202020204" pitchFamily="34" charset="0"/>
                <a:cs typeface="Arial" panose="020B0604020202020204" pitchFamily="34" charset="0"/>
              </a:rPr>
              <a:t>Нуф-Нуф</a:t>
            </a:r>
            <a:r>
              <a:rPr lang="ru-RU" dirty="0">
                <a:latin typeface="Arial" panose="020B0604020202020204" pitchFamily="34" charset="0"/>
                <a:cs typeface="Arial" panose="020B0604020202020204" pitchFamily="34" charset="0"/>
              </a:rPr>
              <a:t> – из веток и тонких прутьев – немного дороже, чем у </a:t>
            </a:r>
            <a:r>
              <a:rPr lang="ru-RU" dirty="0" err="1">
                <a:latin typeface="Arial" panose="020B0604020202020204" pitchFamily="34" charset="0"/>
                <a:cs typeface="Arial" panose="020B0604020202020204" pitchFamily="34" charset="0"/>
              </a:rPr>
              <a:t>Ниф-Нифа</a:t>
            </a:r>
            <a:r>
              <a:rPr lang="ru-RU" dirty="0">
                <a:latin typeface="Arial" panose="020B0604020202020204" pitchFamily="34" charset="0"/>
                <a:cs typeface="Arial" panose="020B0604020202020204" pitchFamily="34" charset="0"/>
              </a:rPr>
              <a:t>, но доступно и экологично. А Наф-Наф остался в своём каменном доме (камень дороже соломы и прутьев), установил сигнализацию, благодаря которой спасатели из охранного предприятия «Топтыгин» сразу узнавали о том, что кто-то пытается проникнуть в дом Наф-Нафа, и были готовы прибежать на помощь по первому зову. Поросята стали взрослыми и знали, что дома можно застраховать от всяких напастей. Поэтому все три брата застраховали свои дома.</a:t>
            </a:r>
          </a:p>
        </p:txBody>
      </p:sp>
      <p:sp>
        <p:nvSpPr>
          <p:cNvPr id="7" name="TextBox 6">
            <a:extLst>
              <a:ext uri="{FF2B5EF4-FFF2-40B4-BE49-F238E27FC236}">
                <a16:creationId xmlns:a16="http://schemas.microsoft.com/office/drawing/2014/main" id="{588D4489-C955-4D38-9191-8E37953C5F85}"/>
              </a:ext>
            </a:extLst>
          </p:cNvPr>
          <p:cNvSpPr txBox="1"/>
          <p:nvPr/>
        </p:nvSpPr>
        <p:spPr>
          <a:xfrm>
            <a:off x="3174641" y="614863"/>
            <a:ext cx="3554569" cy="307777"/>
          </a:xfrm>
          <a:prstGeom prst="rect">
            <a:avLst/>
          </a:prstGeom>
          <a:noFill/>
        </p:spPr>
        <p:txBody>
          <a:bodyPr wrap="square" rtlCol="0">
            <a:spAutoFit/>
          </a:bodyPr>
          <a:lstStyle/>
          <a:p>
            <a:r>
              <a:rPr lang="ru-RU" dirty="0"/>
              <a:t>Задача для подготовки к олимпиаде.</a:t>
            </a:r>
          </a:p>
        </p:txBody>
      </p:sp>
    </p:spTree>
    <p:extLst>
      <p:ext uri="{BB962C8B-B14F-4D97-AF65-F5344CB8AC3E}">
        <p14:creationId xmlns:p14="http://schemas.microsoft.com/office/powerpoint/2010/main" val="113266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65902" y="532485"/>
            <a:ext cx="2753593" cy="277685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RU" sz="2300" dirty="0">
                <a:latin typeface="Segoe Print" panose="02000800000000000000" pitchFamily="2" charset="0"/>
              </a:rPr>
              <a:t>Экономическая роль страхования</a:t>
            </a:r>
            <a:endParaRPr sz="2300" dirty="0">
              <a:latin typeface="Segoe Print" panose="02000800000000000000" pitchFamily="2" charset="0"/>
            </a:endParaRPr>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3" name="Текст 2">
            <a:extLst>
              <a:ext uri="{FF2B5EF4-FFF2-40B4-BE49-F238E27FC236}">
                <a16:creationId xmlns:a16="http://schemas.microsoft.com/office/drawing/2014/main" id="{A42C424F-5550-A744-A7DD-0FB01E62DC2E}"/>
              </a:ext>
            </a:extLst>
          </p:cNvPr>
          <p:cNvSpPr>
            <a:spLocks noGrp="1"/>
          </p:cNvSpPr>
          <p:nvPr>
            <p:ph type="body" idx="1"/>
          </p:nvPr>
        </p:nvSpPr>
        <p:spPr>
          <a:xfrm>
            <a:off x="3521157" y="532485"/>
            <a:ext cx="4871177" cy="3267300"/>
          </a:xfrm>
        </p:spPr>
        <p:txBody>
          <a:bodyPr/>
          <a:lstStyle/>
          <a:p>
            <a:r>
              <a:rPr lang="ru-RU" sz="1600" i="1" dirty="0">
                <a:solidFill>
                  <a:schemeClr val="tx1"/>
                </a:solidFill>
                <a:latin typeface="Consolas" panose="020B0609020204030204" pitchFamily="49" charset="0"/>
                <a:cs typeface="Consolas" panose="020B0609020204030204" pitchFamily="49" charset="0"/>
              </a:rPr>
              <a:t>обеспечение финансовой и социальной защиты населения</a:t>
            </a:r>
            <a:r>
              <a:rPr lang="en-US" sz="1600" i="1" dirty="0">
                <a:solidFill>
                  <a:schemeClr val="tx1"/>
                </a:solidFill>
                <a:latin typeface="Consolas" panose="020B0609020204030204" pitchFamily="49" charset="0"/>
                <a:cs typeface="Consolas" panose="020B0609020204030204" pitchFamily="49" charset="0"/>
              </a:rPr>
              <a:t>;</a:t>
            </a:r>
            <a:endParaRPr lang="ru-RU" sz="1600" i="1" dirty="0">
              <a:solidFill>
                <a:schemeClr val="tx1"/>
              </a:solidFill>
              <a:latin typeface="Consolas" panose="020B0609020204030204" pitchFamily="49" charset="0"/>
              <a:cs typeface="Consolas" panose="020B0609020204030204" pitchFamily="49" charset="0"/>
            </a:endParaRPr>
          </a:p>
          <a:p>
            <a:r>
              <a:rPr lang="ru-RU" sz="1600" i="1" dirty="0">
                <a:solidFill>
                  <a:schemeClr val="tx1"/>
                </a:solidFill>
                <a:latin typeface="Consolas" panose="020B0609020204030204" pitchFamily="49" charset="0"/>
                <a:cs typeface="Consolas" panose="020B0609020204030204" pitchFamily="49" charset="0"/>
              </a:rPr>
              <a:t>стимулирование деловой активности</a:t>
            </a:r>
            <a:r>
              <a:rPr lang="en-US" sz="1600" i="1" dirty="0">
                <a:solidFill>
                  <a:schemeClr val="tx1"/>
                </a:solidFill>
                <a:latin typeface="Consolas" panose="020B0609020204030204" pitchFamily="49" charset="0"/>
                <a:cs typeface="Consolas" panose="020B0609020204030204" pitchFamily="49" charset="0"/>
              </a:rPr>
              <a:t>;</a:t>
            </a:r>
            <a:endParaRPr lang="ru-RU" sz="1600" i="1" dirty="0">
              <a:solidFill>
                <a:schemeClr val="tx1"/>
              </a:solidFill>
              <a:latin typeface="Consolas" panose="020B0609020204030204" pitchFamily="49" charset="0"/>
              <a:cs typeface="Consolas" panose="020B0609020204030204" pitchFamily="49" charset="0"/>
            </a:endParaRPr>
          </a:p>
          <a:p>
            <a:r>
              <a:rPr lang="ru-RU" sz="1600" i="1" dirty="0">
                <a:solidFill>
                  <a:schemeClr val="tx1"/>
                </a:solidFill>
                <a:latin typeface="Consolas" panose="020B0609020204030204" pitchFamily="49" charset="0"/>
                <a:cs typeface="Consolas" panose="020B0609020204030204" pitchFamily="49" charset="0"/>
              </a:rPr>
              <a:t>поддержка финансовой стабильности на микро- и макроуровнях</a:t>
            </a:r>
            <a:r>
              <a:rPr lang="en-US" sz="1600" i="1" dirty="0">
                <a:solidFill>
                  <a:schemeClr val="tx1"/>
                </a:solidFill>
                <a:latin typeface="Consolas" panose="020B0609020204030204" pitchFamily="49" charset="0"/>
                <a:cs typeface="Consolas" panose="020B0609020204030204" pitchFamily="49" charset="0"/>
              </a:rPr>
              <a:t>;</a:t>
            </a:r>
            <a:endParaRPr lang="ru-RU" sz="1600" i="1" dirty="0">
              <a:solidFill>
                <a:schemeClr val="tx1"/>
              </a:solidFill>
              <a:latin typeface="Consolas" panose="020B0609020204030204" pitchFamily="49" charset="0"/>
              <a:cs typeface="Consolas" panose="020B0609020204030204" pitchFamily="49" charset="0"/>
            </a:endParaRPr>
          </a:p>
          <a:p>
            <a:r>
              <a:rPr lang="ru-RU" sz="1600" i="1" dirty="0">
                <a:solidFill>
                  <a:schemeClr val="tx1"/>
                </a:solidFill>
                <a:latin typeface="Consolas" panose="020B0609020204030204" pitchFamily="49" charset="0"/>
                <a:cs typeface="Consolas" panose="020B0609020204030204" pitchFamily="49" charset="0"/>
              </a:rPr>
              <a:t>сокращение государственных расходов</a:t>
            </a:r>
            <a:r>
              <a:rPr lang="en-US" sz="1600" i="1" dirty="0">
                <a:solidFill>
                  <a:schemeClr val="tx1"/>
                </a:solidFill>
                <a:latin typeface="Consolas" panose="020B0609020204030204" pitchFamily="49" charset="0"/>
                <a:cs typeface="Consolas" panose="020B0609020204030204" pitchFamily="49" charset="0"/>
              </a:rPr>
              <a:t>;</a:t>
            </a:r>
            <a:endParaRPr lang="ru-RU" sz="1600" i="1" dirty="0">
              <a:solidFill>
                <a:schemeClr val="tx1"/>
              </a:solidFill>
              <a:latin typeface="Consolas" panose="020B0609020204030204" pitchFamily="49" charset="0"/>
              <a:cs typeface="Consolas" panose="020B0609020204030204" pitchFamily="49" charset="0"/>
            </a:endParaRPr>
          </a:p>
          <a:p>
            <a:r>
              <a:rPr lang="ru-RU" sz="1600" i="1" dirty="0">
                <a:solidFill>
                  <a:schemeClr val="tx1"/>
                </a:solidFill>
                <a:latin typeface="Consolas" panose="020B0609020204030204" pitchFamily="49" charset="0"/>
                <a:cs typeface="Consolas" panose="020B0609020204030204" pitchFamily="49" charset="0"/>
              </a:rPr>
              <a:t>содействие научно-техническому прогрессу</a:t>
            </a:r>
            <a:r>
              <a:rPr lang="en-US" sz="1600" i="1" dirty="0">
                <a:solidFill>
                  <a:schemeClr val="tx1"/>
                </a:solidFill>
                <a:latin typeface="Consolas" panose="020B0609020204030204" pitchFamily="49" charset="0"/>
                <a:cs typeface="Consolas" panose="020B0609020204030204" pitchFamily="49" charset="0"/>
              </a:rPr>
              <a:t>;</a:t>
            </a:r>
            <a:endParaRPr lang="ru-RU" sz="1600" i="1" dirty="0">
              <a:solidFill>
                <a:schemeClr val="tx1"/>
              </a:solidFill>
              <a:latin typeface="Consolas" panose="020B0609020204030204" pitchFamily="49" charset="0"/>
              <a:cs typeface="Consolas" panose="020B0609020204030204" pitchFamily="49" charset="0"/>
            </a:endParaRPr>
          </a:p>
          <a:p>
            <a:r>
              <a:rPr lang="ru-RU" sz="1600" i="1" dirty="0">
                <a:solidFill>
                  <a:schemeClr val="tx1"/>
                </a:solidFill>
                <a:latin typeface="Consolas" panose="020B0609020204030204" pitchFamily="49" charset="0"/>
                <a:cs typeface="Consolas" panose="020B0609020204030204" pitchFamily="49" charset="0"/>
              </a:rPr>
              <a:t>поддержка внешнеэкономической деятельности</a:t>
            </a:r>
            <a:r>
              <a:rPr lang="en-US" sz="1600" i="1" dirty="0">
                <a:solidFill>
                  <a:schemeClr val="tx1"/>
                </a:solidFill>
                <a:latin typeface="Consolas" panose="020B0609020204030204" pitchFamily="49" charset="0"/>
                <a:cs typeface="Consolas" panose="020B0609020204030204" pitchFamily="49" charset="0"/>
              </a:rPr>
              <a:t>;</a:t>
            </a:r>
            <a:endParaRPr lang="ru-RU" sz="1600" i="1" dirty="0">
              <a:solidFill>
                <a:schemeClr val="tx1"/>
              </a:solidFill>
              <a:latin typeface="Consolas" panose="020B0609020204030204" pitchFamily="49" charset="0"/>
              <a:cs typeface="Consolas" panose="020B0609020204030204" pitchFamily="49" charset="0"/>
            </a:endParaRPr>
          </a:p>
          <a:p>
            <a:r>
              <a:rPr lang="ru-RU" sz="1600" i="1" dirty="0">
                <a:solidFill>
                  <a:schemeClr val="tx1"/>
                </a:solidFill>
                <a:latin typeface="Consolas" panose="020B0609020204030204" pitchFamily="49" charset="0"/>
                <a:cs typeface="Consolas" panose="020B0609020204030204" pitchFamily="49" charset="0"/>
              </a:rPr>
              <a:t>вложение средств в экономику страховщиками как институциональными инвесторами</a:t>
            </a:r>
            <a:r>
              <a:rPr lang="en-US" sz="1600" i="1" dirty="0">
                <a:solidFill>
                  <a:schemeClr val="tx1"/>
                </a:solidFill>
                <a:latin typeface="Consolas" panose="020B0609020204030204" pitchFamily="49" charset="0"/>
                <a:cs typeface="Consolas" panose="020B0609020204030204" pitchFamily="49" charset="0"/>
              </a:rPr>
              <a:t>.</a:t>
            </a:r>
            <a:endParaRPr lang="ru-RU" sz="1600" i="1" dirty="0">
              <a:solidFill>
                <a:schemeClr val="tx1"/>
              </a:solidFill>
              <a:latin typeface="Consolas" panose="020B0609020204030204" pitchFamily="49" charset="0"/>
              <a:cs typeface="Consolas" panose="020B0609020204030204" pitchFamily="49" charset="0"/>
            </a:endParaRPr>
          </a:p>
          <a:p>
            <a:endParaRPr lang="ru-RU" sz="1600" i="1" dirty="0">
              <a:solidFill>
                <a:schemeClr val="tx1"/>
              </a:solidFill>
              <a:latin typeface="Consolas" panose="020B0609020204030204" pitchFamily="49" charset="0"/>
              <a:cs typeface="Consolas" panose="020B0609020204030204" pitchFamily="49" charset="0"/>
            </a:endParaRPr>
          </a:p>
          <a:p>
            <a:endParaRPr lang="ru-RU" sz="1600" i="1" dirty="0">
              <a:solidFill>
                <a:schemeClr val="tx1"/>
              </a:solidFill>
              <a:latin typeface="Consolas" panose="020B0609020204030204" pitchFamily="49" charset="0"/>
              <a:cs typeface="Consolas" panose="020B0609020204030204" pitchFamily="49" charset="0"/>
            </a:endParaRPr>
          </a:p>
          <a:p>
            <a:endParaRPr lang="ru-RU" sz="1600" i="1" dirty="0">
              <a:solidFill>
                <a:schemeClr val="tx1"/>
              </a:solidFill>
              <a:latin typeface="Consolas" panose="020B0609020204030204" pitchFamily="49" charset="0"/>
              <a:cs typeface="Consolas" panose="020B0609020204030204" pitchFamily="49" charset="0"/>
            </a:endParaRPr>
          </a:p>
          <a:p>
            <a:endParaRPr lang="ru-RU" sz="1600" i="1" dirty="0">
              <a:solidFill>
                <a:schemeClr val="tx1"/>
              </a:solidFill>
              <a:latin typeface="Consolas" panose="020B0609020204030204" pitchFamily="49" charset="0"/>
              <a:cs typeface="Consolas" panose="020B0609020204030204" pitchFamily="49" charset="0"/>
            </a:endParaRPr>
          </a:p>
          <a:p>
            <a:endParaRPr lang="ru-RU" sz="1600" i="1" dirty="0">
              <a:solidFill>
                <a:schemeClr val="tx1"/>
              </a:solidFill>
              <a:latin typeface="Consolas" panose="020B0609020204030204" pitchFamily="49" charset="0"/>
              <a:cs typeface="Consolas" panose="020B0609020204030204" pitchFamily="49" charset="0"/>
            </a:endParaRPr>
          </a:p>
          <a:p>
            <a:endParaRPr lang="ru-RU" sz="1600" dirty="0"/>
          </a:p>
        </p:txBody>
      </p:sp>
      <p:pic>
        <p:nvPicPr>
          <p:cNvPr id="14" name="Picture 8">
            <a:extLst>
              <a:ext uri="{FF2B5EF4-FFF2-40B4-BE49-F238E27FC236}">
                <a16:creationId xmlns:a16="http://schemas.microsoft.com/office/drawing/2014/main" id="{9D369157-E201-6B41-9DB2-149C928339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00" y="2615772"/>
            <a:ext cx="2883489" cy="2110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a:extLst>
              <a:ext uri="{FF2B5EF4-FFF2-40B4-BE49-F238E27FC236}">
                <a16:creationId xmlns:a16="http://schemas.microsoft.com/office/drawing/2014/main" id="{C8F381B1-9D58-BC4F-B789-97A28EEEA8DF}"/>
              </a:ext>
            </a:extLst>
          </p:cNvPr>
          <p:cNvSpPr/>
          <p:nvPr/>
        </p:nvSpPr>
        <p:spPr>
          <a:xfrm>
            <a:off x="5090160" y="491168"/>
            <a:ext cx="3527718" cy="177227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spcAft>
                <a:spcPts val="450"/>
              </a:spcAft>
              <a:buClr>
                <a:schemeClr val="accent1"/>
              </a:buClr>
            </a:pPr>
            <a:r>
              <a:rPr lang="ru-RU" b="1" i="1" dirty="0">
                <a:solidFill>
                  <a:schemeClr val="accent6">
                    <a:lumMod val="50000"/>
                  </a:schemeClr>
                </a:solidFill>
                <a:latin typeface="Monaco" pitchFamily="2" charset="0"/>
                <a:cs typeface="Consolas" panose="020B0609020204030204" pitchFamily="49" charset="0"/>
              </a:rPr>
              <a:t>Можно застраховаться </a:t>
            </a:r>
          </a:p>
          <a:p>
            <a:pPr marL="285750" indent="-285750">
              <a:spcAft>
                <a:spcPts val="450"/>
              </a:spcAft>
              <a:buClr>
                <a:schemeClr val="accent1"/>
              </a:buClr>
              <a:buFont typeface="Courier New" panose="02070309020205020404" pitchFamily="49" charset="0"/>
              <a:buChar char="o"/>
            </a:pPr>
            <a:r>
              <a:rPr lang="ru-RU" dirty="0">
                <a:solidFill>
                  <a:schemeClr val="accent6">
                    <a:lumMod val="50000"/>
                  </a:schemeClr>
                </a:solidFill>
                <a:latin typeface="Monaco" pitchFamily="2" charset="0"/>
                <a:cs typeface="Consolas" panose="020B0609020204030204" pitchFamily="49" charset="0"/>
              </a:rPr>
              <a:t>от потери и порчи имущества</a:t>
            </a:r>
          </a:p>
          <a:p>
            <a:pPr marL="285750" indent="-285750">
              <a:spcAft>
                <a:spcPts val="450"/>
              </a:spcAft>
              <a:buClr>
                <a:schemeClr val="accent1"/>
              </a:buClr>
              <a:buFont typeface="Courier New" panose="02070309020205020404" pitchFamily="49" charset="0"/>
              <a:buChar char="o"/>
            </a:pPr>
            <a:r>
              <a:rPr lang="ru-RU" dirty="0">
                <a:solidFill>
                  <a:schemeClr val="accent6">
                    <a:lumMod val="50000"/>
                  </a:schemeClr>
                </a:solidFill>
                <a:latin typeface="Monaco" pitchFamily="2" charset="0"/>
                <a:cs typeface="Consolas" panose="020B0609020204030204" pitchFamily="49" charset="0"/>
              </a:rPr>
              <a:t>от утраты здоровья и жизни </a:t>
            </a:r>
          </a:p>
          <a:p>
            <a:pPr marL="285750" indent="-285750">
              <a:spcAft>
                <a:spcPts val="450"/>
              </a:spcAft>
              <a:buClr>
                <a:schemeClr val="accent1"/>
              </a:buClr>
              <a:buFont typeface="Courier New" panose="02070309020205020404" pitchFamily="49" charset="0"/>
              <a:buChar char="o"/>
            </a:pPr>
            <a:r>
              <a:rPr lang="ru-RU" dirty="0">
                <a:solidFill>
                  <a:schemeClr val="accent6">
                    <a:lumMod val="50000"/>
                  </a:schemeClr>
                </a:solidFill>
                <a:latin typeface="Monaco" pitchFamily="2" charset="0"/>
                <a:cs typeface="Consolas" panose="020B0609020204030204" pitchFamily="49" charset="0"/>
              </a:rPr>
              <a:t>от необходимости платить (нести ответственность) за случайно нанесенный ущерб</a:t>
            </a:r>
          </a:p>
        </p:txBody>
      </p:sp>
      <p:sp>
        <p:nvSpPr>
          <p:cNvPr id="14" name="Скругленный прямоугольник 13">
            <a:extLst>
              <a:ext uri="{FF2B5EF4-FFF2-40B4-BE49-F238E27FC236}">
                <a16:creationId xmlns:a16="http://schemas.microsoft.com/office/drawing/2014/main" id="{CCFCBA0D-F7FE-B14A-9A00-328BB25DFDF8}"/>
              </a:ext>
            </a:extLst>
          </p:cNvPr>
          <p:cNvSpPr/>
          <p:nvPr/>
        </p:nvSpPr>
        <p:spPr>
          <a:xfrm>
            <a:off x="5090160" y="2410187"/>
            <a:ext cx="3527718" cy="2242145"/>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marL="171450" indent="-171450">
              <a:spcAft>
                <a:spcPts val="450"/>
              </a:spcAft>
              <a:buClr>
                <a:schemeClr val="accent5">
                  <a:lumMod val="75000"/>
                </a:schemeClr>
              </a:buClr>
              <a:buFont typeface="Courier New" panose="02070309020205020404" pitchFamily="49" charset="0"/>
              <a:buChar char="o"/>
            </a:pPr>
            <a:r>
              <a:rPr lang="ru-RU" b="1" i="1" dirty="0">
                <a:solidFill>
                  <a:schemeClr val="tx1">
                    <a:lumMod val="95000"/>
                    <a:lumOff val="5000"/>
                  </a:schemeClr>
                </a:solidFill>
                <a:latin typeface="Monaco" pitchFamily="2" charset="0"/>
                <a:cs typeface="Consolas" panose="020B0609020204030204" pitchFamily="49" charset="0"/>
              </a:rPr>
              <a:t>Нельзя застраховаться</a:t>
            </a:r>
          </a:p>
          <a:p>
            <a:pPr marL="257175" indent="-257175">
              <a:spcAft>
                <a:spcPts val="450"/>
              </a:spcAft>
              <a:buClr>
                <a:schemeClr val="accent5">
                  <a:lumMod val="75000"/>
                </a:schemeClr>
              </a:buClr>
              <a:buFont typeface="Courier New" panose="02070309020205020404" pitchFamily="49" charset="0"/>
              <a:buChar char="o"/>
            </a:pPr>
            <a:r>
              <a:rPr lang="ru-RU" dirty="0">
                <a:solidFill>
                  <a:schemeClr val="tx1">
                    <a:lumMod val="95000"/>
                    <a:lumOff val="5000"/>
                  </a:schemeClr>
                </a:solidFill>
                <a:latin typeface="Monaco" pitchFamily="2" charset="0"/>
                <a:cs typeface="Consolas" panose="020B0609020204030204" pitchFamily="49" charset="0"/>
              </a:rPr>
              <a:t>от событий, которые нельзя проверить, </a:t>
            </a:r>
          </a:p>
          <a:p>
            <a:pPr marL="257175" indent="-257175">
              <a:spcAft>
                <a:spcPts val="450"/>
              </a:spcAft>
              <a:buClr>
                <a:schemeClr val="accent5">
                  <a:lumMod val="75000"/>
                </a:schemeClr>
              </a:buClr>
              <a:buFont typeface="Courier New" panose="02070309020205020404" pitchFamily="49" charset="0"/>
              <a:buChar char="o"/>
            </a:pPr>
            <a:r>
              <a:rPr lang="ru-RU" dirty="0">
                <a:solidFill>
                  <a:schemeClr val="tx1">
                    <a:lumMod val="95000"/>
                    <a:lumOff val="5000"/>
                  </a:schemeClr>
                </a:solidFill>
                <a:latin typeface="Monaco" pitchFamily="2" charset="0"/>
                <a:cs typeface="Consolas" panose="020B0609020204030204" pitchFamily="49" charset="0"/>
              </a:rPr>
              <a:t>от глобальных катастроф,</a:t>
            </a:r>
          </a:p>
          <a:p>
            <a:pPr marL="257175" indent="-257175">
              <a:spcAft>
                <a:spcPts val="450"/>
              </a:spcAft>
              <a:buClr>
                <a:schemeClr val="accent5">
                  <a:lumMod val="75000"/>
                </a:schemeClr>
              </a:buClr>
              <a:buFont typeface="Courier New" panose="02070309020205020404" pitchFamily="49" charset="0"/>
              <a:buChar char="o"/>
            </a:pPr>
            <a:r>
              <a:rPr lang="ru-RU" dirty="0">
                <a:solidFill>
                  <a:schemeClr val="tx1">
                    <a:lumMod val="95000"/>
                    <a:lumOff val="5000"/>
                  </a:schemeClr>
                </a:solidFill>
                <a:latin typeface="Monaco" pitchFamily="2" charset="0"/>
                <a:cs typeface="Consolas" panose="020B0609020204030204" pitchFamily="49" charset="0"/>
              </a:rPr>
              <a:t>от необходимости отвечать за уголовные преступления, </a:t>
            </a:r>
          </a:p>
          <a:p>
            <a:pPr marL="257175" indent="-257175">
              <a:spcAft>
                <a:spcPts val="450"/>
              </a:spcAft>
              <a:buClr>
                <a:schemeClr val="accent5">
                  <a:lumMod val="75000"/>
                </a:schemeClr>
              </a:buClr>
              <a:buFont typeface="Courier New" panose="02070309020205020404" pitchFamily="49" charset="0"/>
              <a:buChar char="o"/>
            </a:pPr>
            <a:r>
              <a:rPr lang="ru-RU" dirty="0">
                <a:solidFill>
                  <a:schemeClr val="tx1">
                    <a:lumMod val="95000"/>
                    <a:lumOff val="5000"/>
                  </a:schemeClr>
                </a:solidFill>
                <a:latin typeface="Monaco" pitchFamily="2" charset="0"/>
                <a:cs typeface="Consolas" panose="020B0609020204030204" pitchFamily="49" charset="0"/>
              </a:rPr>
              <a:t>от событий, страхование от которых запрещено законом.</a:t>
            </a:r>
          </a:p>
        </p:txBody>
      </p:sp>
      <p:sp>
        <p:nvSpPr>
          <p:cNvPr id="17" name="Текст 3">
            <a:extLst>
              <a:ext uri="{FF2B5EF4-FFF2-40B4-BE49-F238E27FC236}">
                <a16:creationId xmlns:a16="http://schemas.microsoft.com/office/drawing/2014/main" id="{A2C2369B-5808-F741-ACA0-06D238D3B9CE}"/>
              </a:ext>
            </a:extLst>
          </p:cNvPr>
          <p:cNvSpPr txBox="1">
            <a:spLocks/>
          </p:cNvSpPr>
          <p:nvPr/>
        </p:nvSpPr>
        <p:spPr>
          <a:xfrm>
            <a:off x="526122" y="491168"/>
            <a:ext cx="3791878" cy="17722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r>
              <a:rPr lang="ru-RU" sz="2000" b="1" dirty="0">
                <a:solidFill>
                  <a:srgbClr val="FD3F67"/>
                </a:solidFill>
                <a:latin typeface="Segoe Print" panose="02000800000000000000" pitchFamily="2" charset="0"/>
                <a:cs typeface="Consolas" panose="020B0609020204030204" pitchFamily="49" charset="0"/>
              </a:rPr>
              <a:t>Страховой риск </a:t>
            </a:r>
            <a:r>
              <a:rPr lang="ru-RU" dirty="0">
                <a:solidFill>
                  <a:schemeClr val="accent6">
                    <a:lumMod val="50000"/>
                  </a:schemeClr>
                </a:solidFill>
                <a:latin typeface="Monaco" pitchFamily="2" charset="0"/>
                <a:cs typeface="Consolas" panose="020B0609020204030204" pitchFamily="49" charset="0"/>
              </a:rPr>
              <a:t>– предполагаемое событие, на случай наступления которого проводится страхование.</a:t>
            </a:r>
          </a:p>
          <a:p>
            <a:pPr marL="101600"/>
            <a:r>
              <a:rPr lang="ru-RU" dirty="0">
                <a:solidFill>
                  <a:schemeClr val="accent6">
                    <a:lumMod val="50000"/>
                  </a:schemeClr>
                </a:solidFill>
                <a:latin typeface="Monaco" pitchFamily="2" charset="0"/>
                <a:cs typeface="Consolas" panose="020B0609020204030204" pitchFamily="49" charset="0"/>
              </a:rPr>
              <a:t>Событие, рассматриваемое в качестве страхового риска, должно обладать признаками вероятности и случайности его наступления.</a:t>
            </a:r>
          </a:p>
        </p:txBody>
      </p:sp>
      <p:sp>
        <p:nvSpPr>
          <p:cNvPr id="18" name="Прямоугольник 17">
            <a:extLst>
              <a:ext uri="{FF2B5EF4-FFF2-40B4-BE49-F238E27FC236}">
                <a16:creationId xmlns:a16="http://schemas.microsoft.com/office/drawing/2014/main" id="{6D39DEB1-7946-EF48-9B7F-0A030F934745}"/>
              </a:ext>
            </a:extLst>
          </p:cNvPr>
          <p:cNvSpPr/>
          <p:nvPr/>
        </p:nvSpPr>
        <p:spPr>
          <a:xfrm>
            <a:off x="526122" y="2583180"/>
            <a:ext cx="4277835" cy="2123658"/>
          </a:xfrm>
          <a:prstGeom prst="rect">
            <a:avLst/>
          </a:prstGeom>
        </p:spPr>
        <p:txBody>
          <a:bodyPr wrap="square">
            <a:spAutoFit/>
          </a:bodyPr>
          <a:lstStyle/>
          <a:p>
            <a:pPr marL="101600"/>
            <a:r>
              <a:rPr lang="ru-RU" sz="2000" b="1" dirty="0">
                <a:solidFill>
                  <a:srgbClr val="FD3F67"/>
                </a:solidFill>
                <a:latin typeface="Segoe Print" panose="02000800000000000000" pitchFamily="2" charset="0"/>
                <a:cs typeface="Consolas" panose="020B0609020204030204" pitchFamily="49" charset="0"/>
              </a:rPr>
              <a:t>Страховой случай </a:t>
            </a:r>
            <a:r>
              <a:rPr lang="ru-RU" dirty="0">
                <a:solidFill>
                  <a:schemeClr val="accent6">
                    <a:lumMod val="50000"/>
                  </a:schemeClr>
                </a:solidFill>
                <a:latin typeface="Monaco" pitchFamily="2" charset="0"/>
                <a:cs typeface="Consolas" panose="020B0609020204030204" pitchFamily="49" charset="0"/>
              </a:rPr>
              <a:t>– совершившееся событие, предусмотренное договором страхования или законом, с наступлением которого возникает обязанность страховщика произвести страховую выплату страхователю, застрахованному лицу, выгодоприобретателю или иным третьим лицам.</a:t>
            </a:r>
          </a:p>
        </p:txBody>
      </p:sp>
    </p:spTree>
    <p:extLst>
      <p:ext uri="{BB962C8B-B14F-4D97-AF65-F5344CB8AC3E}">
        <p14:creationId xmlns:p14="http://schemas.microsoft.com/office/powerpoint/2010/main" val="167804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CD210B-EBF9-2E44-85B9-69091B4B22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graphicFrame>
        <p:nvGraphicFramePr>
          <p:cNvPr id="3" name="Схема 2">
            <a:extLst>
              <a:ext uri="{FF2B5EF4-FFF2-40B4-BE49-F238E27FC236}">
                <a16:creationId xmlns:a16="http://schemas.microsoft.com/office/drawing/2014/main" id="{1864D7E2-70C5-9B41-8AB2-D18BCE53DB76}"/>
              </a:ext>
            </a:extLst>
          </p:cNvPr>
          <p:cNvGraphicFramePr/>
          <p:nvPr>
            <p:extLst>
              <p:ext uri="{D42A27DB-BD31-4B8C-83A1-F6EECF244321}">
                <p14:modId xmlns:p14="http://schemas.microsoft.com/office/powerpoint/2010/main" val="2887429185"/>
              </p:ext>
            </p:extLst>
          </p:nvPr>
        </p:nvGraphicFramePr>
        <p:xfrm>
          <a:off x="4155941" y="350402"/>
          <a:ext cx="5177436" cy="4596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0E87C67-6675-334C-822C-1B9E21CAA5F3}"/>
              </a:ext>
            </a:extLst>
          </p:cNvPr>
          <p:cNvSpPr txBox="1"/>
          <p:nvPr/>
        </p:nvSpPr>
        <p:spPr>
          <a:xfrm>
            <a:off x="439808" y="1265515"/>
            <a:ext cx="4132192" cy="3877985"/>
          </a:xfrm>
          <a:prstGeom prst="rect">
            <a:avLst/>
          </a:prstGeom>
          <a:noFill/>
        </p:spPr>
        <p:txBody>
          <a:bodyPr wrap="square" rtlCol="0">
            <a:spAutoFit/>
          </a:bodyPr>
          <a:lstStyle/>
          <a:p>
            <a:pPr marL="285750" indent="-285750">
              <a:buClr>
                <a:srgbClr val="FFC000"/>
              </a:buClr>
              <a:buFont typeface="Courier New" panose="02070309020205020404" pitchFamily="49" charset="0"/>
              <a:buChar char="o"/>
            </a:pPr>
            <a:r>
              <a:rPr lang="ru-RU" sz="1200" b="1" i="1" dirty="0">
                <a:solidFill>
                  <a:schemeClr val="bg1"/>
                </a:solidFill>
                <a:latin typeface="Monaco" pitchFamily="2" charset="0"/>
              </a:rPr>
              <a:t>Превенция</a:t>
            </a:r>
            <a:r>
              <a:rPr lang="ru-RU" sz="1200" i="1" dirty="0">
                <a:solidFill>
                  <a:schemeClr val="bg1"/>
                </a:solidFill>
                <a:latin typeface="Monaco" pitchFamily="2" charset="0"/>
              </a:rPr>
              <a:t> – </a:t>
            </a:r>
            <a:r>
              <a:rPr lang="ru-RU" sz="1200" dirty="0">
                <a:solidFill>
                  <a:schemeClr val="bg1"/>
                </a:solidFill>
                <a:latin typeface="Monaco" pitchFamily="2" charset="0"/>
              </a:rPr>
              <a:t>когда страховщики принимают все зависящие от них меры, которые могут привести к уменьшению вероятности возникновения нежелательных ситуаций.</a:t>
            </a:r>
          </a:p>
          <a:p>
            <a:pPr marL="285750" indent="-285750">
              <a:buClr>
                <a:srgbClr val="FFC000"/>
              </a:buClr>
              <a:buFont typeface="Courier New" panose="02070309020205020404" pitchFamily="49" charset="0"/>
              <a:buChar char="o"/>
            </a:pPr>
            <a:r>
              <a:rPr lang="ru-RU" sz="1200" b="1" i="1" dirty="0">
                <a:solidFill>
                  <a:schemeClr val="bg1"/>
                </a:solidFill>
                <a:latin typeface="Monaco" pitchFamily="2" charset="0"/>
              </a:rPr>
              <a:t>Солидарность</a:t>
            </a:r>
            <a:r>
              <a:rPr lang="ru-RU" sz="1200" i="1" dirty="0">
                <a:solidFill>
                  <a:schemeClr val="bg1"/>
                </a:solidFill>
                <a:latin typeface="Monaco" pitchFamily="2" charset="0"/>
              </a:rPr>
              <a:t> – </a:t>
            </a:r>
            <a:r>
              <a:rPr lang="ru-RU" sz="1200" dirty="0">
                <a:solidFill>
                  <a:schemeClr val="bg1"/>
                </a:solidFill>
                <a:latin typeface="Monaco" pitchFamily="2" charset="0"/>
              </a:rPr>
              <a:t>использование средств части участников для того, чтобы компенсировать ущерб, полученный другими людьми.</a:t>
            </a:r>
          </a:p>
          <a:p>
            <a:pPr marL="285750" indent="-285750">
              <a:buClr>
                <a:srgbClr val="FFC000"/>
              </a:buClr>
              <a:buFont typeface="Courier New" panose="02070309020205020404" pitchFamily="49" charset="0"/>
              <a:buChar char="o"/>
            </a:pPr>
            <a:r>
              <a:rPr lang="ru-RU" sz="1200" b="1" i="1" dirty="0">
                <a:solidFill>
                  <a:schemeClr val="bg1"/>
                </a:solidFill>
                <a:latin typeface="Monaco" pitchFamily="2" charset="0"/>
              </a:rPr>
              <a:t>Возвратность</a:t>
            </a:r>
            <a:r>
              <a:rPr lang="ru-RU" sz="1200" i="1" dirty="0">
                <a:solidFill>
                  <a:schemeClr val="bg1"/>
                </a:solidFill>
                <a:latin typeface="Monaco" pitchFamily="2" charset="0"/>
              </a:rPr>
              <a:t> –</a:t>
            </a:r>
            <a:r>
              <a:rPr lang="ru-RU" sz="1200" dirty="0">
                <a:solidFill>
                  <a:schemeClr val="bg1"/>
                </a:solidFill>
                <a:latin typeface="Monaco" pitchFamily="2" charset="0"/>
              </a:rPr>
              <a:t> направление средств  страхового фонда только для выплат его членам.</a:t>
            </a:r>
          </a:p>
          <a:p>
            <a:pPr marL="285750" indent="-285750">
              <a:buClr>
                <a:srgbClr val="FFC000"/>
              </a:buClr>
              <a:buFont typeface="Courier New" panose="02070309020205020404" pitchFamily="49" charset="0"/>
              <a:buChar char="o"/>
            </a:pPr>
            <a:r>
              <a:rPr lang="ru-RU" sz="1200" b="1" i="1" dirty="0">
                <a:solidFill>
                  <a:schemeClr val="bg1"/>
                </a:solidFill>
                <a:latin typeface="Monaco" pitchFamily="2" charset="0"/>
              </a:rPr>
              <a:t>Возмещение</a:t>
            </a:r>
            <a:r>
              <a:rPr lang="ru-RU" sz="1200" i="1" dirty="0">
                <a:solidFill>
                  <a:schemeClr val="bg1"/>
                </a:solidFill>
                <a:latin typeface="Monaco" pitchFamily="2" charset="0"/>
              </a:rPr>
              <a:t> –</a:t>
            </a:r>
            <a:r>
              <a:rPr lang="ru-RU" sz="1200" dirty="0">
                <a:solidFill>
                  <a:schemeClr val="bg1"/>
                </a:solidFill>
                <a:latin typeface="Monaco" pitchFamily="2" charset="0"/>
              </a:rPr>
              <a:t> обеспечение страховой защиты человека, т.е. компенсация не будет большего размера, нежели нанесённый фактический ущерб.</a:t>
            </a:r>
          </a:p>
          <a:p>
            <a:pPr marL="285750" indent="-285750">
              <a:buClr>
                <a:srgbClr val="FFC000"/>
              </a:buClr>
              <a:buFont typeface="Courier New" panose="02070309020205020404" pitchFamily="49" charset="0"/>
              <a:buChar char="o"/>
            </a:pPr>
            <a:r>
              <a:rPr lang="ru-RU" sz="1200" b="1" i="1" dirty="0">
                <a:solidFill>
                  <a:schemeClr val="bg1"/>
                </a:solidFill>
                <a:latin typeface="Monaco" pitchFamily="2" charset="0"/>
              </a:rPr>
              <a:t>Эквивалентность</a:t>
            </a:r>
            <a:r>
              <a:rPr lang="ru-RU" sz="1200" i="1" dirty="0">
                <a:solidFill>
                  <a:schemeClr val="bg1"/>
                </a:solidFill>
                <a:latin typeface="Monaco" pitchFamily="2" charset="0"/>
              </a:rPr>
              <a:t> – </a:t>
            </a:r>
            <a:r>
              <a:rPr lang="ru-RU" sz="1200" dirty="0">
                <a:solidFill>
                  <a:schemeClr val="bg1"/>
                </a:solidFill>
                <a:latin typeface="Monaco" pitchFamily="2" charset="0"/>
              </a:rPr>
              <a:t>соблюдение равновесия между ожидаемой помощью пострадавшего и страховщика.</a:t>
            </a:r>
          </a:p>
          <a:p>
            <a:pPr marL="285750" indent="-285750">
              <a:buClr>
                <a:srgbClr val="FFC000"/>
              </a:buClr>
              <a:buFont typeface="Courier New" panose="02070309020205020404" pitchFamily="49" charset="0"/>
              <a:buChar char="o"/>
            </a:pPr>
            <a:endParaRPr lang="ru-RU" sz="1200" dirty="0">
              <a:solidFill>
                <a:schemeClr val="bg1"/>
              </a:solidFill>
              <a:latin typeface="Monaco" pitchFamily="2" charset="0"/>
            </a:endParaRPr>
          </a:p>
          <a:p>
            <a:endParaRPr lang="ru-RU" sz="1800" dirty="0">
              <a:latin typeface="Segoe Print" panose="02000800000000000000" pitchFamily="2" charset="0"/>
            </a:endParaRPr>
          </a:p>
        </p:txBody>
      </p:sp>
      <p:sp>
        <p:nvSpPr>
          <p:cNvPr id="6" name="Прямоугольник 5">
            <a:extLst>
              <a:ext uri="{FF2B5EF4-FFF2-40B4-BE49-F238E27FC236}">
                <a16:creationId xmlns:a16="http://schemas.microsoft.com/office/drawing/2014/main" id="{59A7C213-FA39-7C46-AB01-747F07D103BC}"/>
              </a:ext>
            </a:extLst>
          </p:cNvPr>
          <p:cNvSpPr/>
          <p:nvPr/>
        </p:nvSpPr>
        <p:spPr>
          <a:xfrm>
            <a:off x="1331451" y="580830"/>
            <a:ext cx="4049507" cy="461665"/>
          </a:xfrm>
          <a:prstGeom prst="rect">
            <a:avLst/>
          </a:prstGeom>
        </p:spPr>
        <p:txBody>
          <a:bodyPr wrap="none">
            <a:spAutoFit/>
          </a:bodyPr>
          <a:lstStyle/>
          <a:p>
            <a:r>
              <a:rPr lang="ru-RU" sz="2400" dirty="0">
                <a:solidFill>
                  <a:srgbClr val="FFC000"/>
                </a:solidFill>
                <a:latin typeface="Segoe Print" panose="02000800000000000000" pitchFamily="2" charset="0"/>
              </a:rPr>
              <a:t>Принципы страхования:</a:t>
            </a:r>
          </a:p>
        </p:txBody>
      </p:sp>
    </p:spTree>
    <p:extLst>
      <p:ext uri="{BB962C8B-B14F-4D97-AF65-F5344CB8AC3E}">
        <p14:creationId xmlns:p14="http://schemas.microsoft.com/office/powerpoint/2010/main" val="378979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1063" name="Google Shape;1063;p4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451" name="Прямоугольник 450">
            <a:extLst>
              <a:ext uri="{FF2B5EF4-FFF2-40B4-BE49-F238E27FC236}">
                <a16:creationId xmlns:a16="http://schemas.microsoft.com/office/drawing/2014/main" id="{698A6F03-D729-B44D-8AA8-D4AE0B0D0873}"/>
              </a:ext>
            </a:extLst>
          </p:cNvPr>
          <p:cNvSpPr/>
          <p:nvPr/>
        </p:nvSpPr>
        <p:spPr>
          <a:xfrm>
            <a:off x="381261" y="127761"/>
            <a:ext cx="4135133" cy="4180632"/>
          </a:xfrm>
          <a:prstGeom prst="rect">
            <a:avLst/>
          </a:prstGeom>
        </p:spPr>
        <p:txBody>
          <a:bodyPr wrap="square">
            <a:spAutoFit/>
          </a:bodyPr>
          <a:lstStyle/>
          <a:p>
            <a:pPr marL="285750" indent="-285750">
              <a:spcAft>
                <a:spcPts val="450"/>
              </a:spcAft>
              <a:buClr>
                <a:srgbClr val="05BEC6"/>
              </a:buClr>
              <a:buFont typeface="Courier New" panose="02070309020205020404" pitchFamily="49" charset="0"/>
              <a:buChar char="o"/>
            </a:pPr>
            <a:endParaRPr lang="ru-RU" sz="1600" b="1" dirty="0">
              <a:solidFill>
                <a:schemeClr val="accent6">
                  <a:lumMod val="50000"/>
                </a:schemeClr>
              </a:solidFill>
              <a:latin typeface="Monaco" pitchFamily="2" charset="0"/>
              <a:cs typeface="Consolas" panose="020B0609020204030204" pitchFamily="49" charset="0"/>
            </a:endParaRPr>
          </a:p>
          <a:p>
            <a:pPr marL="628650" lvl="1" indent="-285750">
              <a:spcAft>
                <a:spcPts val="450"/>
              </a:spcAft>
              <a:buClr>
                <a:srgbClr val="05BEC6"/>
              </a:buClr>
              <a:buFont typeface="Courier New" panose="02070309020205020404" pitchFamily="49" charset="0"/>
              <a:buChar char="o"/>
            </a:pPr>
            <a:r>
              <a:rPr lang="ru-RU" sz="1600" dirty="0">
                <a:solidFill>
                  <a:schemeClr val="accent6">
                    <a:lumMod val="50000"/>
                  </a:schemeClr>
                </a:solidFill>
                <a:latin typeface="Monaco" pitchFamily="2" charset="0"/>
                <a:cs typeface="Consolas" panose="020B0609020204030204" pitchFamily="49" charset="0"/>
              </a:rPr>
              <a:t>необходимость получения мед. помощи</a:t>
            </a:r>
          </a:p>
          <a:p>
            <a:pPr marL="628650" lvl="1" indent="-285750">
              <a:spcAft>
                <a:spcPts val="450"/>
              </a:spcAft>
              <a:buClr>
                <a:srgbClr val="05BEC6"/>
              </a:buClr>
              <a:buFont typeface="Courier New" panose="02070309020205020404" pitchFamily="49" charset="0"/>
              <a:buChar char="o"/>
            </a:pPr>
            <a:r>
              <a:rPr lang="ru-RU" sz="1600" dirty="0">
                <a:solidFill>
                  <a:schemeClr val="accent6">
                    <a:lumMod val="50000"/>
                  </a:schemeClr>
                </a:solidFill>
                <a:latin typeface="Monaco" pitchFamily="2" charset="0"/>
                <a:cs typeface="Consolas" panose="020B0609020204030204" pitchFamily="49" charset="0"/>
              </a:rPr>
              <a:t>трудовое увечье и проф. заболевание</a:t>
            </a:r>
          </a:p>
          <a:p>
            <a:pPr marL="628650" lvl="1" indent="-285750">
              <a:spcAft>
                <a:spcPts val="450"/>
              </a:spcAft>
              <a:buClr>
                <a:srgbClr val="05BEC6"/>
              </a:buClr>
              <a:buFont typeface="Courier New" panose="02070309020205020404" pitchFamily="49" charset="0"/>
              <a:buChar char="o"/>
            </a:pPr>
            <a:r>
              <a:rPr lang="ru-RU" sz="1600" dirty="0">
                <a:solidFill>
                  <a:schemeClr val="accent6">
                    <a:lumMod val="50000"/>
                  </a:schemeClr>
                </a:solidFill>
                <a:latin typeface="Monaco" pitchFamily="2" charset="0"/>
                <a:cs typeface="Consolas" panose="020B0609020204030204" pitchFamily="49" charset="0"/>
              </a:rPr>
              <a:t>временная нетрудоспособность</a:t>
            </a:r>
          </a:p>
          <a:p>
            <a:pPr marL="628650" lvl="1" indent="-285750">
              <a:spcAft>
                <a:spcPts val="450"/>
              </a:spcAft>
              <a:buClr>
                <a:srgbClr val="05BEC6"/>
              </a:buClr>
              <a:buFont typeface="Courier New" panose="02070309020205020404" pitchFamily="49" charset="0"/>
              <a:buChar char="o"/>
            </a:pPr>
            <a:r>
              <a:rPr lang="ru-RU" sz="1600" dirty="0">
                <a:solidFill>
                  <a:schemeClr val="accent6">
                    <a:lumMod val="50000"/>
                  </a:schemeClr>
                </a:solidFill>
                <a:latin typeface="Monaco" pitchFamily="2" charset="0"/>
                <a:cs typeface="Consolas" panose="020B0609020204030204" pitchFamily="49" charset="0"/>
              </a:rPr>
              <a:t>инвалидность</a:t>
            </a:r>
          </a:p>
          <a:p>
            <a:pPr marL="628650" lvl="1" indent="-285750">
              <a:spcAft>
                <a:spcPts val="450"/>
              </a:spcAft>
              <a:buClr>
                <a:srgbClr val="05BEC6"/>
              </a:buClr>
              <a:buFont typeface="Courier New" panose="02070309020205020404" pitchFamily="49" charset="0"/>
              <a:buChar char="o"/>
            </a:pPr>
            <a:r>
              <a:rPr lang="ru-RU" sz="1600" dirty="0">
                <a:solidFill>
                  <a:schemeClr val="accent6">
                    <a:lumMod val="50000"/>
                  </a:schemeClr>
                </a:solidFill>
                <a:latin typeface="Monaco" pitchFamily="2" charset="0"/>
                <a:cs typeface="Consolas" panose="020B0609020204030204" pitchFamily="49" charset="0"/>
              </a:rPr>
              <a:t>смерть застрахованного</a:t>
            </a:r>
          </a:p>
          <a:p>
            <a:pPr marL="628650" lvl="1" indent="-285750">
              <a:spcAft>
                <a:spcPts val="450"/>
              </a:spcAft>
              <a:buClr>
                <a:srgbClr val="05BEC6"/>
              </a:buClr>
              <a:buFont typeface="Courier New" panose="02070309020205020404" pitchFamily="49" charset="0"/>
              <a:buChar char="o"/>
            </a:pPr>
            <a:r>
              <a:rPr lang="ru-RU" sz="1600" dirty="0">
                <a:solidFill>
                  <a:schemeClr val="accent6">
                    <a:lumMod val="50000"/>
                  </a:schemeClr>
                </a:solidFill>
                <a:latin typeface="Monaco" pitchFamily="2" charset="0"/>
                <a:cs typeface="Consolas" panose="020B0609020204030204" pitchFamily="49" charset="0"/>
              </a:rPr>
              <a:t>наступление старости</a:t>
            </a:r>
          </a:p>
          <a:p>
            <a:pPr marL="628650" lvl="1" indent="-285750">
              <a:spcAft>
                <a:spcPts val="450"/>
              </a:spcAft>
              <a:buClr>
                <a:srgbClr val="05BEC6"/>
              </a:buClr>
              <a:buFont typeface="Courier New" panose="02070309020205020404" pitchFamily="49" charset="0"/>
              <a:buChar char="o"/>
            </a:pPr>
            <a:r>
              <a:rPr lang="ru-RU" sz="1600" dirty="0">
                <a:solidFill>
                  <a:schemeClr val="accent6">
                    <a:lumMod val="50000"/>
                  </a:schemeClr>
                </a:solidFill>
                <a:latin typeface="Monaco" pitchFamily="2" charset="0"/>
                <a:cs typeface="Consolas" panose="020B0609020204030204" pitchFamily="49" charset="0"/>
              </a:rPr>
              <a:t>потеря работы</a:t>
            </a:r>
          </a:p>
          <a:p>
            <a:pPr marL="628650" lvl="1" indent="-285750">
              <a:spcAft>
                <a:spcPts val="450"/>
              </a:spcAft>
              <a:buClr>
                <a:srgbClr val="05BEC6"/>
              </a:buClr>
              <a:buFont typeface="Courier New" panose="02070309020205020404" pitchFamily="49" charset="0"/>
              <a:buChar char="o"/>
            </a:pPr>
            <a:r>
              <a:rPr lang="ru-RU" sz="1600" dirty="0">
                <a:solidFill>
                  <a:schemeClr val="accent6">
                    <a:lumMod val="50000"/>
                  </a:schemeClr>
                </a:solidFill>
                <a:latin typeface="Monaco" pitchFamily="2" charset="0"/>
                <a:cs typeface="Consolas" panose="020B0609020204030204" pitchFamily="49" charset="0"/>
              </a:rPr>
              <a:t>потеря кормильца</a:t>
            </a:r>
          </a:p>
          <a:p>
            <a:pPr marL="628650" lvl="1" indent="-285750">
              <a:spcAft>
                <a:spcPts val="450"/>
              </a:spcAft>
              <a:buClr>
                <a:srgbClr val="05BEC6"/>
              </a:buClr>
              <a:buFont typeface="Courier New" panose="02070309020205020404" pitchFamily="49" charset="0"/>
              <a:buChar char="o"/>
            </a:pPr>
            <a:r>
              <a:rPr lang="ru-RU" sz="1600" dirty="0">
                <a:solidFill>
                  <a:schemeClr val="accent6">
                    <a:lumMod val="50000"/>
                  </a:schemeClr>
                </a:solidFill>
                <a:latin typeface="Monaco" pitchFamily="2" charset="0"/>
                <a:cs typeface="Consolas" panose="020B0609020204030204" pitchFamily="49" charset="0"/>
              </a:rPr>
              <a:t>материнство</a:t>
            </a:r>
          </a:p>
          <a:p>
            <a:pPr marL="628650" lvl="1" indent="-285750">
              <a:spcAft>
                <a:spcPts val="450"/>
              </a:spcAft>
              <a:buClr>
                <a:srgbClr val="05BEC6"/>
              </a:buClr>
              <a:buFont typeface="Courier New" panose="02070309020205020404" pitchFamily="49" charset="0"/>
              <a:buChar char="o"/>
            </a:pPr>
            <a:endParaRPr lang="ru-RU" sz="1600" dirty="0">
              <a:solidFill>
                <a:schemeClr val="accent6">
                  <a:lumMod val="50000"/>
                </a:schemeClr>
              </a:solidFill>
              <a:latin typeface="Monaco" pitchFamily="2" charset="0"/>
              <a:cs typeface="Consolas" panose="020B0609020204030204" pitchFamily="49" charset="0"/>
            </a:endParaRPr>
          </a:p>
        </p:txBody>
      </p:sp>
      <p:sp>
        <p:nvSpPr>
          <p:cNvPr id="452" name="Текст 8">
            <a:extLst>
              <a:ext uri="{FF2B5EF4-FFF2-40B4-BE49-F238E27FC236}">
                <a16:creationId xmlns:a16="http://schemas.microsoft.com/office/drawing/2014/main" id="{F58D8A1E-271C-6F47-8652-48FF61FF4F87}"/>
              </a:ext>
            </a:extLst>
          </p:cNvPr>
          <p:cNvSpPr txBox="1">
            <a:spLocks/>
          </p:cNvSpPr>
          <p:nvPr/>
        </p:nvSpPr>
        <p:spPr>
          <a:xfrm>
            <a:off x="230955" y="3911052"/>
            <a:ext cx="4165283" cy="964484"/>
          </a:xfrm>
          <a:prstGeom prst="rect">
            <a:avLst/>
          </a:prstGeom>
        </p:spPr>
        <p:txBody>
          <a:bodyPr spcFirstLastPara="1" vert="horz" wrap="square" lIns="68580" tIns="0" rIns="68580" bIns="34290" rtlCol="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spcBef>
                <a:spcPts val="750"/>
              </a:spcBef>
            </a:pPr>
            <a:r>
              <a:rPr lang="en-US" sz="2000" b="1" dirty="0" err="1">
                <a:solidFill>
                  <a:srgbClr val="05BEC6"/>
                </a:solidFill>
                <a:latin typeface="Segoe Print" panose="02000800000000000000" pitchFamily="2" charset="0"/>
                <a:cs typeface="Consolas" panose="020B0609020204030204" pitchFamily="49" charset="0"/>
              </a:rPr>
              <a:t>Риски</a:t>
            </a:r>
            <a:r>
              <a:rPr lang="en-US" sz="2000" b="1" dirty="0">
                <a:solidFill>
                  <a:srgbClr val="05BEC6"/>
                </a:solidFill>
                <a:latin typeface="Segoe Print" panose="02000800000000000000" pitchFamily="2" charset="0"/>
                <a:cs typeface="Consolas" panose="020B0609020204030204" pitchFamily="49" charset="0"/>
              </a:rPr>
              <a:t> – </a:t>
            </a:r>
            <a:r>
              <a:rPr lang="en-US" sz="2000" b="1" dirty="0" err="1">
                <a:solidFill>
                  <a:srgbClr val="05BEC6"/>
                </a:solidFill>
                <a:latin typeface="Segoe Print" panose="02000800000000000000" pitchFamily="2" charset="0"/>
                <a:cs typeface="Consolas" panose="020B0609020204030204" pitchFamily="49" charset="0"/>
              </a:rPr>
              <a:t>неотъемлемая</a:t>
            </a:r>
            <a:r>
              <a:rPr lang="en-US" sz="2000" b="1" dirty="0">
                <a:solidFill>
                  <a:srgbClr val="05BEC6"/>
                </a:solidFill>
                <a:latin typeface="Segoe Print" panose="02000800000000000000" pitchFamily="2" charset="0"/>
                <a:cs typeface="Consolas" panose="020B0609020204030204" pitchFamily="49" charset="0"/>
              </a:rPr>
              <a:t> </a:t>
            </a:r>
            <a:r>
              <a:rPr lang="en-US" sz="2000" b="1" dirty="0" err="1">
                <a:solidFill>
                  <a:srgbClr val="05BEC6"/>
                </a:solidFill>
                <a:latin typeface="Segoe Print" panose="02000800000000000000" pitchFamily="2" charset="0"/>
                <a:cs typeface="Consolas" panose="020B0609020204030204" pitchFamily="49" charset="0"/>
              </a:rPr>
              <a:t>часть</a:t>
            </a:r>
            <a:r>
              <a:rPr lang="en-US" sz="2000" b="1" dirty="0">
                <a:solidFill>
                  <a:srgbClr val="05BEC6"/>
                </a:solidFill>
                <a:latin typeface="Segoe Print" panose="02000800000000000000" pitchFamily="2" charset="0"/>
                <a:cs typeface="Consolas" panose="020B0609020204030204" pitchFamily="49" charset="0"/>
              </a:rPr>
              <a:t> </a:t>
            </a:r>
            <a:r>
              <a:rPr lang="en-US" sz="2000" b="1" dirty="0" err="1">
                <a:solidFill>
                  <a:srgbClr val="05BEC6"/>
                </a:solidFill>
                <a:latin typeface="Segoe Print" panose="02000800000000000000" pitchFamily="2" charset="0"/>
                <a:cs typeface="Consolas" panose="020B0609020204030204" pitchFamily="49" charset="0"/>
              </a:rPr>
              <a:t>нашей</a:t>
            </a:r>
            <a:r>
              <a:rPr lang="en-US" sz="2000" b="1" dirty="0">
                <a:solidFill>
                  <a:srgbClr val="05BEC6"/>
                </a:solidFill>
                <a:latin typeface="Segoe Print" panose="02000800000000000000" pitchFamily="2" charset="0"/>
                <a:cs typeface="Consolas" panose="020B0609020204030204" pitchFamily="49" charset="0"/>
              </a:rPr>
              <a:t> </a:t>
            </a:r>
            <a:r>
              <a:rPr lang="en-US" sz="2000" b="1" dirty="0" err="1">
                <a:solidFill>
                  <a:srgbClr val="05BEC6"/>
                </a:solidFill>
                <a:latin typeface="Segoe Print" panose="02000800000000000000" pitchFamily="2" charset="0"/>
                <a:cs typeface="Consolas" panose="020B0609020204030204" pitchFamily="49" charset="0"/>
              </a:rPr>
              <a:t>жизни</a:t>
            </a:r>
            <a:r>
              <a:rPr lang="en-US" sz="2000" b="1" dirty="0">
                <a:solidFill>
                  <a:srgbClr val="05BEC6"/>
                </a:solidFill>
                <a:latin typeface="Segoe Print" panose="02000800000000000000" pitchFamily="2" charset="0"/>
                <a:cs typeface="Consolas" panose="020B0609020204030204" pitchFamily="49" charset="0"/>
              </a:rPr>
              <a:t> </a:t>
            </a:r>
            <a:r>
              <a:rPr lang="en-US" sz="2000" b="1" dirty="0" err="1">
                <a:solidFill>
                  <a:srgbClr val="05BEC6"/>
                </a:solidFill>
                <a:latin typeface="Segoe Print" panose="02000800000000000000" pitchFamily="2" charset="0"/>
                <a:cs typeface="Consolas" panose="020B0609020204030204" pitchFamily="49" charset="0"/>
              </a:rPr>
              <a:t>и</a:t>
            </a:r>
            <a:r>
              <a:rPr lang="en-US" sz="2000" b="1" dirty="0">
                <a:solidFill>
                  <a:srgbClr val="05BEC6"/>
                </a:solidFill>
                <a:latin typeface="Segoe Print" panose="02000800000000000000" pitchFamily="2" charset="0"/>
                <a:cs typeface="Consolas" panose="020B0609020204030204" pitchFamily="49" charset="0"/>
              </a:rPr>
              <a:t> </a:t>
            </a:r>
            <a:r>
              <a:rPr lang="en-US" sz="2000" b="1" dirty="0" err="1">
                <a:solidFill>
                  <a:srgbClr val="05BEC6"/>
                </a:solidFill>
                <a:latin typeface="Segoe Print" panose="02000800000000000000" pitchFamily="2" charset="0"/>
                <a:cs typeface="Consolas" panose="020B0609020204030204" pitchFamily="49" charset="0"/>
              </a:rPr>
              <a:t>от</a:t>
            </a:r>
            <a:r>
              <a:rPr lang="en-US" sz="2000" b="1" dirty="0">
                <a:solidFill>
                  <a:srgbClr val="05BEC6"/>
                </a:solidFill>
                <a:latin typeface="Segoe Print" panose="02000800000000000000" pitchFamily="2" charset="0"/>
                <a:cs typeface="Consolas" panose="020B0609020204030204" pitchFamily="49" charset="0"/>
              </a:rPr>
              <a:t> </a:t>
            </a:r>
            <a:r>
              <a:rPr lang="en-US" sz="2000" b="1" dirty="0" err="1">
                <a:solidFill>
                  <a:srgbClr val="05BEC6"/>
                </a:solidFill>
                <a:latin typeface="Segoe Print" panose="02000800000000000000" pitchFamily="2" charset="0"/>
                <a:cs typeface="Consolas" panose="020B0609020204030204" pitchFamily="49" charset="0"/>
              </a:rPr>
              <a:t>них</a:t>
            </a:r>
            <a:r>
              <a:rPr lang="en-US" sz="2000" b="1" dirty="0">
                <a:solidFill>
                  <a:srgbClr val="05BEC6"/>
                </a:solidFill>
                <a:latin typeface="Segoe Print" panose="02000800000000000000" pitchFamily="2" charset="0"/>
                <a:cs typeface="Consolas" panose="020B0609020204030204" pitchFamily="49" charset="0"/>
              </a:rPr>
              <a:t> </a:t>
            </a:r>
            <a:r>
              <a:rPr lang="en-US" sz="2000" b="1" dirty="0" err="1">
                <a:solidFill>
                  <a:srgbClr val="05BEC6"/>
                </a:solidFill>
                <a:latin typeface="Segoe Print" panose="02000800000000000000" pitchFamily="2" charset="0"/>
                <a:cs typeface="Consolas" panose="020B0609020204030204" pitchFamily="49" charset="0"/>
              </a:rPr>
              <a:t>можно</a:t>
            </a:r>
            <a:r>
              <a:rPr lang="en-US" sz="2000" b="1" dirty="0">
                <a:solidFill>
                  <a:srgbClr val="05BEC6"/>
                </a:solidFill>
                <a:latin typeface="Segoe Print" panose="02000800000000000000" pitchFamily="2" charset="0"/>
                <a:cs typeface="Consolas" panose="020B0609020204030204" pitchFamily="49" charset="0"/>
              </a:rPr>
              <a:t> </a:t>
            </a:r>
            <a:r>
              <a:rPr lang="en-US" sz="2000" b="1" dirty="0" err="1">
                <a:solidFill>
                  <a:srgbClr val="05BEC6"/>
                </a:solidFill>
                <a:latin typeface="Segoe Print" panose="02000800000000000000" pitchFamily="2" charset="0"/>
                <a:cs typeface="Consolas" panose="020B0609020204030204" pitchFamily="49" charset="0"/>
              </a:rPr>
              <a:t>застраховаться</a:t>
            </a:r>
            <a:r>
              <a:rPr lang="en-US" sz="2000" b="1" dirty="0">
                <a:solidFill>
                  <a:srgbClr val="05BEC6"/>
                </a:solidFill>
                <a:latin typeface="Segoe Print" panose="02000800000000000000" pitchFamily="2" charset="0"/>
                <a:cs typeface="Consolas" panose="020B0609020204030204" pitchFamily="49" charset="0"/>
              </a:rPr>
              <a:t>! </a:t>
            </a:r>
          </a:p>
        </p:txBody>
      </p:sp>
      <p:sp>
        <p:nvSpPr>
          <p:cNvPr id="456" name="Прямоугольник 455">
            <a:extLst>
              <a:ext uri="{FF2B5EF4-FFF2-40B4-BE49-F238E27FC236}">
                <a16:creationId xmlns:a16="http://schemas.microsoft.com/office/drawing/2014/main" id="{37313120-70A9-E84E-9ECF-71B65578A507}"/>
              </a:ext>
            </a:extLst>
          </p:cNvPr>
          <p:cNvSpPr/>
          <p:nvPr/>
        </p:nvSpPr>
        <p:spPr>
          <a:xfrm>
            <a:off x="4053640" y="356705"/>
            <a:ext cx="4732420" cy="523220"/>
          </a:xfrm>
          <a:prstGeom prst="rect">
            <a:avLst/>
          </a:prstGeom>
        </p:spPr>
        <p:txBody>
          <a:bodyPr wrap="square">
            <a:spAutoFit/>
          </a:bodyPr>
          <a:lstStyle/>
          <a:p>
            <a:r>
              <a:rPr lang="ru-RU" sz="2800" b="1" dirty="0">
                <a:solidFill>
                  <a:srgbClr val="FD3F67"/>
                </a:solidFill>
                <a:latin typeface="Segoe Print" panose="02000800000000000000" pitchFamily="2" charset="0"/>
                <a:cs typeface="Consolas" panose="020B0609020204030204" pitchFamily="49" charset="0"/>
              </a:rPr>
              <a:t>Виды страховых рисков</a:t>
            </a:r>
            <a:endParaRPr lang="ru-RU" sz="2800" dirty="0">
              <a:solidFill>
                <a:srgbClr val="FD3F67"/>
              </a:solidFill>
              <a:latin typeface="Segoe Print" panose="02000800000000000000" pitchFamily="2" charset="0"/>
            </a:endParaRPr>
          </a:p>
        </p:txBody>
      </p:sp>
      <p:pic>
        <p:nvPicPr>
          <p:cNvPr id="2050" name="Picture 2">
            <a:extLst>
              <a:ext uri="{FF2B5EF4-FFF2-40B4-BE49-F238E27FC236}">
                <a16:creationId xmlns:a16="http://schemas.microsoft.com/office/drawing/2014/main" id="{8E24ACFF-C924-C048-8147-222AA2F1D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259" y="879925"/>
            <a:ext cx="4029623" cy="402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1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45" name="Google Shape;445;p2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4" name="Прямоугольник 3">
            <a:extLst>
              <a:ext uri="{FF2B5EF4-FFF2-40B4-BE49-F238E27FC236}">
                <a16:creationId xmlns:a16="http://schemas.microsoft.com/office/drawing/2014/main" id="{DBC0E968-8CBA-9D43-89DD-E7554CF6D131}"/>
              </a:ext>
            </a:extLst>
          </p:cNvPr>
          <p:cNvSpPr/>
          <p:nvPr/>
        </p:nvSpPr>
        <p:spPr>
          <a:xfrm>
            <a:off x="759004" y="489735"/>
            <a:ext cx="3478608" cy="1846659"/>
          </a:xfrm>
          <a:prstGeom prst="rect">
            <a:avLst/>
          </a:prstGeom>
        </p:spPr>
        <p:txBody>
          <a:bodyPr wrap="square">
            <a:spAutoFit/>
          </a:bodyPr>
          <a:lstStyle/>
          <a:p>
            <a:pPr algn="ctr"/>
            <a:r>
              <a:rPr lang="ru-RU" altLang="ru-RU" sz="2000" b="1" dirty="0">
                <a:solidFill>
                  <a:schemeClr val="bg1"/>
                </a:solidFill>
                <a:latin typeface="Segoe Print" panose="02000800000000000000" pitchFamily="2" charset="0"/>
                <a:cs typeface="Consolas" panose="020B0609020204030204" pitchFamily="49" charset="0"/>
              </a:rPr>
              <a:t>Нормативно-правовые акты, регламентирующие страховую деятельность </a:t>
            </a:r>
            <a:r>
              <a:rPr lang="ru-RU" altLang="ru-RU" dirty="0">
                <a:solidFill>
                  <a:schemeClr val="bg1"/>
                </a:solidFill>
                <a:latin typeface="Monaco" pitchFamily="2" charset="0"/>
                <a:cs typeface="Consolas" panose="020B0609020204030204" pitchFamily="49" charset="0"/>
              </a:rPr>
              <a:t>(</a:t>
            </a:r>
            <a:r>
              <a:rPr lang="ru-RU" altLang="ru-RU" dirty="0" err="1">
                <a:solidFill>
                  <a:schemeClr val="bg1"/>
                </a:solidFill>
                <a:latin typeface="Monaco" pitchFamily="2" charset="0"/>
                <a:cs typeface="Consolas" panose="020B0609020204030204" pitchFamily="49" charset="0"/>
              </a:rPr>
              <a:t>ранжировка</a:t>
            </a:r>
            <a:r>
              <a:rPr lang="ru-RU" altLang="ru-RU" dirty="0">
                <a:solidFill>
                  <a:schemeClr val="bg1"/>
                </a:solidFill>
                <a:latin typeface="Monaco" pitchFamily="2" charset="0"/>
                <a:cs typeface="Consolas" panose="020B0609020204030204" pitchFamily="49" charset="0"/>
              </a:rPr>
              <a:t> по силе действия)</a:t>
            </a:r>
            <a:endParaRPr lang="ru-RU" sz="1200" dirty="0">
              <a:latin typeface="Monaco" pitchFamily="2" charset="0"/>
            </a:endParaRPr>
          </a:p>
        </p:txBody>
      </p:sp>
      <p:pic>
        <p:nvPicPr>
          <p:cNvPr id="8" name="Picture 6">
            <a:extLst>
              <a:ext uri="{FF2B5EF4-FFF2-40B4-BE49-F238E27FC236}">
                <a16:creationId xmlns:a16="http://schemas.microsoft.com/office/drawing/2014/main" id="{B82FA668-BF26-5B47-8967-CC6DC1E743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67" y="2104516"/>
            <a:ext cx="1305274" cy="2088438"/>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83602A34-BD39-8F4F-A91A-F841B0235A85}"/>
              </a:ext>
            </a:extLst>
          </p:cNvPr>
          <p:cNvPicPr>
            <a:picLocks noChangeAspect="1"/>
          </p:cNvPicPr>
          <p:nvPr/>
        </p:nvPicPr>
        <p:blipFill>
          <a:blip r:embed="rId4"/>
          <a:stretch>
            <a:fillRect/>
          </a:stretch>
        </p:blipFill>
        <p:spPr>
          <a:xfrm rot="398510">
            <a:off x="2733734" y="2439404"/>
            <a:ext cx="1372963" cy="1948821"/>
          </a:xfrm>
          <a:prstGeom prst="rect">
            <a:avLst/>
          </a:prstGeom>
        </p:spPr>
      </p:pic>
      <p:pic>
        <p:nvPicPr>
          <p:cNvPr id="7" name="Picture 2">
            <a:extLst>
              <a:ext uri="{FF2B5EF4-FFF2-40B4-BE49-F238E27FC236}">
                <a16:creationId xmlns:a16="http://schemas.microsoft.com/office/drawing/2014/main" id="{A9871A8E-CA15-4D4B-A3CD-8151844748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1641" y="2807106"/>
            <a:ext cx="1523450" cy="2226423"/>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a:extLst>
              <a:ext uri="{FF2B5EF4-FFF2-40B4-BE49-F238E27FC236}">
                <a16:creationId xmlns:a16="http://schemas.microsoft.com/office/drawing/2014/main" id="{CCBF9262-4F86-8144-BB50-ABE07C990CD0}"/>
              </a:ext>
            </a:extLst>
          </p:cNvPr>
          <p:cNvSpPr/>
          <p:nvPr/>
        </p:nvSpPr>
        <p:spPr>
          <a:xfrm>
            <a:off x="4365607" y="113308"/>
            <a:ext cx="4301077" cy="491688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28600" indent="-285750">
              <a:buClr>
                <a:schemeClr val="accent6">
                  <a:lumMod val="50000"/>
                </a:schemeClr>
              </a:buClr>
              <a:buFont typeface="Courier New" panose="02070309020205020404" pitchFamily="49" charset="0"/>
              <a:buChar char="o"/>
            </a:pPr>
            <a:endParaRPr lang="en-US" altLang="ru-RU" sz="1300" dirty="0">
              <a:solidFill>
                <a:schemeClr val="accent6">
                  <a:lumMod val="50000"/>
                </a:schemeClr>
              </a:solidFill>
              <a:latin typeface="Monaco" pitchFamily="2" charset="0"/>
              <a:cs typeface="Consolas" panose="020B0609020204030204" pitchFamily="49" charset="0"/>
            </a:endParaRPr>
          </a:p>
          <a:p>
            <a:pPr marL="228600" indent="-285750">
              <a:buClr>
                <a:schemeClr val="accent6">
                  <a:lumMod val="50000"/>
                </a:schemeClr>
              </a:buClr>
              <a:buFont typeface="Courier New" panose="02070309020205020404" pitchFamily="49" charset="0"/>
              <a:buChar char="o"/>
            </a:pPr>
            <a:endParaRPr lang="en-US" altLang="ru-RU" sz="1300" dirty="0">
              <a:solidFill>
                <a:schemeClr val="accent6">
                  <a:lumMod val="50000"/>
                </a:schemeClr>
              </a:solidFill>
              <a:latin typeface="Monaco" pitchFamily="2" charset="0"/>
              <a:cs typeface="Consolas" panose="020B0609020204030204" pitchFamily="49" charset="0"/>
            </a:endParaRPr>
          </a:p>
          <a:p>
            <a:pPr marL="228600" indent="-285750">
              <a:buClr>
                <a:schemeClr val="accent6">
                  <a:lumMod val="50000"/>
                </a:schemeClr>
              </a:buClr>
              <a:buFont typeface="Courier New" panose="02070309020205020404" pitchFamily="49" charset="0"/>
              <a:buChar char="o"/>
            </a:pPr>
            <a:r>
              <a:rPr lang="en-US" altLang="ru-RU" sz="1300" dirty="0" err="1">
                <a:solidFill>
                  <a:schemeClr val="accent6">
                    <a:lumMod val="50000"/>
                  </a:schemeClr>
                </a:solidFill>
                <a:latin typeface="Monaco" pitchFamily="2" charset="0"/>
                <a:cs typeface="Consolas" panose="020B0609020204030204" pitchFamily="49" charset="0"/>
              </a:rPr>
              <a:t>Конституция</a:t>
            </a:r>
            <a:r>
              <a:rPr lang="en-US" altLang="ru-RU" sz="1300" dirty="0">
                <a:solidFill>
                  <a:schemeClr val="accent6">
                    <a:lumMod val="50000"/>
                  </a:schemeClr>
                </a:solidFill>
                <a:latin typeface="Monaco" pitchFamily="2" charset="0"/>
                <a:cs typeface="Consolas" panose="020B0609020204030204" pitchFamily="49" charset="0"/>
              </a:rPr>
              <a:t> РФ</a:t>
            </a:r>
            <a:r>
              <a:rPr lang="ru-RU" altLang="ru-RU" sz="1300" dirty="0">
                <a:solidFill>
                  <a:schemeClr val="accent6">
                    <a:lumMod val="50000"/>
                  </a:schemeClr>
                </a:solidFill>
                <a:latin typeface="Monaco" pitchFamily="2" charset="0"/>
                <a:cs typeface="Consolas" panose="020B0609020204030204" pitchFamily="49" charset="0"/>
              </a:rPr>
              <a:t> </a:t>
            </a:r>
            <a:r>
              <a:rPr lang="en-US" altLang="ru-RU" sz="1300" dirty="0">
                <a:solidFill>
                  <a:schemeClr val="accent6">
                    <a:lumMod val="50000"/>
                  </a:schemeClr>
                </a:solidFill>
                <a:latin typeface="Monaco" pitchFamily="2" charset="0"/>
                <a:cs typeface="Consolas" panose="020B0609020204030204" pitchFamily="49" charset="0"/>
              </a:rPr>
              <a:t>(</a:t>
            </a:r>
            <a:r>
              <a:rPr lang="en-US" altLang="ru-RU" sz="1300" dirty="0" err="1">
                <a:solidFill>
                  <a:schemeClr val="accent6">
                    <a:lumMod val="50000"/>
                  </a:schemeClr>
                </a:solidFill>
                <a:latin typeface="Monaco" pitchFamily="2" charset="0"/>
                <a:cs typeface="Consolas" panose="020B0609020204030204" pitchFamily="49" charset="0"/>
              </a:rPr>
              <a:t>или</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международные</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договора</a:t>
            </a:r>
            <a:r>
              <a:rPr lang="en-US" altLang="ru-RU" sz="1300" dirty="0">
                <a:solidFill>
                  <a:schemeClr val="accent6">
                    <a:lumMod val="50000"/>
                  </a:schemeClr>
                </a:solidFill>
                <a:latin typeface="Monaco" pitchFamily="2" charset="0"/>
                <a:cs typeface="Consolas" panose="020B0609020204030204" pitchFamily="49" charset="0"/>
              </a:rPr>
              <a:t>);</a:t>
            </a:r>
          </a:p>
          <a:p>
            <a:pPr marL="228600" indent="-285750">
              <a:buClr>
                <a:schemeClr val="accent6">
                  <a:lumMod val="50000"/>
                </a:schemeClr>
              </a:buClr>
              <a:buFont typeface="Courier New" panose="02070309020205020404" pitchFamily="49" charset="0"/>
              <a:buChar char="o"/>
            </a:pPr>
            <a:r>
              <a:rPr lang="en-US" altLang="ru-RU" sz="1300" dirty="0" err="1">
                <a:solidFill>
                  <a:schemeClr val="accent6">
                    <a:lumMod val="50000"/>
                  </a:schemeClr>
                </a:solidFill>
                <a:latin typeface="Monaco" pitchFamily="2" charset="0"/>
                <a:cs typeface="Consolas" panose="020B0609020204030204" pitchFamily="49" charset="0"/>
              </a:rPr>
              <a:t>Гражданский</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кодекс</a:t>
            </a:r>
            <a:r>
              <a:rPr lang="en-US" altLang="ru-RU" sz="1300" dirty="0">
                <a:solidFill>
                  <a:schemeClr val="accent6">
                    <a:lumMod val="50000"/>
                  </a:schemeClr>
                </a:solidFill>
                <a:latin typeface="Monaco" pitchFamily="2" charset="0"/>
                <a:cs typeface="Consolas" panose="020B0609020204030204" pitchFamily="49" charset="0"/>
              </a:rPr>
              <a:t> РФ, </a:t>
            </a:r>
            <a:r>
              <a:rPr lang="en-US" altLang="ru-RU" sz="1300" dirty="0" err="1">
                <a:solidFill>
                  <a:schemeClr val="accent6">
                    <a:lumMod val="50000"/>
                  </a:schemeClr>
                </a:solidFill>
                <a:latin typeface="Monaco" pitchFamily="2" charset="0"/>
                <a:cs typeface="Consolas" panose="020B0609020204030204" pitchFamily="49" charset="0"/>
              </a:rPr>
              <a:t>Глава</a:t>
            </a:r>
            <a:r>
              <a:rPr lang="en-US" altLang="ru-RU" sz="1300" dirty="0">
                <a:solidFill>
                  <a:schemeClr val="accent6">
                    <a:lumMod val="50000"/>
                  </a:schemeClr>
                </a:solidFill>
                <a:latin typeface="Monaco" pitchFamily="2" charset="0"/>
                <a:cs typeface="Consolas" panose="020B0609020204030204" pitchFamily="49" charset="0"/>
              </a:rPr>
              <a:t> 48. </a:t>
            </a:r>
            <a:r>
              <a:rPr lang="en-US" altLang="ru-RU" sz="1300" dirty="0" err="1">
                <a:solidFill>
                  <a:schemeClr val="accent6">
                    <a:lumMod val="50000"/>
                  </a:schemeClr>
                </a:solidFill>
                <a:latin typeface="Monaco" pitchFamily="2" charset="0"/>
                <a:cs typeface="Consolas" panose="020B0609020204030204" pitchFamily="49" charset="0"/>
              </a:rPr>
              <a:t>Страхование</a:t>
            </a:r>
            <a:endParaRPr lang="en-US" altLang="ru-RU" sz="1300" dirty="0">
              <a:solidFill>
                <a:schemeClr val="accent6">
                  <a:lumMod val="50000"/>
                </a:schemeClr>
              </a:solidFill>
              <a:latin typeface="Monaco" pitchFamily="2" charset="0"/>
              <a:cs typeface="Consolas" panose="020B0609020204030204" pitchFamily="49" charset="0"/>
            </a:endParaRPr>
          </a:p>
          <a:p>
            <a:pPr marL="228600" indent="-285750">
              <a:buClr>
                <a:schemeClr val="accent6">
                  <a:lumMod val="50000"/>
                </a:schemeClr>
              </a:buClr>
              <a:buFont typeface="Courier New" panose="02070309020205020404" pitchFamily="49" charset="0"/>
              <a:buChar char="o"/>
            </a:pPr>
            <a:r>
              <a:rPr lang="en-US" altLang="ru-RU" sz="1300" dirty="0" err="1">
                <a:solidFill>
                  <a:schemeClr val="accent6">
                    <a:lumMod val="50000"/>
                  </a:schemeClr>
                </a:solidFill>
                <a:latin typeface="Monaco" pitchFamily="2" charset="0"/>
                <a:cs typeface="Consolas" panose="020B0609020204030204" pitchFamily="49" charset="0"/>
              </a:rPr>
              <a:t>Закон</a:t>
            </a:r>
            <a:r>
              <a:rPr lang="en-US" altLang="ru-RU" sz="1300" dirty="0">
                <a:solidFill>
                  <a:schemeClr val="accent6">
                    <a:lumMod val="50000"/>
                  </a:schemeClr>
                </a:solidFill>
                <a:latin typeface="Monaco" pitchFamily="2" charset="0"/>
                <a:cs typeface="Consolas" panose="020B0609020204030204" pitchFamily="49" charset="0"/>
              </a:rPr>
              <a:t> РФ «</a:t>
            </a:r>
            <a:r>
              <a:rPr lang="en-US" altLang="ru-RU" sz="1300" dirty="0" err="1">
                <a:solidFill>
                  <a:schemeClr val="accent6">
                    <a:lumMod val="50000"/>
                  </a:schemeClr>
                </a:solidFill>
                <a:latin typeface="Monaco" pitchFamily="2" charset="0"/>
                <a:cs typeface="Consolas" panose="020B0609020204030204" pitchFamily="49" charset="0"/>
              </a:rPr>
              <a:t>Об</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организации</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страхового</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дела</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в</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Российской</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Федерации</a:t>
            </a:r>
            <a:r>
              <a:rPr lang="en-US" altLang="ru-RU" sz="1300" dirty="0">
                <a:solidFill>
                  <a:schemeClr val="accent6">
                    <a:lumMod val="50000"/>
                  </a:schemeClr>
                </a:solidFill>
                <a:latin typeface="Monaco" pitchFamily="2" charset="0"/>
                <a:cs typeface="Consolas" panose="020B0609020204030204" pitchFamily="49" charset="0"/>
              </a:rPr>
              <a:t>»;</a:t>
            </a:r>
          </a:p>
          <a:p>
            <a:pPr marL="228600" indent="-285750">
              <a:buClr>
                <a:schemeClr val="accent6">
                  <a:lumMod val="50000"/>
                </a:schemeClr>
              </a:buClr>
              <a:buFont typeface="Courier New" panose="02070309020205020404" pitchFamily="49" charset="0"/>
              <a:buChar char="o"/>
            </a:pPr>
            <a:r>
              <a:rPr lang="en-US" altLang="ru-RU" sz="1300" dirty="0" err="1">
                <a:solidFill>
                  <a:schemeClr val="accent6">
                    <a:lumMod val="50000"/>
                  </a:schemeClr>
                </a:solidFill>
                <a:latin typeface="Monaco" pitchFamily="2" charset="0"/>
                <a:cs typeface="Consolas" panose="020B0609020204030204" pitchFamily="49" charset="0"/>
              </a:rPr>
              <a:t>Законы</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регулирующие</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отношения</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по</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отдельным</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видам</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страхования</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прежде</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всего</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законы</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об</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обязательных</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видах</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страхования</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например</a:t>
            </a:r>
            <a:r>
              <a:rPr lang="ru-RU" altLang="ru-RU" sz="1300" dirty="0">
                <a:solidFill>
                  <a:schemeClr val="accent6">
                    <a:lumMod val="50000"/>
                  </a:schemeClr>
                </a:solidFill>
                <a:latin typeface="Monaco" pitchFamily="2" charset="0"/>
                <a:cs typeface="Consolas" panose="020B0609020204030204" pitchFamily="49" charset="0"/>
              </a:rPr>
              <a:t>,</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закон</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о</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медицинском</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страховании</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граждан</a:t>
            </a:r>
            <a:r>
              <a:rPr lang="en-US" altLang="ru-RU" sz="1300" dirty="0">
                <a:solidFill>
                  <a:schemeClr val="accent6">
                    <a:lumMod val="50000"/>
                  </a:schemeClr>
                </a:solidFill>
                <a:latin typeface="Monaco" pitchFamily="2" charset="0"/>
                <a:cs typeface="Consolas" panose="020B0609020204030204" pitchFamily="49" charset="0"/>
              </a:rPr>
              <a:t>);</a:t>
            </a:r>
          </a:p>
          <a:p>
            <a:pPr marL="228600" indent="-285750">
              <a:buClr>
                <a:schemeClr val="accent6">
                  <a:lumMod val="50000"/>
                </a:schemeClr>
              </a:buClr>
              <a:buFont typeface="Courier New" panose="02070309020205020404" pitchFamily="49" charset="0"/>
              <a:buChar char="o"/>
            </a:pPr>
            <a:r>
              <a:rPr lang="en-US" altLang="ru-RU" sz="1300" dirty="0" err="1">
                <a:solidFill>
                  <a:schemeClr val="accent6">
                    <a:lumMod val="50000"/>
                  </a:schemeClr>
                </a:solidFill>
                <a:latin typeface="Monaco" pitchFamily="2" charset="0"/>
                <a:cs typeface="Consolas" panose="020B0609020204030204" pitchFamily="49" charset="0"/>
              </a:rPr>
              <a:t>Указы</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и</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распоряжения</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президента</a:t>
            </a:r>
            <a:r>
              <a:rPr lang="en-US" altLang="ru-RU" sz="1300" dirty="0">
                <a:solidFill>
                  <a:schemeClr val="accent6">
                    <a:lumMod val="50000"/>
                  </a:schemeClr>
                </a:solidFill>
                <a:latin typeface="Monaco" pitchFamily="2" charset="0"/>
                <a:cs typeface="Consolas" panose="020B0609020204030204" pitchFamily="49" charset="0"/>
              </a:rPr>
              <a:t> РФ, </a:t>
            </a:r>
            <a:r>
              <a:rPr lang="en-US" altLang="ru-RU" sz="1300" dirty="0" err="1">
                <a:solidFill>
                  <a:schemeClr val="accent6">
                    <a:lumMod val="50000"/>
                  </a:schemeClr>
                </a:solidFill>
                <a:latin typeface="Monaco" pitchFamily="2" charset="0"/>
                <a:cs typeface="Consolas" panose="020B0609020204030204" pitchFamily="49" charset="0"/>
              </a:rPr>
              <a:t>постановления</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и</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распоряжения</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Правительства</a:t>
            </a:r>
            <a:r>
              <a:rPr lang="en-US" altLang="ru-RU" sz="1300" dirty="0">
                <a:solidFill>
                  <a:schemeClr val="accent6">
                    <a:lumMod val="50000"/>
                  </a:schemeClr>
                </a:solidFill>
                <a:latin typeface="Monaco" pitchFamily="2" charset="0"/>
                <a:cs typeface="Consolas" panose="020B0609020204030204" pitchFamily="49" charset="0"/>
              </a:rPr>
              <a:t> РФ, </a:t>
            </a:r>
            <a:r>
              <a:rPr lang="en-US" altLang="ru-RU" sz="1300" dirty="0" err="1">
                <a:solidFill>
                  <a:schemeClr val="accent6">
                    <a:lumMod val="50000"/>
                  </a:schemeClr>
                </a:solidFill>
                <a:latin typeface="Monaco" pitchFamily="2" charset="0"/>
                <a:cs typeface="Consolas" panose="020B0609020204030204" pitchFamily="49" charset="0"/>
              </a:rPr>
              <a:t>отражающие</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страховую</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политику</a:t>
            </a:r>
            <a:r>
              <a:rPr lang="en-US" altLang="ru-RU" sz="1300" dirty="0">
                <a:solidFill>
                  <a:schemeClr val="accent6">
                    <a:lumMod val="50000"/>
                  </a:schemeClr>
                </a:solidFill>
                <a:latin typeface="Monaco" pitchFamily="2" charset="0"/>
                <a:cs typeface="Consolas" panose="020B0609020204030204" pitchFamily="49" charset="0"/>
              </a:rPr>
              <a:t>;</a:t>
            </a:r>
          </a:p>
          <a:p>
            <a:pPr marL="228600" indent="-285750">
              <a:buClr>
                <a:schemeClr val="accent6">
                  <a:lumMod val="50000"/>
                </a:schemeClr>
              </a:buClr>
              <a:buFont typeface="Courier New" panose="02070309020205020404" pitchFamily="49" charset="0"/>
              <a:buChar char="o"/>
            </a:pPr>
            <a:r>
              <a:rPr lang="en-US" altLang="ru-RU" sz="1300" dirty="0" err="1">
                <a:solidFill>
                  <a:schemeClr val="accent6">
                    <a:lumMod val="50000"/>
                  </a:schemeClr>
                </a:solidFill>
                <a:latin typeface="Monaco" pitchFamily="2" charset="0"/>
                <a:cs typeface="Consolas" panose="020B0609020204030204" pitchFamily="49" charset="0"/>
              </a:rPr>
              <a:t>Подзаконные</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нормативные</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акты</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приказы</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Минфина</a:t>
            </a:r>
            <a:r>
              <a:rPr lang="en-US" altLang="ru-RU" sz="1300" dirty="0">
                <a:solidFill>
                  <a:schemeClr val="accent6">
                    <a:lumMod val="50000"/>
                  </a:schemeClr>
                </a:solidFill>
                <a:latin typeface="Monaco" pitchFamily="2" charset="0"/>
                <a:cs typeface="Consolas" panose="020B0609020204030204" pitchFamily="49" charset="0"/>
              </a:rPr>
              <a:t> РФ, </a:t>
            </a:r>
            <a:r>
              <a:rPr lang="en-US" altLang="ru-RU" sz="1300" dirty="0" err="1">
                <a:solidFill>
                  <a:schemeClr val="accent6">
                    <a:lumMod val="50000"/>
                  </a:schemeClr>
                </a:solidFill>
                <a:latin typeface="Monaco" pitchFamily="2" charset="0"/>
                <a:cs typeface="Consolas" panose="020B0609020204030204" pitchFamily="49" charset="0"/>
              </a:rPr>
              <a:t>Банк</a:t>
            </a:r>
            <a:r>
              <a:rPr lang="ru-RU" altLang="ru-RU" sz="1300" dirty="0">
                <a:solidFill>
                  <a:schemeClr val="accent6">
                    <a:lumMod val="50000"/>
                  </a:schemeClr>
                </a:solidFill>
                <a:latin typeface="Monaco" pitchFamily="2" charset="0"/>
                <a:cs typeface="Consolas" panose="020B0609020204030204" pitchFamily="49" charset="0"/>
              </a:rPr>
              <a:t>а</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России</a:t>
            </a:r>
            <a:r>
              <a:rPr lang="en-US" altLang="ru-RU" sz="1300" dirty="0">
                <a:solidFill>
                  <a:schemeClr val="accent6">
                    <a:lumMod val="50000"/>
                  </a:schemeClr>
                </a:solidFill>
                <a:latin typeface="Monaco" pitchFamily="2" charset="0"/>
                <a:cs typeface="Consolas" panose="020B0609020204030204" pitchFamily="49" charset="0"/>
              </a:rPr>
              <a:t>, ФАС, МЭР, </a:t>
            </a:r>
            <a:r>
              <a:rPr lang="en-US" altLang="ru-RU" sz="1300" dirty="0" err="1">
                <a:solidFill>
                  <a:schemeClr val="accent6">
                    <a:lumMod val="50000"/>
                  </a:schemeClr>
                </a:solidFill>
                <a:latin typeface="Monaco" pitchFamily="2" charset="0"/>
                <a:cs typeface="Consolas" panose="020B0609020204030204" pitchFamily="49" charset="0"/>
              </a:rPr>
              <a:t>Росфиннадзора</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и</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т.д</a:t>
            </a:r>
            <a:r>
              <a:rPr lang="en-US" altLang="ru-RU" sz="1300" dirty="0">
                <a:solidFill>
                  <a:schemeClr val="accent6">
                    <a:lumMod val="50000"/>
                  </a:schemeClr>
                </a:solidFill>
                <a:latin typeface="Monaco" pitchFamily="2" charset="0"/>
                <a:cs typeface="Consolas" panose="020B0609020204030204" pitchFamily="49" charset="0"/>
              </a:rPr>
              <a:t>.);</a:t>
            </a:r>
          </a:p>
          <a:p>
            <a:pPr marL="228600" indent="-285750">
              <a:buClr>
                <a:schemeClr val="accent6">
                  <a:lumMod val="50000"/>
                </a:schemeClr>
              </a:buClr>
              <a:buFont typeface="Courier New" panose="02070309020205020404" pitchFamily="49" charset="0"/>
              <a:buChar char="o"/>
            </a:pPr>
            <a:r>
              <a:rPr lang="en-US" altLang="ru-RU" sz="1300" dirty="0" err="1">
                <a:solidFill>
                  <a:schemeClr val="accent6">
                    <a:lumMod val="50000"/>
                  </a:schemeClr>
                </a:solidFill>
                <a:latin typeface="Monaco" pitchFamily="2" charset="0"/>
                <a:cs typeface="Consolas" panose="020B0609020204030204" pitchFamily="49" charset="0"/>
              </a:rPr>
              <a:t>Нормативные</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правовые</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акты</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органов</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исполнительной</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власти</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субъектов</a:t>
            </a:r>
            <a:r>
              <a:rPr lang="en-US" altLang="ru-RU" sz="1300" dirty="0">
                <a:solidFill>
                  <a:schemeClr val="accent6">
                    <a:lumMod val="50000"/>
                  </a:schemeClr>
                </a:solidFill>
                <a:latin typeface="Monaco" pitchFamily="2" charset="0"/>
                <a:cs typeface="Consolas" panose="020B0609020204030204" pitchFamily="49" charset="0"/>
              </a:rPr>
              <a:t> РФ;</a:t>
            </a:r>
          </a:p>
          <a:p>
            <a:pPr marL="228600" indent="-285750">
              <a:buClr>
                <a:schemeClr val="accent6">
                  <a:lumMod val="50000"/>
                </a:schemeClr>
              </a:buClr>
              <a:buFont typeface="Courier New" panose="02070309020205020404" pitchFamily="49" charset="0"/>
              <a:buChar char="o"/>
            </a:pPr>
            <a:r>
              <a:rPr lang="en-US" altLang="ru-RU" sz="1300" dirty="0" err="1">
                <a:solidFill>
                  <a:schemeClr val="accent6">
                    <a:lumMod val="50000"/>
                  </a:schemeClr>
                </a:solidFill>
                <a:latin typeface="Monaco" pitchFamily="2" charset="0"/>
                <a:cs typeface="Consolas" panose="020B0609020204030204" pitchFamily="49" charset="0"/>
              </a:rPr>
              <a:t>Судебная</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практика</a:t>
            </a:r>
            <a:r>
              <a:rPr lang="en-US" altLang="ru-RU" sz="1300" dirty="0">
                <a:solidFill>
                  <a:schemeClr val="accent6">
                    <a:lumMod val="50000"/>
                  </a:schemeClr>
                </a:solidFill>
                <a:latin typeface="Monaco" pitchFamily="2" charset="0"/>
                <a:cs typeface="Consolas" panose="020B0609020204030204" pitchFamily="49" charset="0"/>
              </a:rPr>
              <a:t>;</a:t>
            </a:r>
          </a:p>
          <a:p>
            <a:pPr marL="228600" indent="-285750">
              <a:buClr>
                <a:schemeClr val="accent6">
                  <a:lumMod val="50000"/>
                </a:schemeClr>
              </a:buClr>
              <a:buFont typeface="Courier New" panose="02070309020205020404" pitchFamily="49" charset="0"/>
              <a:buChar char="o"/>
            </a:pPr>
            <a:r>
              <a:rPr lang="en-US" altLang="ru-RU" sz="1300" dirty="0" err="1">
                <a:solidFill>
                  <a:schemeClr val="accent6">
                    <a:lumMod val="50000"/>
                  </a:schemeClr>
                </a:solidFill>
                <a:latin typeface="Monaco" pitchFamily="2" charset="0"/>
                <a:cs typeface="Consolas" panose="020B0609020204030204" pitchFamily="49" charset="0"/>
              </a:rPr>
              <a:t>Обычаи</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делового</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оборота</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на</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страховом</a:t>
            </a:r>
            <a:r>
              <a:rPr lang="en-US" altLang="ru-RU" sz="1300" dirty="0">
                <a:solidFill>
                  <a:schemeClr val="accent6">
                    <a:lumMod val="50000"/>
                  </a:schemeClr>
                </a:solidFill>
                <a:latin typeface="Monaco" pitchFamily="2" charset="0"/>
                <a:cs typeface="Consolas" panose="020B0609020204030204" pitchFamily="49" charset="0"/>
              </a:rPr>
              <a:t> </a:t>
            </a:r>
            <a:r>
              <a:rPr lang="en-US" altLang="ru-RU" sz="1300" dirty="0" err="1">
                <a:solidFill>
                  <a:schemeClr val="accent6">
                    <a:lumMod val="50000"/>
                  </a:schemeClr>
                </a:solidFill>
                <a:latin typeface="Monaco" pitchFamily="2" charset="0"/>
                <a:cs typeface="Consolas" panose="020B0609020204030204" pitchFamily="49" charset="0"/>
              </a:rPr>
              <a:t>рынке</a:t>
            </a:r>
            <a:r>
              <a:rPr lang="en-US" altLang="ru-RU" sz="1300" dirty="0">
                <a:solidFill>
                  <a:schemeClr val="accent6">
                    <a:lumMod val="50000"/>
                  </a:schemeClr>
                </a:solidFill>
                <a:latin typeface="Monaco" pitchFamily="2" charset="0"/>
                <a:cs typeface="Consolas" panose="020B0609020204030204" pitchFamily="49" charset="0"/>
              </a:rPr>
              <a:t>.</a:t>
            </a:r>
          </a:p>
          <a:p>
            <a:pPr marL="228600" indent="-285750">
              <a:buClr>
                <a:schemeClr val="accent6">
                  <a:lumMod val="50000"/>
                </a:schemeClr>
              </a:buClr>
              <a:buFont typeface="Courier New" panose="02070309020205020404" pitchFamily="49" charset="0"/>
              <a:buChar char="o"/>
            </a:pPr>
            <a:endParaRPr lang="en-US" altLang="ru-RU" sz="1300" dirty="0">
              <a:solidFill>
                <a:schemeClr val="accent6">
                  <a:lumMod val="50000"/>
                </a:schemeClr>
              </a:solidFill>
              <a:latin typeface="Monaco" pitchFamily="2" charset="0"/>
              <a:cs typeface="Consolas" panose="020B0609020204030204" pitchFamily="49" charset="0"/>
            </a:endParaRPr>
          </a:p>
          <a:p>
            <a:pPr algn="ctr"/>
            <a:endParaRPr lang="ru-RU" sz="1600" dirty="0">
              <a:solidFill>
                <a:schemeClr val="accent6">
                  <a:lumMod val="50000"/>
                </a:schemeClr>
              </a:solidFill>
            </a:endParaRPr>
          </a:p>
        </p:txBody>
      </p:sp>
    </p:spTree>
    <p:extLst>
      <p:ext uri="{BB962C8B-B14F-4D97-AF65-F5344CB8AC3E}">
        <p14:creationId xmlns:p14="http://schemas.microsoft.com/office/powerpoint/2010/main" val="19594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1063" name="Google Shape;1063;p4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452" name="Текст 8">
            <a:extLst>
              <a:ext uri="{FF2B5EF4-FFF2-40B4-BE49-F238E27FC236}">
                <a16:creationId xmlns:a16="http://schemas.microsoft.com/office/drawing/2014/main" id="{F58D8A1E-271C-6F47-8652-48FF61FF4F87}"/>
              </a:ext>
            </a:extLst>
          </p:cNvPr>
          <p:cNvSpPr txBox="1">
            <a:spLocks/>
          </p:cNvSpPr>
          <p:nvPr/>
        </p:nvSpPr>
        <p:spPr>
          <a:xfrm>
            <a:off x="230955" y="3911052"/>
            <a:ext cx="4165283" cy="964484"/>
          </a:xfrm>
          <a:prstGeom prst="rect">
            <a:avLst/>
          </a:prstGeom>
        </p:spPr>
        <p:txBody>
          <a:bodyPr spcFirstLastPara="1" vert="horz" wrap="square" lIns="68580" tIns="0" rIns="68580" bIns="3429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a:spcBef>
                <a:spcPts val="750"/>
              </a:spcBef>
            </a:pPr>
            <a:endParaRPr lang="en-US" sz="2000" b="1" dirty="0">
              <a:solidFill>
                <a:srgbClr val="05BEC6"/>
              </a:solidFill>
              <a:latin typeface="Segoe Print" panose="02000800000000000000" pitchFamily="2" charset="0"/>
              <a:cs typeface="Consolas" panose="020B0609020204030204" pitchFamily="49" charset="0"/>
            </a:endParaRPr>
          </a:p>
        </p:txBody>
      </p:sp>
      <p:sp>
        <p:nvSpPr>
          <p:cNvPr id="2" name="Прямоугольник 1">
            <a:extLst>
              <a:ext uri="{FF2B5EF4-FFF2-40B4-BE49-F238E27FC236}">
                <a16:creationId xmlns:a16="http://schemas.microsoft.com/office/drawing/2014/main" id="{611E05A8-C42D-3A4F-9688-66A7F7E0B461}"/>
              </a:ext>
            </a:extLst>
          </p:cNvPr>
          <p:cNvSpPr/>
          <p:nvPr/>
        </p:nvSpPr>
        <p:spPr>
          <a:xfrm>
            <a:off x="429251" y="1127842"/>
            <a:ext cx="3843991" cy="1323439"/>
          </a:xfrm>
          <a:prstGeom prst="rect">
            <a:avLst/>
          </a:prstGeom>
        </p:spPr>
        <p:txBody>
          <a:bodyPr wrap="square">
            <a:spAutoFit/>
          </a:bodyPr>
          <a:lstStyle/>
          <a:p>
            <a:pPr algn="ctr"/>
            <a:r>
              <a:rPr lang="ru-RU" sz="2000" dirty="0">
                <a:solidFill>
                  <a:schemeClr val="accent6">
                    <a:lumMod val="50000"/>
                  </a:schemeClr>
                </a:solidFill>
                <a:latin typeface="Segoe Print" panose="02000800000000000000" pitchFamily="2" charset="0"/>
              </a:rPr>
              <a:t>Работа в группах.</a:t>
            </a:r>
          </a:p>
          <a:p>
            <a:pPr algn="ctr"/>
            <a:r>
              <a:rPr lang="ru-RU" sz="2000" dirty="0">
                <a:solidFill>
                  <a:schemeClr val="accent6">
                    <a:lumMod val="50000"/>
                  </a:schemeClr>
                </a:solidFill>
                <a:latin typeface="Segoe Print" panose="02000800000000000000" pitchFamily="2" charset="0"/>
              </a:rPr>
              <a:t>Предложите решение следующих жизненных проблем:</a:t>
            </a:r>
          </a:p>
        </p:txBody>
      </p:sp>
      <p:sp>
        <p:nvSpPr>
          <p:cNvPr id="11" name="Прямоугольник 10">
            <a:extLst>
              <a:ext uri="{FF2B5EF4-FFF2-40B4-BE49-F238E27FC236}">
                <a16:creationId xmlns:a16="http://schemas.microsoft.com/office/drawing/2014/main" id="{B11BF0C8-AA7D-EA48-802A-430BB935E05E}"/>
              </a:ext>
            </a:extLst>
          </p:cNvPr>
          <p:cNvSpPr/>
          <p:nvPr/>
        </p:nvSpPr>
        <p:spPr>
          <a:xfrm>
            <a:off x="4115956" y="540031"/>
            <a:ext cx="1996086" cy="1911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ctr">
              <a:spcBef>
                <a:spcPts val="270"/>
              </a:spcBef>
            </a:pPr>
            <a:r>
              <a:rPr lang="ru-RU" sz="1800" spc="-5" dirty="0">
                <a:latin typeface="Monaco" pitchFamily="2" charset="0"/>
                <a:cs typeface="Consolas" panose="020B0609020204030204" pitchFamily="49" charset="0"/>
              </a:rPr>
              <a:t>Группа №1.</a:t>
            </a:r>
          </a:p>
          <a:p>
            <a:pPr marL="12700" marR="5080" algn="ctr">
              <a:spcBef>
                <a:spcPts val="270"/>
              </a:spcBef>
            </a:pPr>
            <a:r>
              <a:rPr lang="ru-RU" sz="1800" spc="-5" dirty="0">
                <a:latin typeface="Monaco" pitchFamily="2" charset="0"/>
                <a:cs typeface="Consolas" panose="020B0609020204030204" pitchFamily="49" charset="0"/>
              </a:rPr>
              <a:t>Как</a:t>
            </a:r>
            <a:r>
              <a:rPr lang="ru-RU" sz="1800" spc="-85" dirty="0">
                <a:latin typeface="Monaco" pitchFamily="2" charset="0"/>
                <a:cs typeface="Consolas" panose="020B0609020204030204" pitchFamily="49" charset="0"/>
              </a:rPr>
              <a:t> </a:t>
            </a:r>
            <a:r>
              <a:rPr lang="ru-RU" sz="1800" dirty="0">
                <a:latin typeface="Monaco" pitchFamily="2" charset="0"/>
                <a:cs typeface="Consolas" panose="020B0609020204030204" pitchFamily="49" charset="0"/>
              </a:rPr>
              <a:t>накопить  деньги на  </a:t>
            </a:r>
            <a:r>
              <a:rPr lang="ru-RU" sz="1800" spc="-5" dirty="0">
                <a:latin typeface="Monaco" pitchFamily="2" charset="0"/>
                <a:cs typeface="Consolas" panose="020B0609020204030204" pitchFamily="49" charset="0"/>
              </a:rPr>
              <a:t>образование  ребенку?</a:t>
            </a:r>
            <a:endParaRPr lang="ru-RU" sz="1800" dirty="0">
              <a:latin typeface="Monaco" pitchFamily="2" charset="0"/>
              <a:cs typeface="Consolas" panose="020B0609020204030204" pitchFamily="49" charset="0"/>
            </a:endParaRPr>
          </a:p>
          <a:p>
            <a:pPr algn="ctr"/>
            <a:endParaRPr lang="ru-RU" sz="1600" dirty="0"/>
          </a:p>
        </p:txBody>
      </p:sp>
      <p:sp>
        <p:nvSpPr>
          <p:cNvPr id="12" name="Прямоугольник 11">
            <a:extLst>
              <a:ext uri="{FF2B5EF4-FFF2-40B4-BE49-F238E27FC236}">
                <a16:creationId xmlns:a16="http://schemas.microsoft.com/office/drawing/2014/main" id="{D457954B-DF94-1B4A-9348-CD0FB3EFFEC6}"/>
              </a:ext>
            </a:extLst>
          </p:cNvPr>
          <p:cNvSpPr/>
          <p:nvPr/>
        </p:nvSpPr>
        <p:spPr>
          <a:xfrm>
            <a:off x="6278432" y="540031"/>
            <a:ext cx="1996086" cy="191125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2065" marR="5080" indent="1270" algn="ctr">
              <a:spcBef>
                <a:spcPts val="270"/>
              </a:spcBef>
            </a:pPr>
            <a:endParaRPr lang="ru-RU" sz="1800" i="1" spc="-40" dirty="0">
              <a:latin typeface="Consolas" panose="020B0609020204030204" pitchFamily="49" charset="0"/>
              <a:cs typeface="Consolas" panose="020B0609020204030204" pitchFamily="49" charset="0"/>
            </a:endParaRPr>
          </a:p>
          <a:p>
            <a:pPr marL="12065" marR="5080" indent="1270" algn="ctr">
              <a:spcBef>
                <a:spcPts val="270"/>
              </a:spcBef>
            </a:pPr>
            <a:r>
              <a:rPr lang="ru-RU" sz="1800" spc="-40" dirty="0">
                <a:latin typeface="Consolas" panose="020B0609020204030204" pitchFamily="49" charset="0"/>
                <a:cs typeface="Consolas" panose="020B0609020204030204" pitchFamily="49" charset="0"/>
              </a:rPr>
              <a:t>Группа №2.</a:t>
            </a:r>
          </a:p>
          <a:p>
            <a:pPr marL="12065" marR="5080" indent="1270" algn="ctr">
              <a:spcBef>
                <a:spcPts val="270"/>
              </a:spcBef>
            </a:pPr>
            <a:r>
              <a:rPr lang="ru-RU" sz="1800" spc="-40" dirty="0">
                <a:latin typeface="Consolas" panose="020B0609020204030204" pitchFamily="49" charset="0"/>
                <a:cs typeface="Consolas" panose="020B0609020204030204" pitchFamily="49" charset="0"/>
              </a:rPr>
              <a:t>Где </a:t>
            </a:r>
            <a:r>
              <a:rPr lang="ru-RU" sz="1800" dirty="0">
                <a:latin typeface="Consolas" panose="020B0609020204030204" pitchFamily="49" charset="0"/>
                <a:cs typeface="Consolas" panose="020B0609020204030204" pitchFamily="49" charset="0"/>
              </a:rPr>
              <a:t>взять деньги, </a:t>
            </a:r>
            <a:r>
              <a:rPr lang="ru-RU" sz="1800" spc="-5" dirty="0">
                <a:latin typeface="Consolas" panose="020B0609020204030204" pitchFamily="49" charset="0"/>
                <a:cs typeface="Consolas" panose="020B0609020204030204" pitchFamily="49" charset="0"/>
              </a:rPr>
              <a:t>если  понадобится серьёзное  лечение?</a:t>
            </a:r>
            <a:endParaRPr lang="ru-RU" sz="1800" dirty="0">
              <a:latin typeface="Consolas" panose="020B0609020204030204" pitchFamily="49" charset="0"/>
              <a:cs typeface="Consolas" panose="020B0609020204030204" pitchFamily="49" charset="0"/>
            </a:endParaRPr>
          </a:p>
          <a:p>
            <a:pPr algn="ctr"/>
            <a:endParaRPr lang="ru-RU" sz="1600" dirty="0"/>
          </a:p>
        </p:txBody>
      </p:sp>
      <p:sp>
        <p:nvSpPr>
          <p:cNvPr id="13" name="Прямоугольник 12">
            <a:extLst>
              <a:ext uri="{FF2B5EF4-FFF2-40B4-BE49-F238E27FC236}">
                <a16:creationId xmlns:a16="http://schemas.microsoft.com/office/drawing/2014/main" id="{BF875D69-F5E9-B542-9678-D3192ECA1737}"/>
              </a:ext>
            </a:extLst>
          </p:cNvPr>
          <p:cNvSpPr/>
          <p:nvPr/>
        </p:nvSpPr>
        <p:spPr>
          <a:xfrm>
            <a:off x="6278432" y="2609655"/>
            <a:ext cx="1996086" cy="1911250"/>
          </a:xfrm>
          <a:prstGeom prst="rect">
            <a:avLst/>
          </a:prstGeom>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marL="12700" marR="5080" algn="ctr">
              <a:spcBef>
                <a:spcPts val="270"/>
              </a:spcBef>
            </a:pPr>
            <a:endParaRPr lang="ru-RU" sz="1600" i="1" spc="-5" dirty="0">
              <a:latin typeface="Monaco" pitchFamily="2" charset="0"/>
              <a:cs typeface="Consolas" panose="020B0609020204030204" pitchFamily="49" charset="0"/>
            </a:endParaRPr>
          </a:p>
          <a:p>
            <a:pPr marL="12700" marR="5080" algn="ctr">
              <a:spcBef>
                <a:spcPts val="270"/>
              </a:spcBef>
            </a:pPr>
            <a:r>
              <a:rPr lang="ru-RU" sz="1600" spc="-5" dirty="0">
                <a:latin typeface="Monaco" pitchFamily="2" charset="0"/>
                <a:cs typeface="Consolas" panose="020B0609020204030204" pitchFamily="49" charset="0"/>
              </a:rPr>
              <a:t>Группа №4.</a:t>
            </a:r>
          </a:p>
          <a:p>
            <a:pPr marL="12700" algn="ctr">
              <a:spcBef>
                <a:spcPts val="100"/>
              </a:spcBef>
            </a:pPr>
            <a:r>
              <a:rPr lang="ru-RU" sz="1600" spc="-5" dirty="0">
                <a:latin typeface="Consolas" panose="020B0609020204030204" pitchFamily="49" charset="0"/>
                <a:cs typeface="Consolas" panose="020B0609020204030204" pitchFamily="49" charset="0"/>
              </a:rPr>
              <a:t>Как</a:t>
            </a:r>
            <a:r>
              <a:rPr lang="ru-RU" sz="1600" spc="-10" dirty="0">
                <a:latin typeface="Consolas" panose="020B0609020204030204" pitchFamily="49" charset="0"/>
                <a:cs typeface="Consolas" panose="020B0609020204030204" pitchFamily="49" charset="0"/>
              </a:rPr>
              <a:t> </a:t>
            </a:r>
            <a:r>
              <a:rPr lang="ru-RU" sz="1600" spc="-5" dirty="0">
                <a:latin typeface="Consolas" panose="020B0609020204030204" pitchFamily="49" charset="0"/>
                <a:cs typeface="Consolas" panose="020B0609020204030204" pitchFamily="49" charset="0"/>
              </a:rPr>
              <a:t>обеспечить</a:t>
            </a:r>
            <a:endParaRPr lang="ru-RU" sz="1600" dirty="0">
              <a:latin typeface="Consolas" panose="020B0609020204030204" pitchFamily="49" charset="0"/>
              <a:cs typeface="Consolas" panose="020B0609020204030204" pitchFamily="49" charset="0"/>
            </a:endParaRPr>
          </a:p>
          <a:p>
            <a:pPr marL="12700" marR="5080" algn="ctr">
              <a:spcBef>
                <a:spcPts val="100"/>
              </a:spcBef>
            </a:pPr>
            <a:r>
              <a:rPr lang="ru-RU" sz="1600" dirty="0">
                <a:latin typeface="Consolas" panose="020B0609020204030204" pitchFamily="49" charset="0"/>
                <a:cs typeface="Consolas" panose="020B0609020204030204" pitchFamily="49" charset="0"/>
              </a:rPr>
              <a:t>финансовое</a:t>
            </a:r>
            <a:r>
              <a:rPr lang="ru-RU" sz="1600" spc="-75" dirty="0">
                <a:latin typeface="Consolas" panose="020B0609020204030204" pitchFamily="49" charset="0"/>
                <a:cs typeface="Consolas" panose="020B0609020204030204" pitchFamily="49" charset="0"/>
              </a:rPr>
              <a:t> </a:t>
            </a:r>
            <a:r>
              <a:rPr lang="ru-RU" sz="1600" spc="-5" dirty="0">
                <a:latin typeface="Consolas" panose="020B0609020204030204" pitchFamily="49" charset="0"/>
                <a:cs typeface="Consolas" panose="020B0609020204030204" pitchFamily="49" charset="0"/>
              </a:rPr>
              <a:t>благополучие  семьи </a:t>
            </a:r>
            <a:r>
              <a:rPr lang="ru-RU" sz="1600" dirty="0">
                <a:latin typeface="Consolas" panose="020B0609020204030204" pitchFamily="49" charset="0"/>
                <a:cs typeface="Consolas" panose="020B0609020204030204" pitchFamily="49" charset="0"/>
              </a:rPr>
              <a:t>в </a:t>
            </a:r>
            <a:r>
              <a:rPr lang="ru-RU" sz="1600" spc="-5" dirty="0">
                <a:latin typeface="Consolas" panose="020B0609020204030204" pitchFamily="49" charset="0"/>
                <a:cs typeface="Consolas" panose="020B0609020204030204" pitchFamily="49" charset="0"/>
              </a:rPr>
              <a:t>случае</a:t>
            </a:r>
            <a:r>
              <a:rPr lang="ru-RU" sz="1600" spc="-35" dirty="0">
                <a:latin typeface="Consolas" panose="020B0609020204030204" pitchFamily="49" charset="0"/>
                <a:cs typeface="Consolas" panose="020B0609020204030204" pitchFamily="49" charset="0"/>
              </a:rPr>
              <a:t> </a:t>
            </a:r>
            <a:r>
              <a:rPr lang="ru-RU" sz="1600" spc="-5" dirty="0">
                <a:latin typeface="Consolas" panose="020B0609020204030204" pitchFamily="49" charset="0"/>
                <a:cs typeface="Consolas" panose="020B0609020204030204" pitchFamily="49" charset="0"/>
              </a:rPr>
              <a:t>потери</a:t>
            </a:r>
            <a:endParaRPr lang="ru-RU" sz="1600" dirty="0">
              <a:latin typeface="Consolas" panose="020B0609020204030204" pitchFamily="49" charset="0"/>
              <a:cs typeface="Consolas" panose="020B0609020204030204" pitchFamily="49" charset="0"/>
            </a:endParaRPr>
          </a:p>
          <a:p>
            <a:pPr marL="12700" algn="ctr"/>
            <a:r>
              <a:rPr lang="ru-RU" sz="1600" dirty="0">
                <a:latin typeface="Consolas" panose="020B0609020204030204" pitchFamily="49" charset="0"/>
                <a:cs typeface="Consolas" panose="020B0609020204030204" pitchFamily="49" charset="0"/>
              </a:rPr>
              <a:t>кормильца?</a:t>
            </a:r>
          </a:p>
          <a:p>
            <a:pPr algn="ctr"/>
            <a:endParaRPr lang="ru-RU" sz="1600" dirty="0"/>
          </a:p>
        </p:txBody>
      </p:sp>
      <p:sp>
        <p:nvSpPr>
          <p:cNvPr id="14" name="Прямоугольник 13">
            <a:extLst>
              <a:ext uri="{FF2B5EF4-FFF2-40B4-BE49-F238E27FC236}">
                <a16:creationId xmlns:a16="http://schemas.microsoft.com/office/drawing/2014/main" id="{074E5F29-2D5B-DF4B-9843-031CF1FA8066}"/>
              </a:ext>
            </a:extLst>
          </p:cNvPr>
          <p:cNvSpPr/>
          <p:nvPr/>
        </p:nvSpPr>
        <p:spPr>
          <a:xfrm>
            <a:off x="1964855" y="2609655"/>
            <a:ext cx="1996086" cy="191125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8895" marR="5080" indent="-36830" algn="ctr">
              <a:lnSpc>
                <a:spcPct val="91500"/>
              </a:lnSpc>
              <a:spcBef>
                <a:spcPts val="245"/>
              </a:spcBef>
            </a:pPr>
            <a:endParaRPr lang="ru-RU" sz="1600" i="1" spc="-5" dirty="0">
              <a:latin typeface="Monaco" pitchFamily="2" charset="0"/>
              <a:cs typeface="Candara"/>
            </a:endParaRPr>
          </a:p>
          <a:p>
            <a:pPr marL="48895" marR="5080" indent="-36830" algn="ctr">
              <a:lnSpc>
                <a:spcPct val="91500"/>
              </a:lnSpc>
              <a:spcBef>
                <a:spcPts val="245"/>
              </a:spcBef>
            </a:pPr>
            <a:r>
              <a:rPr lang="ru-RU" sz="1600" spc="-5" dirty="0">
                <a:latin typeface="Monaco" pitchFamily="2" charset="0"/>
                <a:cs typeface="Candara"/>
              </a:rPr>
              <a:t>Группа №5. </a:t>
            </a:r>
          </a:p>
          <a:p>
            <a:pPr marL="48895" marR="5080" indent="-36830" algn="ctr">
              <a:lnSpc>
                <a:spcPct val="91500"/>
              </a:lnSpc>
              <a:spcBef>
                <a:spcPts val="245"/>
              </a:spcBef>
            </a:pPr>
            <a:r>
              <a:rPr lang="ru-RU" sz="1600" spc="-5" dirty="0">
                <a:latin typeface="Monaco" pitchFamily="2" charset="0"/>
                <a:cs typeface="Candara"/>
              </a:rPr>
              <a:t>Как обеспечить</a:t>
            </a:r>
            <a:r>
              <a:rPr lang="ru-RU" sz="1600" spc="-65" dirty="0">
                <a:latin typeface="Monaco" pitchFamily="2" charset="0"/>
                <a:cs typeface="Candara"/>
              </a:rPr>
              <a:t> </a:t>
            </a:r>
            <a:r>
              <a:rPr lang="ru-RU" sz="1600" spc="-5" dirty="0">
                <a:latin typeface="Monaco" pitchFamily="2" charset="0"/>
                <a:cs typeface="Candara"/>
              </a:rPr>
              <a:t>себе  достойный уровень  </a:t>
            </a:r>
            <a:r>
              <a:rPr lang="ru-RU" sz="1600" dirty="0">
                <a:latin typeface="Monaco" pitchFamily="2" charset="0"/>
                <a:cs typeface="Candara"/>
              </a:rPr>
              <a:t>жизни на</a:t>
            </a:r>
            <a:r>
              <a:rPr lang="ru-RU" sz="1600" spc="-50" dirty="0">
                <a:latin typeface="Monaco" pitchFamily="2" charset="0"/>
                <a:cs typeface="Candara"/>
              </a:rPr>
              <a:t> </a:t>
            </a:r>
            <a:r>
              <a:rPr lang="ru-RU" sz="1600" dirty="0">
                <a:latin typeface="Monaco" pitchFamily="2" charset="0"/>
                <a:cs typeface="Candara"/>
              </a:rPr>
              <a:t>пенсии?</a:t>
            </a:r>
          </a:p>
          <a:p>
            <a:pPr algn="ctr"/>
            <a:endParaRPr lang="ru-RU" sz="1600" dirty="0"/>
          </a:p>
        </p:txBody>
      </p:sp>
      <p:sp>
        <p:nvSpPr>
          <p:cNvPr id="15" name="Прямоугольник 14">
            <a:extLst>
              <a:ext uri="{FF2B5EF4-FFF2-40B4-BE49-F238E27FC236}">
                <a16:creationId xmlns:a16="http://schemas.microsoft.com/office/drawing/2014/main" id="{9761904D-2A41-9043-AACE-AA0E1B15C54F}"/>
              </a:ext>
            </a:extLst>
          </p:cNvPr>
          <p:cNvSpPr/>
          <p:nvPr/>
        </p:nvSpPr>
        <p:spPr>
          <a:xfrm>
            <a:off x="4115956" y="2609655"/>
            <a:ext cx="1996086" cy="1911250"/>
          </a:xfrm>
          <a:prstGeom prst="rect">
            <a:avLst/>
          </a:prstGeom>
          <a:solidFill>
            <a:srgbClr val="FD3F6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2700" marR="5080" algn="ctr">
              <a:spcBef>
                <a:spcPts val="270"/>
              </a:spcBef>
            </a:pPr>
            <a:r>
              <a:rPr lang="ru-RU" sz="1800" spc="-5" dirty="0">
                <a:latin typeface="Monaco" pitchFamily="2" charset="0"/>
                <a:cs typeface="Consolas" panose="020B0609020204030204" pitchFamily="49" charset="0"/>
              </a:rPr>
              <a:t>Группа №3.</a:t>
            </a:r>
          </a:p>
          <a:p>
            <a:pPr marL="12700" marR="5080" algn="ctr">
              <a:spcBef>
                <a:spcPts val="270"/>
              </a:spcBef>
            </a:pPr>
            <a:r>
              <a:rPr lang="ru-RU" sz="1800" dirty="0">
                <a:solidFill>
                  <a:schemeClr val="bg1"/>
                </a:solidFill>
                <a:latin typeface="Monaco" pitchFamily="2" charset="0"/>
                <a:cs typeface="Consolas" panose="020B0609020204030204" pitchFamily="49" charset="0"/>
              </a:rPr>
              <a:t>Зачем </a:t>
            </a:r>
            <a:r>
              <a:rPr lang="ru-RU" sz="1800" spc="-5" dirty="0">
                <a:solidFill>
                  <a:schemeClr val="bg1"/>
                </a:solidFill>
                <a:latin typeface="Monaco" pitchFamily="2" charset="0"/>
                <a:cs typeface="Consolas" panose="020B0609020204030204" pitchFamily="49" charset="0"/>
              </a:rPr>
              <a:t>нужно страховать</a:t>
            </a:r>
            <a:r>
              <a:rPr lang="ru-RU" sz="1800" spc="-75" dirty="0">
                <a:solidFill>
                  <a:schemeClr val="bg1"/>
                </a:solidFill>
                <a:latin typeface="Monaco" pitchFamily="2" charset="0"/>
                <a:cs typeface="Consolas" panose="020B0609020204030204" pitchFamily="49" charset="0"/>
              </a:rPr>
              <a:t> </a:t>
            </a:r>
            <a:r>
              <a:rPr lang="ru-RU" sz="1800" spc="-5" dirty="0">
                <a:solidFill>
                  <a:schemeClr val="bg1"/>
                </a:solidFill>
                <a:latin typeface="Monaco" pitchFamily="2" charset="0"/>
                <a:cs typeface="Consolas" panose="020B0609020204030204" pitchFamily="49" charset="0"/>
              </a:rPr>
              <a:t>жизнь?</a:t>
            </a:r>
            <a:endParaRPr lang="ru-RU" sz="1600" dirty="0">
              <a:solidFill>
                <a:schemeClr val="bg1"/>
              </a:solidFill>
              <a:latin typeface="Monaco" pitchFamily="2" charset="0"/>
            </a:endParaRPr>
          </a:p>
        </p:txBody>
      </p:sp>
    </p:spTree>
    <p:extLst>
      <p:ext uri="{BB962C8B-B14F-4D97-AF65-F5344CB8AC3E}">
        <p14:creationId xmlns:p14="http://schemas.microsoft.com/office/powerpoint/2010/main" val="313410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2"/>
          <p:cNvSpPr txBox="1">
            <a:spLocks noGrp="1"/>
          </p:cNvSpPr>
          <p:nvPr>
            <p:ph type="body" idx="1"/>
          </p:nvPr>
        </p:nvSpPr>
        <p:spPr>
          <a:xfrm>
            <a:off x="2377441" y="470366"/>
            <a:ext cx="3359520" cy="2031526"/>
          </a:xfrm>
          <a:prstGeom prst="rect">
            <a:avLst/>
          </a:prstGeom>
        </p:spPr>
        <p:txBody>
          <a:bodyPr spcFirstLastPara="1" wrap="square" lIns="91425" tIns="91425" rIns="91425" bIns="91425" anchor="t" anchorCtr="0">
            <a:noAutofit/>
          </a:bodyPr>
          <a:lstStyle/>
          <a:p>
            <a:pPr marL="114300" indent="0" algn="ctr">
              <a:buNone/>
            </a:pPr>
            <a:r>
              <a:rPr lang="ru-RU" sz="2000" b="1" i="1" dirty="0">
                <a:solidFill>
                  <a:srgbClr val="FD3F67"/>
                </a:solidFill>
                <a:latin typeface="Consolas" panose="020B0609020204030204" pitchFamily="49" charset="0"/>
                <a:cs typeface="Consolas" panose="020B0609020204030204" pitchFamily="49" charset="0"/>
              </a:rPr>
              <a:t>Добровольное</a:t>
            </a:r>
            <a:endParaRPr lang="en-US" sz="2800" i="1" dirty="0">
              <a:solidFill>
                <a:srgbClr val="FD3F67"/>
              </a:solidFill>
              <a:latin typeface="Consolas" panose="020B0609020204030204" pitchFamily="49" charset="0"/>
              <a:cs typeface="Consolas" panose="020B0609020204030204" pitchFamily="49" charset="0"/>
            </a:endParaRPr>
          </a:p>
          <a:p>
            <a:pPr marL="114300" indent="0">
              <a:buNone/>
            </a:pPr>
            <a:r>
              <a:rPr lang="ru-RU" sz="1400" dirty="0">
                <a:solidFill>
                  <a:schemeClr val="accent6">
                    <a:lumMod val="50000"/>
                  </a:schemeClr>
                </a:solidFill>
                <a:latin typeface="Monaco" pitchFamily="2" charset="0"/>
                <a:cs typeface="Consolas" panose="020B0609020204030204" pitchFamily="49" charset="0"/>
              </a:rPr>
              <a:t>–</a:t>
            </a:r>
            <a:r>
              <a:rPr lang="ru-RU" sz="2000" dirty="0">
                <a:solidFill>
                  <a:schemeClr val="accent6">
                    <a:lumMod val="50000"/>
                  </a:schemeClr>
                </a:solidFill>
                <a:latin typeface="Monaco" pitchFamily="2" charset="0"/>
                <a:cs typeface="Consolas" panose="020B0609020204030204" pitchFamily="49" charset="0"/>
              </a:rPr>
              <a:t> </a:t>
            </a:r>
            <a:r>
              <a:rPr lang="ru-RU" sz="1400" dirty="0">
                <a:solidFill>
                  <a:schemeClr val="accent6">
                    <a:lumMod val="50000"/>
                  </a:schemeClr>
                </a:solidFill>
                <a:latin typeface="Monaco" pitchFamily="2" charset="0"/>
                <a:cs typeface="Consolas" panose="020B0609020204030204" pitchFamily="49" charset="0"/>
              </a:rPr>
              <a:t>осуществляется на основе договора между страхователем и страховщиком в соответствии с законом «Об организации страхового дела в РФ» и ГК РФ.</a:t>
            </a:r>
          </a:p>
        </p:txBody>
      </p:sp>
      <p:sp>
        <p:nvSpPr>
          <p:cNvPr id="451" name="Google Shape;451;p22"/>
          <p:cNvSpPr txBox="1">
            <a:spLocks noGrp="1"/>
          </p:cNvSpPr>
          <p:nvPr>
            <p:ph type="title"/>
          </p:nvPr>
        </p:nvSpPr>
        <p:spPr>
          <a:xfrm>
            <a:off x="-106183" y="540224"/>
            <a:ext cx="2859008" cy="2630400"/>
          </a:xfrm>
          <a:prstGeom prst="rect">
            <a:avLst/>
          </a:prstGeom>
        </p:spPr>
        <p:txBody>
          <a:bodyPr spcFirstLastPara="1" wrap="square" lIns="91425" tIns="91425" rIns="91425" bIns="91425" anchor="ctr" anchorCtr="0">
            <a:noAutofit/>
          </a:bodyPr>
          <a:lstStyle/>
          <a:p>
            <a:r>
              <a:rPr lang="ru-RU" sz="2800" b="1" dirty="0">
                <a:solidFill>
                  <a:schemeClr val="bg1"/>
                </a:solidFill>
                <a:latin typeface="Segoe Print" panose="02000800000000000000" pitchFamily="2" charset="0"/>
              </a:rPr>
              <a:t>Формы страхования</a:t>
            </a:r>
          </a:p>
        </p:txBody>
      </p:sp>
      <p:sp>
        <p:nvSpPr>
          <p:cNvPr id="452" name="Google Shape;452;p22"/>
          <p:cNvSpPr txBox="1">
            <a:spLocks noGrp="1"/>
          </p:cNvSpPr>
          <p:nvPr>
            <p:ph type="body" idx="2"/>
          </p:nvPr>
        </p:nvSpPr>
        <p:spPr>
          <a:xfrm>
            <a:off x="775339" y="2398570"/>
            <a:ext cx="4243727" cy="2204706"/>
          </a:xfrm>
          <a:prstGeom prst="rect">
            <a:avLst/>
          </a:prstGeom>
        </p:spPr>
        <p:txBody>
          <a:bodyPr spcFirstLastPara="1" wrap="square" lIns="91425" tIns="91425" rIns="91425" bIns="91425" anchor="t" anchorCtr="0">
            <a:noAutofit/>
          </a:bodyPr>
          <a:lstStyle/>
          <a:p>
            <a:pPr marL="114300" indent="0" algn="ctr">
              <a:buNone/>
            </a:pPr>
            <a:r>
              <a:rPr lang="ru-RU" sz="2000" b="1" i="1" dirty="0">
                <a:solidFill>
                  <a:srgbClr val="FD3F67"/>
                </a:solidFill>
                <a:latin typeface="Consolas" panose="020B0609020204030204" pitchFamily="49" charset="0"/>
                <a:cs typeface="Consolas" panose="020B0609020204030204" pitchFamily="49" charset="0"/>
              </a:rPr>
              <a:t>Обязательное</a:t>
            </a:r>
            <a:endParaRPr lang="en-US" sz="2000" b="1" i="1" dirty="0">
              <a:solidFill>
                <a:srgbClr val="FD3F67"/>
              </a:solidFill>
              <a:latin typeface="Consolas" panose="020B0609020204030204" pitchFamily="49" charset="0"/>
              <a:cs typeface="Consolas" panose="020B0609020204030204" pitchFamily="49" charset="0"/>
            </a:endParaRPr>
          </a:p>
          <a:p>
            <a:pPr marL="114300" indent="0">
              <a:buNone/>
            </a:pPr>
            <a:r>
              <a:rPr lang="ru-RU" sz="1400" dirty="0">
                <a:solidFill>
                  <a:schemeClr val="accent6">
                    <a:lumMod val="50000"/>
                  </a:schemeClr>
                </a:solidFill>
                <a:latin typeface="Monaco" pitchFamily="2" charset="0"/>
                <a:cs typeface="Consolas" panose="020B0609020204030204" pitchFamily="49" charset="0"/>
              </a:rPr>
              <a:t>– страхование, осуществляемое в силу закона в целях обеспечения социальных интересов граждан и интересов государства, в соответствии с законом и за счет средств, выделяемых на эти цели из соответствующего бюджета министерствам и иным федеральным органом исполнительной власти.</a:t>
            </a:r>
            <a:endParaRPr lang="en-US" sz="1400" dirty="0">
              <a:solidFill>
                <a:schemeClr val="accent6">
                  <a:lumMod val="50000"/>
                </a:schemeClr>
              </a:solidFill>
              <a:latin typeface="Monaco" pitchFamily="2" charset="0"/>
              <a:cs typeface="Consolas" panose="020B0609020204030204" pitchFamily="49" charset="0"/>
            </a:endParaRPr>
          </a:p>
          <a:p>
            <a:endParaRPr lang="ru-RU" dirty="0">
              <a:solidFill>
                <a:schemeClr val="accent6">
                  <a:lumMod val="50000"/>
                </a:schemeClr>
              </a:solidFill>
              <a:latin typeface="Monaco" pitchFamily="2" charset="0"/>
              <a:cs typeface="Consolas" panose="020B0609020204030204" pitchFamily="49" charset="0"/>
            </a:endParaRPr>
          </a:p>
          <a:p>
            <a:pPr marL="0" lvl="0" indent="0" algn="l" rtl="0">
              <a:spcBef>
                <a:spcPts val="1000"/>
              </a:spcBef>
              <a:spcAft>
                <a:spcPts val="1000"/>
              </a:spcAft>
              <a:buNone/>
            </a:pPr>
            <a:r>
              <a:rPr lang="en" dirty="0">
                <a:solidFill>
                  <a:schemeClr val="accent6">
                    <a:lumMod val="50000"/>
                  </a:schemeClr>
                </a:solidFill>
              </a:rPr>
              <a:t>.</a:t>
            </a:r>
            <a:endParaRPr dirty="0">
              <a:solidFill>
                <a:schemeClr val="accent6">
                  <a:lumMod val="50000"/>
                </a:schemeClr>
              </a:solidFill>
            </a:endParaRPr>
          </a:p>
        </p:txBody>
      </p:sp>
      <p:sp>
        <p:nvSpPr>
          <p:cNvPr id="453" name="Google Shape;453;p2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Прямоугольник 1">
            <a:extLst>
              <a:ext uri="{FF2B5EF4-FFF2-40B4-BE49-F238E27FC236}">
                <a16:creationId xmlns:a16="http://schemas.microsoft.com/office/drawing/2014/main" id="{34A0360E-81B8-AF46-8C7B-E289A4BC88BA}"/>
              </a:ext>
            </a:extLst>
          </p:cNvPr>
          <p:cNvSpPr/>
          <p:nvPr/>
        </p:nvSpPr>
        <p:spPr>
          <a:xfrm>
            <a:off x="5581637" y="418063"/>
            <a:ext cx="3161033" cy="2031325"/>
          </a:xfrm>
          <a:prstGeom prst="rect">
            <a:avLst/>
          </a:prstGeom>
        </p:spPr>
        <p:txBody>
          <a:bodyPr wrap="square">
            <a:spAutoFit/>
          </a:bodyPr>
          <a:lstStyle/>
          <a:p>
            <a:pPr algn="ctr"/>
            <a:r>
              <a:rPr lang="en-US" sz="1800" spc="-150" dirty="0" err="1">
                <a:solidFill>
                  <a:srgbClr val="FD3F67"/>
                </a:solidFill>
                <a:latin typeface="Segoe Print" panose="02000800000000000000" pitchFamily="2" charset="0"/>
                <a:cs typeface="Consolas" panose="020B0609020204030204" pitchFamily="49" charset="0"/>
              </a:rPr>
              <a:t>Застраховаться</a:t>
            </a:r>
            <a:r>
              <a:rPr lang="en-US" sz="1800" spc="-150" dirty="0">
                <a:solidFill>
                  <a:srgbClr val="FD3F67"/>
                </a:solidFill>
                <a:latin typeface="Segoe Print" panose="02000800000000000000" pitchFamily="2" charset="0"/>
                <a:cs typeface="Consolas" panose="020B0609020204030204" pitchFamily="49" charset="0"/>
              </a:rPr>
              <a:t>  - </a:t>
            </a:r>
            <a:r>
              <a:rPr lang="ru-RU" sz="1800" dirty="0">
                <a:solidFill>
                  <a:srgbClr val="FD3F67"/>
                </a:solidFill>
                <a:latin typeface="Segoe Print" panose="02000800000000000000" pitchFamily="2" charset="0"/>
                <a:cs typeface="Consolas" panose="020B0609020204030204" pitchFamily="49" charset="0"/>
              </a:rPr>
              <a:t>значит </a:t>
            </a:r>
            <a:r>
              <a:rPr lang="en-US" sz="1800" dirty="0" err="1">
                <a:solidFill>
                  <a:srgbClr val="FD3F67"/>
                </a:solidFill>
                <a:latin typeface="Segoe Print" panose="02000800000000000000" pitchFamily="2" charset="0"/>
                <a:cs typeface="Consolas" panose="020B0609020204030204" pitchFamily="49" charset="0"/>
              </a:rPr>
              <a:t>заплатить</a:t>
            </a:r>
            <a:r>
              <a:rPr lang="en-US" sz="1800" dirty="0">
                <a:solidFill>
                  <a:srgbClr val="FD3F67"/>
                </a:solidFill>
                <a:latin typeface="Segoe Print" panose="02000800000000000000" pitchFamily="2" charset="0"/>
                <a:cs typeface="Consolas" panose="020B0609020204030204" pitchFamily="49" charset="0"/>
              </a:rPr>
              <a:t> </a:t>
            </a:r>
            <a:r>
              <a:rPr lang="en-US" sz="1800" dirty="0" err="1">
                <a:solidFill>
                  <a:srgbClr val="FD3F67"/>
                </a:solidFill>
                <a:latin typeface="Segoe Print" panose="02000800000000000000" pitchFamily="2" charset="0"/>
                <a:cs typeface="Consolas" panose="020B0609020204030204" pitchFamily="49" charset="0"/>
              </a:rPr>
              <a:t>небольшие</a:t>
            </a:r>
            <a:r>
              <a:rPr lang="en-US" sz="1800" dirty="0">
                <a:solidFill>
                  <a:srgbClr val="FD3F67"/>
                </a:solidFill>
                <a:latin typeface="Segoe Print" panose="02000800000000000000" pitchFamily="2" charset="0"/>
                <a:cs typeface="Consolas" panose="020B0609020204030204" pitchFamily="49" charset="0"/>
              </a:rPr>
              <a:t> </a:t>
            </a:r>
            <a:r>
              <a:rPr lang="en-US" sz="1800" dirty="0" err="1">
                <a:solidFill>
                  <a:srgbClr val="FD3F67"/>
                </a:solidFill>
                <a:latin typeface="Segoe Print" panose="02000800000000000000" pitchFamily="2" charset="0"/>
                <a:cs typeface="Consolas" panose="020B0609020204030204" pitchFamily="49" charset="0"/>
              </a:rPr>
              <a:t>деньги</a:t>
            </a:r>
            <a:r>
              <a:rPr lang="en-US" sz="1800" dirty="0">
                <a:solidFill>
                  <a:srgbClr val="FD3F67"/>
                </a:solidFill>
                <a:latin typeface="Segoe Print" panose="02000800000000000000" pitchFamily="2" charset="0"/>
                <a:cs typeface="Consolas" panose="020B0609020204030204" pitchFamily="49" charset="0"/>
              </a:rPr>
              <a:t> </a:t>
            </a:r>
            <a:r>
              <a:rPr lang="en-US" sz="1800" dirty="0" err="1">
                <a:solidFill>
                  <a:srgbClr val="FD3F67"/>
                </a:solidFill>
                <a:latin typeface="Segoe Print" panose="02000800000000000000" pitchFamily="2" charset="0"/>
                <a:cs typeface="Consolas" panose="020B0609020204030204" pitchFamily="49" charset="0"/>
              </a:rPr>
              <a:t>в</a:t>
            </a:r>
            <a:r>
              <a:rPr lang="en-US" sz="1800" dirty="0">
                <a:solidFill>
                  <a:srgbClr val="FD3F67"/>
                </a:solidFill>
                <a:latin typeface="Segoe Print" panose="02000800000000000000" pitchFamily="2" charset="0"/>
                <a:cs typeface="Consolas" panose="020B0609020204030204" pitchFamily="49" charset="0"/>
              </a:rPr>
              <a:t> </a:t>
            </a:r>
            <a:r>
              <a:rPr lang="en-US" sz="1800" dirty="0" err="1">
                <a:solidFill>
                  <a:srgbClr val="FD3F67"/>
                </a:solidFill>
                <a:latin typeface="Segoe Print" panose="02000800000000000000" pitchFamily="2" charset="0"/>
                <a:cs typeface="Consolas" panose="020B0609020204030204" pitchFamily="49" charset="0"/>
              </a:rPr>
              <a:t>настоящем</a:t>
            </a:r>
            <a:r>
              <a:rPr lang="en-US" sz="1800" dirty="0">
                <a:solidFill>
                  <a:srgbClr val="FD3F67"/>
                </a:solidFill>
                <a:latin typeface="Segoe Print" panose="02000800000000000000" pitchFamily="2" charset="0"/>
                <a:cs typeface="Consolas" panose="020B0609020204030204" pitchFamily="49" charset="0"/>
              </a:rPr>
              <a:t>, </a:t>
            </a:r>
            <a:r>
              <a:rPr lang="en-US" sz="1800" dirty="0" err="1">
                <a:solidFill>
                  <a:srgbClr val="FD3F67"/>
                </a:solidFill>
                <a:latin typeface="Segoe Print" panose="02000800000000000000" pitchFamily="2" charset="0"/>
                <a:cs typeface="Consolas" panose="020B0609020204030204" pitchFamily="49" charset="0"/>
              </a:rPr>
              <a:t>чтобы</a:t>
            </a:r>
            <a:r>
              <a:rPr lang="en-US" sz="1800" dirty="0">
                <a:solidFill>
                  <a:srgbClr val="FD3F67"/>
                </a:solidFill>
                <a:latin typeface="Segoe Print" panose="02000800000000000000" pitchFamily="2" charset="0"/>
                <a:cs typeface="Consolas" panose="020B0609020204030204" pitchFamily="49" charset="0"/>
              </a:rPr>
              <a:t> </a:t>
            </a:r>
            <a:r>
              <a:rPr lang="en-US" sz="1800" dirty="0" err="1">
                <a:solidFill>
                  <a:srgbClr val="FD3F67"/>
                </a:solidFill>
                <a:latin typeface="Segoe Print" panose="02000800000000000000" pitchFamily="2" charset="0"/>
                <a:cs typeface="Consolas" panose="020B0609020204030204" pitchFamily="49" charset="0"/>
              </a:rPr>
              <a:t>избежать</a:t>
            </a:r>
            <a:r>
              <a:rPr lang="en-US" sz="1800" dirty="0">
                <a:solidFill>
                  <a:srgbClr val="FD3F67"/>
                </a:solidFill>
                <a:latin typeface="Segoe Print" panose="02000800000000000000" pitchFamily="2" charset="0"/>
                <a:cs typeface="Consolas" panose="020B0609020204030204" pitchFamily="49" charset="0"/>
              </a:rPr>
              <a:t> </a:t>
            </a:r>
            <a:r>
              <a:rPr lang="en-US" sz="1800" dirty="0" err="1">
                <a:solidFill>
                  <a:srgbClr val="FD3F67"/>
                </a:solidFill>
                <a:latin typeface="Segoe Print" panose="02000800000000000000" pitchFamily="2" charset="0"/>
                <a:cs typeface="Consolas" panose="020B0609020204030204" pitchFamily="49" charset="0"/>
              </a:rPr>
              <a:t>больших</a:t>
            </a:r>
            <a:r>
              <a:rPr lang="en-US" sz="1800" dirty="0">
                <a:solidFill>
                  <a:srgbClr val="FD3F67"/>
                </a:solidFill>
                <a:latin typeface="Segoe Print" panose="02000800000000000000" pitchFamily="2" charset="0"/>
                <a:cs typeface="Consolas" panose="020B0609020204030204" pitchFamily="49" charset="0"/>
              </a:rPr>
              <a:t> </a:t>
            </a:r>
            <a:r>
              <a:rPr lang="en-US" sz="1800" dirty="0" err="1">
                <a:solidFill>
                  <a:srgbClr val="FD3F67"/>
                </a:solidFill>
                <a:latin typeface="Segoe Print" panose="02000800000000000000" pitchFamily="2" charset="0"/>
                <a:cs typeface="Consolas" panose="020B0609020204030204" pitchFamily="49" charset="0"/>
              </a:rPr>
              <a:t>неприятностей</a:t>
            </a:r>
            <a:r>
              <a:rPr lang="en-US" sz="1800" dirty="0">
                <a:solidFill>
                  <a:srgbClr val="FD3F67"/>
                </a:solidFill>
                <a:latin typeface="Segoe Print" panose="02000800000000000000" pitchFamily="2" charset="0"/>
                <a:cs typeface="Consolas" panose="020B0609020204030204" pitchFamily="49" charset="0"/>
              </a:rPr>
              <a:t> </a:t>
            </a:r>
            <a:r>
              <a:rPr lang="en-US" sz="1800" dirty="0" err="1">
                <a:solidFill>
                  <a:srgbClr val="FD3F67"/>
                </a:solidFill>
                <a:latin typeface="Segoe Print" panose="02000800000000000000" pitchFamily="2" charset="0"/>
                <a:cs typeface="Consolas" panose="020B0609020204030204" pitchFamily="49" charset="0"/>
              </a:rPr>
              <a:t>в</a:t>
            </a:r>
            <a:r>
              <a:rPr lang="en-US" sz="1800" dirty="0">
                <a:solidFill>
                  <a:srgbClr val="FD3F67"/>
                </a:solidFill>
                <a:latin typeface="Segoe Print" panose="02000800000000000000" pitchFamily="2" charset="0"/>
                <a:cs typeface="Consolas" panose="020B0609020204030204" pitchFamily="49" charset="0"/>
              </a:rPr>
              <a:t> </a:t>
            </a:r>
            <a:r>
              <a:rPr lang="en-US" sz="1800" dirty="0" err="1">
                <a:solidFill>
                  <a:srgbClr val="FD3F67"/>
                </a:solidFill>
                <a:latin typeface="Segoe Print" panose="02000800000000000000" pitchFamily="2" charset="0"/>
                <a:cs typeface="Consolas" panose="020B0609020204030204" pitchFamily="49" charset="0"/>
              </a:rPr>
              <a:t>будущем</a:t>
            </a:r>
            <a:endParaRPr lang="en-US" sz="1800" dirty="0">
              <a:solidFill>
                <a:srgbClr val="FD3F67"/>
              </a:solidFill>
              <a:latin typeface="Segoe Print" panose="02000800000000000000" pitchFamily="2" charset="0"/>
              <a:cs typeface="Consolas" panose="020B0609020204030204" pitchFamily="49" charset="0"/>
            </a:endParaRPr>
          </a:p>
          <a:p>
            <a:pPr algn="ctr"/>
            <a:endParaRPr lang="ru-RU" sz="1800" dirty="0">
              <a:solidFill>
                <a:srgbClr val="FD3F67"/>
              </a:solidFill>
              <a:latin typeface="Segoe Print" panose="02000800000000000000" pitchFamily="2" charset="0"/>
            </a:endParaRPr>
          </a:p>
        </p:txBody>
      </p:sp>
      <p:sp>
        <p:nvSpPr>
          <p:cNvPr id="5" name="Скругленный прямоугольник 4">
            <a:extLst>
              <a:ext uri="{FF2B5EF4-FFF2-40B4-BE49-F238E27FC236}">
                <a16:creationId xmlns:a16="http://schemas.microsoft.com/office/drawing/2014/main" id="{CFADE54D-49BF-9449-B700-1187B62BCD76}"/>
              </a:ext>
            </a:extLst>
          </p:cNvPr>
          <p:cNvSpPr/>
          <p:nvPr/>
        </p:nvSpPr>
        <p:spPr>
          <a:xfrm>
            <a:off x="5105694" y="2230358"/>
            <a:ext cx="3647618" cy="277182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defTabSz="914400">
              <a:spcBef>
                <a:spcPts val="1000"/>
              </a:spcBef>
              <a:buClr>
                <a:schemeClr val="accent1"/>
              </a:buClr>
              <a:buSzPct val="110000"/>
              <a:buFont typeface="Courier New" panose="02070309020205020404" pitchFamily="49" charset="0"/>
              <a:buChar char="o"/>
            </a:pPr>
            <a:r>
              <a:rPr lang="ru-RU" dirty="0">
                <a:solidFill>
                  <a:schemeClr val="tx1">
                    <a:lumMod val="95000"/>
                    <a:lumOff val="5000"/>
                  </a:schemeClr>
                </a:solidFill>
                <a:latin typeface="Monaco" pitchFamily="2" charset="0"/>
                <a:cs typeface="Consolas" panose="020B0609020204030204" pitchFamily="49" charset="0"/>
              </a:rPr>
              <a:t>заплатить страховой </a:t>
            </a:r>
            <a:r>
              <a:rPr lang="ru-RU" b="1" dirty="0">
                <a:solidFill>
                  <a:schemeClr val="tx1">
                    <a:lumMod val="95000"/>
                    <a:lumOff val="5000"/>
                  </a:schemeClr>
                </a:solidFill>
                <a:latin typeface="Monaco" pitchFamily="2" charset="0"/>
                <a:cs typeface="Consolas" panose="020B0609020204030204" pitchFamily="49" charset="0"/>
              </a:rPr>
              <a:t>взнос</a:t>
            </a:r>
            <a:r>
              <a:rPr lang="en-US" dirty="0">
                <a:solidFill>
                  <a:schemeClr val="tx1">
                    <a:lumMod val="95000"/>
                    <a:lumOff val="5000"/>
                  </a:schemeClr>
                </a:solidFill>
                <a:latin typeface="Monaco" pitchFamily="2" charset="0"/>
                <a:cs typeface="Consolas" panose="020B0609020204030204" pitchFamily="49" charset="0"/>
              </a:rPr>
              <a:t>;</a:t>
            </a:r>
          </a:p>
          <a:p>
            <a:pPr marL="285750" indent="-285750" defTabSz="914400">
              <a:spcBef>
                <a:spcPts val="1000"/>
              </a:spcBef>
              <a:buClr>
                <a:schemeClr val="accent1"/>
              </a:buClr>
              <a:buSzPct val="110000"/>
              <a:buFont typeface="Courier New" panose="02070309020205020404" pitchFamily="49" charset="0"/>
              <a:buChar char="o"/>
            </a:pPr>
            <a:r>
              <a:rPr lang="en-US" dirty="0" err="1">
                <a:solidFill>
                  <a:schemeClr val="tx1">
                    <a:lumMod val="95000"/>
                    <a:lumOff val="5000"/>
                  </a:schemeClr>
                </a:solidFill>
                <a:latin typeface="Monaco" pitchFamily="2" charset="0"/>
                <a:cs typeface="Consolas" panose="020B0609020204030204" pitchFamily="49" charset="0"/>
              </a:rPr>
              <a:t>заключить</a:t>
            </a:r>
            <a:r>
              <a:rPr lang="en-US" dirty="0">
                <a:solidFill>
                  <a:schemeClr val="tx1">
                    <a:lumMod val="95000"/>
                    <a:lumOff val="5000"/>
                  </a:schemeClr>
                </a:solidFill>
                <a:latin typeface="Monaco" pitchFamily="2" charset="0"/>
                <a:cs typeface="Consolas" panose="020B0609020204030204" pitchFamily="49" charset="0"/>
              </a:rPr>
              <a:t> </a:t>
            </a:r>
            <a:r>
              <a:rPr lang="en-US" b="1" dirty="0" err="1">
                <a:solidFill>
                  <a:schemeClr val="tx1">
                    <a:lumMod val="95000"/>
                    <a:lumOff val="5000"/>
                  </a:schemeClr>
                </a:solidFill>
                <a:latin typeface="Monaco" pitchFamily="2" charset="0"/>
                <a:cs typeface="Consolas" panose="020B0609020204030204" pitchFamily="49" charset="0"/>
              </a:rPr>
              <a:t>договор</a:t>
            </a:r>
            <a:r>
              <a:rPr lang="en-US" dirty="0">
                <a:solidFill>
                  <a:schemeClr val="tx1">
                    <a:lumMod val="95000"/>
                    <a:lumOff val="5000"/>
                  </a:schemeClr>
                </a:solidFill>
                <a:latin typeface="Monaco" pitchFamily="2" charset="0"/>
                <a:cs typeface="Consolas" panose="020B0609020204030204" pitchFamily="49" charset="0"/>
              </a:rPr>
              <a:t>;</a:t>
            </a:r>
          </a:p>
          <a:p>
            <a:pPr marL="285750" indent="-285750" defTabSz="914400">
              <a:spcBef>
                <a:spcPts val="1000"/>
              </a:spcBef>
              <a:buClr>
                <a:schemeClr val="accent1"/>
              </a:buClr>
              <a:buSzPct val="110000"/>
              <a:buFont typeface="Courier New" panose="02070309020205020404" pitchFamily="49" charset="0"/>
              <a:buChar char="o"/>
            </a:pPr>
            <a:r>
              <a:rPr lang="en-US" dirty="0" err="1">
                <a:solidFill>
                  <a:schemeClr val="tx1">
                    <a:lumMod val="95000"/>
                    <a:lumOff val="5000"/>
                  </a:schemeClr>
                </a:solidFill>
                <a:latin typeface="Monaco" pitchFamily="2" charset="0"/>
                <a:cs typeface="Consolas" panose="020B0609020204030204" pitchFamily="49" charset="0"/>
              </a:rPr>
              <a:t>получить</a:t>
            </a:r>
            <a:r>
              <a:rPr lang="en-US" dirty="0">
                <a:solidFill>
                  <a:schemeClr val="tx1">
                    <a:lumMod val="95000"/>
                    <a:lumOff val="5000"/>
                  </a:schemeClr>
                </a:solidFill>
                <a:latin typeface="Monaco" pitchFamily="2" charset="0"/>
                <a:cs typeface="Consolas" panose="020B0609020204030204" pitchFamily="49" charset="0"/>
              </a:rPr>
              <a:t> </a:t>
            </a:r>
            <a:r>
              <a:rPr lang="en-US" b="1" dirty="0" err="1">
                <a:solidFill>
                  <a:schemeClr val="tx1">
                    <a:lumMod val="95000"/>
                    <a:lumOff val="5000"/>
                  </a:schemeClr>
                </a:solidFill>
                <a:latin typeface="Monaco" pitchFamily="2" charset="0"/>
                <a:cs typeface="Consolas" panose="020B0609020204030204" pitchFamily="49" charset="0"/>
              </a:rPr>
              <a:t>полис</a:t>
            </a:r>
            <a:r>
              <a:rPr lang="en-US" dirty="0">
                <a:solidFill>
                  <a:schemeClr val="tx1">
                    <a:lumMod val="95000"/>
                    <a:lumOff val="5000"/>
                  </a:schemeClr>
                </a:solidFill>
                <a:latin typeface="Monaco" pitchFamily="2" charset="0"/>
                <a:cs typeface="Consolas" panose="020B0609020204030204" pitchFamily="49" charset="0"/>
              </a:rPr>
              <a:t>;</a:t>
            </a:r>
          </a:p>
          <a:p>
            <a:pPr marL="285750" indent="-285750" defTabSz="914400">
              <a:spcBef>
                <a:spcPts val="1000"/>
              </a:spcBef>
              <a:buClr>
                <a:schemeClr val="accent1"/>
              </a:buClr>
              <a:buSzPct val="110000"/>
              <a:buFont typeface="Courier New" panose="02070309020205020404" pitchFamily="49" charset="0"/>
              <a:buChar char="o"/>
            </a:pPr>
            <a:r>
              <a:rPr lang="en-US" dirty="0" err="1">
                <a:solidFill>
                  <a:schemeClr val="tx1">
                    <a:lumMod val="95000"/>
                    <a:lumOff val="5000"/>
                  </a:schemeClr>
                </a:solidFill>
                <a:latin typeface="Monaco" pitchFamily="2" charset="0"/>
                <a:cs typeface="Consolas" panose="020B0609020204030204" pitchFamily="49" charset="0"/>
              </a:rPr>
              <a:t>в</a:t>
            </a:r>
            <a:r>
              <a:rPr lang="en-US" dirty="0">
                <a:solidFill>
                  <a:schemeClr val="tx1">
                    <a:lumMod val="95000"/>
                    <a:lumOff val="5000"/>
                  </a:schemeClr>
                </a:solidFill>
                <a:latin typeface="Monaco" pitchFamily="2" charset="0"/>
                <a:cs typeface="Consolas" panose="020B0609020204030204" pitchFamily="49" charset="0"/>
              </a:rPr>
              <a:t> </a:t>
            </a:r>
            <a:r>
              <a:rPr lang="en-US" dirty="0" err="1">
                <a:solidFill>
                  <a:schemeClr val="tx1">
                    <a:lumMod val="95000"/>
                    <a:lumOff val="5000"/>
                  </a:schemeClr>
                </a:solidFill>
                <a:latin typeface="Monaco" pitchFamily="2" charset="0"/>
                <a:cs typeface="Consolas" panose="020B0609020204030204" pitchFamily="49" charset="0"/>
              </a:rPr>
              <a:t>случае</a:t>
            </a:r>
            <a:r>
              <a:rPr lang="en-US" dirty="0">
                <a:solidFill>
                  <a:schemeClr val="tx1">
                    <a:lumMod val="95000"/>
                    <a:lumOff val="5000"/>
                  </a:schemeClr>
                </a:solidFill>
                <a:latin typeface="Monaco" pitchFamily="2" charset="0"/>
                <a:cs typeface="Consolas" panose="020B0609020204030204" pitchFamily="49" charset="0"/>
              </a:rPr>
              <a:t> </a:t>
            </a:r>
            <a:r>
              <a:rPr lang="en-US" dirty="0" err="1">
                <a:solidFill>
                  <a:schemeClr val="tx1">
                    <a:lumMod val="95000"/>
                    <a:lumOff val="5000"/>
                  </a:schemeClr>
                </a:solidFill>
                <a:latin typeface="Monaco" pitchFamily="2" charset="0"/>
                <a:cs typeface="Consolas" panose="020B0609020204030204" pitchFamily="49" charset="0"/>
              </a:rPr>
              <a:t>беды</a:t>
            </a:r>
            <a:r>
              <a:rPr lang="en-US" dirty="0">
                <a:solidFill>
                  <a:schemeClr val="tx1">
                    <a:lumMod val="95000"/>
                    <a:lumOff val="5000"/>
                  </a:schemeClr>
                </a:solidFill>
                <a:latin typeface="Monaco" pitchFamily="2" charset="0"/>
                <a:cs typeface="Consolas" panose="020B0609020204030204" pitchFamily="49" charset="0"/>
              </a:rPr>
              <a:t> </a:t>
            </a:r>
            <a:r>
              <a:rPr lang="en-US" b="1" dirty="0" err="1">
                <a:solidFill>
                  <a:schemeClr val="tx1">
                    <a:lumMod val="95000"/>
                    <a:lumOff val="5000"/>
                  </a:schemeClr>
                </a:solidFill>
                <a:latin typeface="Monaco" pitchFamily="2" charset="0"/>
                <a:cs typeface="Consolas" panose="020B0609020204030204" pitchFamily="49" charset="0"/>
              </a:rPr>
              <a:t>предъявить</a:t>
            </a:r>
            <a:r>
              <a:rPr lang="en-US" dirty="0">
                <a:solidFill>
                  <a:schemeClr val="tx1">
                    <a:lumMod val="95000"/>
                    <a:lumOff val="5000"/>
                  </a:schemeClr>
                </a:solidFill>
                <a:latin typeface="Monaco" pitchFamily="2" charset="0"/>
                <a:cs typeface="Consolas" panose="020B0609020204030204" pitchFamily="49" charset="0"/>
              </a:rPr>
              <a:t> </a:t>
            </a:r>
            <a:r>
              <a:rPr lang="en-US" dirty="0" err="1">
                <a:solidFill>
                  <a:schemeClr val="tx1">
                    <a:lumMod val="95000"/>
                    <a:lumOff val="5000"/>
                  </a:schemeClr>
                </a:solidFill>
                <a:latin typeface="Monaco" pitchFamily="2" charset="0"/>
                <a:cs typeface="Consolas" panose="020B0609020204030204" pitchFamily="49" charset="0"/>
              </a:rPr>
              <a:t>полис</a:t>
            </a:r>
            <a:r>
              <a:rPr lang="en-US" dirty="0">
                <a:solidFill>
                  <a:schemeClr val="tx1">
                    <a:lumMod val="95000"/>
                    <a:lumOff val="5000"/>
                  </a:schemeClr>
                </a:solidFill>
                <a:latin typeface="Monaco" pitchFamily="2" charset="0"/>
                <a:cs typeface="Consolas" panose="020B0609020204030204" pitchFamily="49" charset="0"/>
              </a:rPr>
              <a:t>;</a:t>
            </a:r>
          </a:p>
          <a:p>
            <a:pPr marL="285750" indent="-285750" defTabSz="914400">
              <a:spcBef>
                <a:spcPts val="1000"/>
              </a:spcBef>
              <a:buClr>
                <a:schemeClr val="accent1"/>
              </a:buClr>
              <a:buSzPct val="110000"/>
              <a:buFont typeface="Courier New" panose="02070309020205020404" pitchFamily="49" charset="0"/>
              <a:buChar char="o"/>
            </a:pPr>
            <a:r>
              <a:rPr lang="en-US" b="1" dirty="0" err="1">
                <a:solidFill>
                  <a:schemeClr val="tx1">
                    <a:lumMod val="95000"/>
                    <a:lumOff val="5000"/>
                  </a:schemeClr>
                </a:solidFill>
                <a:latin typeface="Monaco" pitchFamily="2" charset="0"/>
                <a:cs typeface="Consolas" panose="020B0609020204030204" pitchFamily="49" charset="0"/>
              </a:rPr>
              <a:t>получить</a:t>
            </a:r>
            <a:r>
              <a:rPr lang="en-US" b="1" dirty="0">
                <a:solidFill>
                  <a:schemeClr val="tx1">
                    <a:lumMod val="95000"/>
                    <a:lumOff val="5000"/>
                  </a:schemeClr>
                </a:solidFill>
                <a:latin typeface="Monaco" pitchFamily="2" charset="0"/>
                <a:cs typeface="Consolas" panose="020B0609020204030204" pitchFamily="49" charset="0"/>
              </a:rPr>
              <a:t> </a:t>
            </a:r>
            <a:r>
              <a:rPr lang="en-US" dirty="0" err="1">
                <a:solidFill>
                  <a:schemeClr val="tx1">
                    <a:lumMod val="95000"/>
                    <a:lumOff val="5000"/>
                  </a:schemeClr>
                </a:solidFill>
                <a:latin typeface="Monaco" pitchFamily="2" charset="0"/>
                <a:cs typeface="Consolas" panose="020B0609020204030204" pitchFamily="49" charset="0"/>
              </a:rPr>
              <a:t>деньги</a:t>
            </a:r>
            <a:r>
              <a:rPr lang="en-US" dirty="0">
                <a:solidFill>
                  <a:schemeClr val="tx1">
                    <a:lumMod val="95000"/>
                    <a:lumOff val="5000"/>
                  </a:schemeClr>
                </a:solidFill>
                <a:latin typeface="Monaco" pitchFamily="2" charset="0"/>
                <a:cs typeface="Consolas" panose="020B0609020204030204" pitchFamily="49" charset="0"/>
              </a:rPr>
              <a:t>;</a:t>
            </a:r>
          </a:p>
          <a:p>
            <a:pPr marL="285750" indent="-285750" defTabSz="914400">
              <a:spcBef>
                <a:spcPts val="1000"/>
              </a:spcBef>
              <a:buClr>
                <a:schemeClr val="accent1"/>
              </a:buClr>
              <a:buSzPct val="110000"/>
              <a:buFont typeface="Courier New" panose="02070309020205020404" pitchFamily="49" charset="0"/>
              <a:buChar char="o"/>
            </a:pPr>
            <a:r>
              <a:rPr lang="en-US" b="1" dirty="0" err="1">
                <a:solidFill>
                  <a:schemeClr val="tx1">
                    <a:lumMod val="95000"/>
                    <a:lumOff val="5000"/>
                  </a:schemeClr>
                </a:solidFill>
                <a:latin typeface="Monaco" pitchFamily="2" charset="0"/>
                <a:cs typeface="Consolas" panose="020B0609020204030204" pitchFamily="49" charset="0"/>
              </a:rPr>
              <a:t>решить</a:t>
            </a:r>
            <a:r>
              <a:rPr lang="en-US" dirty="0">
                <a:solidFill>
                  <a:schemeClr val="tx1">
                    <a:lumMod val="95000"/>
                    <a:lumOff val="5000"/>
                  </a:schemeClr>
                </a:solidFill>
                <a:latin typeface="Monaco" pitchFamily="2" charset="0"/>
                <a:cs typeface="Consolas" panose="020B0609020204030204" pitchFamily="49" charset="0"/>
              </a:rPr>
              <a:t> </a:t>
            </a:r>
            <a:r>
              <a:rPr lang="en-US" dirty="0" err="1">
                <a:solidFill>
                  <a:schemeClr val="tx1">
                    <a:lumMod val="95000"/>
                    <a:lumOff val="5000"/>
                  </a:schemeClr>
                </a:solidFill>
                <a:latin typeface="Monaco" pitchFamily="2" charset="0"/>
                <a:cs typeface="Consolas" panose="020B0609020204030204" pitchFamily="49" charset="0"/>
              </a:rPr>
              <a:t>проблему</a:t>
            </a:r>
            <a:r>
              <a:rPr lang="en-US" dirty="0">
                <a:solidFill>
                  <a:schemeClr val="tx1">
                    <a:lumMod val="95000"/>
                    <a:lumOff val="5000"/>
                  </a:schemeClr>
                </a:solidFill>
                <a:latin typeface="Monaco" pitchFamily="2" charset="0"/>
                <a:cs typeface="Consolas" panose="020B0609020204030204" pitchFamily="49" charset="0"/>
              </a:rPr>
              <a:t>; </a:t>
            </a:r>
          </a:p>
          <a:p>
            <a:pPr marL="285750" indent="-285750" defTabSz="914400">
              <a:spcBef>
                <a:spcPts val="1000"/>
              </a:spcBef>
              <a:buClr>
                <a:schemeClr val="accent1"/>
              </a:buClr>
              <a:buSzPct val="110000"/>
              <a:buFont typeface="Courier New" panose="02070309020205020404" pitchFamily="49" charset="0"/>
              <a:buChar char="o"/>
            </a:pPr>
            <a:r>
              <a:rPr lang="en-US" dirty="0" err="1">
                <a:solidFill>
                  <a:schemeClr val="tx1">
                    <a:lumMod val="95000"/>
                    <a:lumOff val="5000"/>
                  </a:schemeClr>
                </a:solidFill>
                <a:latin typeface="Monaco" pitchFamily="2" charset="0"/>
                <a:cs typeface="Consolas" panose="020B0609020204030204" pitchFamily="49" charset="0"/>
              </a:rPr>
              <a:t>если</a:t>
            </a:r>
            <a:r>
              <a:rPr lang="en-US" dirty="0">
                <a:solidFill>
                  <a:schemeClr val="tx1">
                    <a:lumMod val="95000"/>
                    <a:lumOff val="5000"/>
                  </a:schemeClr>
                </a:solidFill>
                <a:latin typeface="Monaco" pitchFamily="2" charset="0"/>
                <a:cs typeface="Consolas" panose="020B0609020204030204" pitchFamily="49" charset="0"/>
              </a:rPr>
              <a:t> </a:t>
            </a:r>
            <a:r>
              <a:rPr lang="en-US" dirty="0" err="1">
                <a:solidFill>
                  <a:schemeClr val="tx1">
                    <a:lumMod val="95000"/>
                    <a:lumOff val="5000"/>
                  </a:schemeClr>
                </a:solidFill>
                <a:latin typeface="Monaco" pitchFamily="2" charset="0"/>
                <a:cs typeface="Consolas" panose="020B0609020204030204" pitchFamily="49" charset="0"/>
              </a:rPr>
              <a:t>беды</a:t>
            </a:r>
            <a:r>
              <a:rPr lang="en-US" dirty="0">
                <a:solidFill>
                  <a:schemeClr val="tx1">
                    <a:lumMod val="95000"/>
                    <a:lumOff val="5000"/>
                  </a:schemeClr>
                </a:solidFill>
                <a:latin typeface="Monaco" pitchFamily="2" charset="0"/>
                <a:cs typeface="Consolas" panose="020B0609020204030204" pitchFamily="49" charset="0"/>
              </a:rPr>
              <a:t> </a:t>
            </a:r>
            <a:r>
              <a:rPr lang="en-US" dirty="0" err="1">
                <a:solidFill>
                  <a:schemeClr val="tx1">
                    <a:lumMod val="95000"/>
                    <a:lumOff val="5000"/>
                  </a:schemeClr>
                </a:solidFill>
                <a:latin typeface="Monaco" pitchFamily="2" charset="0"/>
                <a:cs typeface="Consolas" panose="020B0609020204030204" pitchFamily="49" charset="0"/>
              </a:rPr>
              <a:t>не</a:t>
            </a:r>
            <a:r>
              <a:rPr lang="en-US" dirty="0">
                <a:solidFill>
                  <a:schemeClr val="tx1">
                    <a:lumMod val="95000"/>
                    <a:lumOff val="5000"/>
                  </a:schemeClr>
                </a:solidFill>
                <a:latin typeface="Monaco" pitchFamily="2" charset="0"/>
                <a:cs typeface="Consolas" panose="020B0609020204030204" pitchFamily="49" charset="0"/>
              </a:rPr>
              <a:t> </a:t>
            </a:r>
            <a:r>
              <a:rPr lang="en-US" dirty="0" err="1">
                <a:solidFill>
                  <a:schemeClr val="tx1">
                    <a:lumMod val="95000"/>
                    <a:lumOff val="5000"/>
                  </a:schemeClr>
                </a:solidFill>
                <a:latin typeface="Monaco" pitchFamily="2" charset="0"/>
                <a:cs typeface="Consolas" panose="020B0609020204030204" pitchFamily="49" charset="0"/>
              </a:rPr>
              <a:t>случилось</a:t>
            </a:r>
            <a:r>
              <a:rPr lang="en-US" dirty="0">
                <a:solidFill>
                  <a:schemeClr val="tx1">
                    <a:lumMod val="95000"/>
                    <a:lumOff val="5000"/>
                  </a:schemeClr>
                </a:solidFill>
                <a:latin typeface="Monaco" pitchFamily="2" charset="0"/>
                <a:cs typeface="Consolas" panose="020B0609020204030204" pitchFamily="49" charset="0"/>
              </a:rPr>
              <a:t> – </a:t>
            </a:r>
            <a:r>
              <a:rPr lang="en-US" b="1" dirty="0" err="1">
                <a:solidFill>
                  <a:srgbClr val="FF0000"/>
                </a:solidFill>
                <a:latin typeface="Monaco" pitchFamily="2" charset="0"/>
                <a:cs typeface="Consolas" panose="020B0609020204030204" pitchFamily="49" charset="0"/>
              </a:rPr>
              <a:t>радоваться</a:t>
            </a:r>
            <a:r>
              <a:rPr lang="en-US" b="1" dirty="0">
                <a:solidFill>
                  <a:srgbClr val="FF0000"/>
                </a:solidFill>
                <a:latin typeface="Monaco" pitchFamily="2" charset="0"/>
                <a:cs typeface="Consolas" panose="020B0609020204030204" pitchFamily="49" charset="0"/>
              </a:rPr>
              <a:t>!</a:t>
            </a:r>
            <a:endParaRPr lang="ru-RU" dirty="0"/>
          </a:p>
        </p:txBody>
      </p:sp>
    </p:spTree>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2291</Words>
  <Application>Microsoft Office PowerPoint</Application>
  <PresentationFormat>Экран (16:9)</PresentationFormat>
  <Paragraphs>268</Paragraphs>
  <Slides>25</Slides>
  <Notes>12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Roboto Slab Regular</vt:lpstr>
      <vt:lpstr>Lato Light</vt:lpstr>
      <vt:lpstr>Courier New</vt:lpstr>
      <vt:lpstr>Consolas</vt:lpstr>
      <vt:lpstr>Monaco</vt:lpstr>
      <vt:lpstr>Segoe Print</vt:lpstr>
      <vt:lpstr>Kent template</vt:lpstr>
      <vt:lpstr>Страхование</vt:lpstr>
      <vt:lpstr>Презентация PowerPoint</vt:lpstr>
      <vt:lpstr>Экономическая роль страхования</vt:lpstr>
      <vt:lpstr>Презентация PowerPoint</vt:lpstr>
      <vt:lpstr>Презентация PowerPoint</vt:lpstr>
      <vt:lpstr>Презентация PowerPoint</vt:lpstr>
      <vt:lpstr>Презентация PowerPoint</vt:lpstr>
      <vt:lpstr>Презентация PowerPoint</vt:lpstr>
      <vt:lpstr>Формы страхования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Игра «Страхование будущего»</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нужно знать о страховании</dc:title>
  <dc:creator>Верченко Мария Владимировна</dc:creator>
  <cp:lastModifiedBy>User</cp:lastModifiedBy>
  <cp:revision>13</cp:revision>
  <dcterms:created xsi:type="dcterms:W3CDTF">2020-09-23T18:46:05Z</dcterms:created>
  <dcterms:modified xsi:type="dcterms:W3CDTF">2020-09-26T12:24:07Z</dcterms:modified>
</cp:coreProperties>
</file>