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0" r:id="rId2"/>
    <p:sldId id="256" r:id="rId3"/>
    <p:sldId id="273" r:id="rId4"/>
    <p:sldId id="281" r:id="rId5"/>
    <p:sldId id="275" r:id="rId6"/>
    <p:sldId id="276" r:id="rId7"/>
    <p:sldId id="277" r:id="rId8"/>
    <p:sldId id="272" r:id="rId9"/>
    <p:sldId id="278" r:id="rId10"/>
    <p:sldId id="27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64" d="100"/>
          <a:sy n="64" d="100"/>
        </p:scale>
        <p:origin x="-762" y="-9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06T19:50:29.870" idx="1">
    <p:pos x="5842" y="1361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E6F2DE-364A-4214-8EEF-B0CBAAF290ED}" type="doc">
      <dgm:prSet loTypeId="urn:microsoft.com/office/officeart/2005/8/layout/chevron2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AF8EBD-5C16-48EF-AA9E-9EB52B0ACF3B}">
      <dgm:prSet phldrT="[Текст]"/>
      <dgm:spPr/>
      <dgm:t>
        <a:bodyPr/>
        <a:lstStyle/>
        <a:p>
          <a:r>
            <a:rPr lang="ru-RU" b="1" u="sng" dirty="0" smtClean="0"/>
            <a:t>Сущность</a:t>
          </a:r>
        </a:p>
        <a:p>
          <a:r>
            <a:rPr lang="ru-RU" b="1" u="sng" dirty="0" smtClean="0"/>
            <a:t>проекта </a:t>
          </a:r>
          <a:endParaRPr lang="ru-RU" b="1" u="sng" dirty="0"/>
        </a:p>
      </dgm:t>
    </dgm:pt>
    <dgm:pt modelId="{A10FBC37-1B03-473C-9D7D-0D1E9D74A399}" type="parTrans" cxnId="{9F4DCEB8-427E-490E-BF85-1C15C0FA4F22}">
      <dgm:prSet/>
      <dgm:spPr/>
      <dgm:t>
        <a:bodyPr/>
        <a:lstStyle/>
        <a:p>
          <a:endParaRPr lang="ru-RU"/>
        </a:p>
      </dgm:t>
    </dgm:pt>
    <dgm:pt modelId="{0512E0E5-3120-4C21-A3E9-2DD0368AEC14}" type="sibTrans" cxnId="{9F4DCEB8-427E-490E-BF85-1C15C0FA4F22}">
      <dgm:prSet/>
      <dgm:spPr/>
      <dgm:t>
        <a:bodyPr/>
        <a:lstStyle/>
        <a:p>
          <a:endParaRPr lang="ru-RU"/>
        </a:p>
      </dgm:t>
    </dgm:pt>
    <dgm:pt modelId="{EB3F4787-1C39-4D44-B303-CE8C0D07D68E}">
      <dgm:prSet phldrT="[Текст]" custT="1"/>
      <dgm:spPr/>
      <dgm:t>
        <a:bodyPr/>
        <a:lstStyle/>
        <a:p>
          <a:pPr algn="ctr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комплект методических материалов по теме «Виды страхования»  для учащихся 7-9 классов.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24B1D8-36A7-4AB3-8C9F-634B4812DECD}" type="parTrans" cxnId="{73D142A7-248E-41E7-B2A5-1EFCF7424423}">
      <dgm:prSet/>
      <dgm:spPr/>
      <dgm:t>
        <a:bodyPr/>
        <a:lstStyle/>
        <a:p>
          <a:endParaRPr lang="ru-RU"/>
        </a:p>
      </dgm:t>
    </dgm:pt>
    <dgm:pt modelId="{00173F7B-5B19-441C-913F-C2428DFBDDE9}" type="sibTrans" cxnId="{73D142A7-248E-41E7-B2A5-1EFCF7424423}">
      <dgm:prSet/>
      <dgm:spPr/>
      <dgm:t>
        <a:bodyPr/>
        <a:lstStyle/>
        <a:p>
          <a:endParaRPr lang="ru-RU"/>
        </a:p>
      </dgm:t>
    </dgm:pt>
    <dgm:pt modelId="{101F23FB-930D-485D-B929-27840BF3A865}">
      <dgm:prSet phldrT="[Текст]"/>
      <dgm:spPr/>
      <dgm:t>
        <a:bodyPr/>
        <a:lstStyle/>
        <a:p>
          <a:r>
            <a:rPr lang="ru-RU" b="1" u="sng" dirty="0" smtClean="0"/>
            <a:t>Цель проекта</a:t>
          </a:r>
          <a:endParaRPr lang="ru-RU" dirty="0"/>
        </a:p>
      </dgm:t>
    </dgm:pt>
    <dgm:pt modelId="{D221A5FC-3BA1-4647-B95E-EFB6947A8B0F}" type="parTrans" cxnId="{A08DB4B2-43DE-43E0-8EC8-5D1C7D9DCC5D}">
      <dgm:prSet/>
      <dgm:spPr/>
      <dgm:t>
        <a:bodyPr/>
        <a:lstStyle/>
        <a:p>
          <a:endParaRPr lang="ru-RU"/>
        </a:p>
      </dgm:t>
    </dgm:pt>
    <dgm:pt modelId="{D64CB6DC-14A0-47EF-84BF-FBCB150CFFD2}" type="sibTrans" cxnId="{A08DB4B2-43DE-43E0-8EC8-5D1C7D9DCC5D}">
      <dgm:prSet/>
      <dgm:spPr/>
      <dgm:t>
        <a:bodyPr/>
        <a:lstStyle/>
        <a:p>
          <a:endParaRPr lang="ru-RU"/>
        </a:p>
      </dgm:t>
    </dgm:pt>
    <dgm:pt modelId="{3DB33705-5F26-4340-8044-ED93A2D42F28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комплекта методических материалов по теме «Виды страхования» для  учащихся 7-9 классов;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02B6E9-FF99-4687-8BE1-517954F8A3EB}" type="parTrans" cxnId="{3E7138C4-ADCC-49AE-A77A-6548ED2BBD30}">
      <dgm:prSet/>
      <dgm:spPr/>
      <dgm:t>
        <a:bodyPr/>
        <a:lstStyle/>
        <a:p>
          <a:endParaRPr lang="ru-RU"/>
        </a:p>
      </dgm:t>
    </dgm:pt>
    <dgm:pt modelId="{B8D95E82-9F08-46EC-ADCB-F313E9C70C57}" type="sibTrans" cxnId="{3E7138C4-ADCC-49AE-A77A-6548ED2BBD30}">
      <dgm:prSet/>
      <dgm:spPr/>
      <dgm:t>
        <a:bodyPr/>
        <a:lstStyle/>
        <a:p>
          <a:endParaRPr lang="ru-RU"/>
        </a:p>
      </dgm:t>
    </dgm:pt>
    <dgm:pt modelId="{84706418-E17C-4E2F-8992-0B70D21BF944}">
      <dgm:prSet phldrT="[Текст]"/>
      <dgm:spPr/>
      <dgm:t>
        <a:bodyPr/>
        <a:lstStyle/>
        <a:p>
          <a:r>
            <a:rPr lang="ru-RU" b="1" u="sng" dirty="0" smtClean="0"/>
            <a:t>Задачи проекта</a:t>
          </a:r>
          <a:endParaRPr lang="ru-RU" dirty="0"/>
        </a:p>
      </dgm:t>
    </dgm:pt>
    <dgm:pt modelId="{5BF72005-FC69-4F37-A466-751F30C91A0C}" type="parTrans" cxnId="{A4C59E3A-B4D6-4981-9E58-8848505A3DAD}">
      <dgm:prSet/>
      <dgm:spPr/>
      <dgm:t>
        <a:bodyPr/>
        <a:lstStyle/>
        <a:p>
          <a:endParaRPr lang="ru-RU"/>
        </a:p>
      </dgm:t>
    </dgm:pt>
    <dgm:pt modelId="{DAEA8E4C-7033-4937-84C4-FB51B0ABC7EA}" type="sibTrans" cxnId="{A4C59E3A-B4D6-4981-9E58-8848505A3DAD}">
      <dgm:prSet/>
      <dgm:spPr/>
      <dgm:t>
        <a:bodyPr/>
        <a:lstStyle/>
        <a:p>
          <a:endParaRPr lang="ru-RU"/>
        </a:p>
      </dgm:t>
    </dgm:pt>
    <dgm:pt modelId="{61C1A2EA-82F0-4525-AEC2-DDB59EF7771B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Проанализировать учебно-методическую литературу по теме «Виды страхования»;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6E7B2E-3568-4599-9ED6-7FCCEB2DDE98}" type="parTrans" cxnId="{E0D24176-A66F-464F-9EFE-FF7B9AA3D303}">
      <dgm:prSet/>
      <dgm:spPr/>
      <dgm:t>
        <a:bodyPr/>
        <a:lstStyle/>
        <a:p>
          <a:endParaRPr lang="ru-RU"/>
        </a:p>
      </dgm:t>
    </dgm:pt>
    <dgm:pt modelId="{C2B39CAA-9331-4DBC-81F9-1C4F27E4D515}" type="sibTrans" cxnId="{E0D24176-A66F-464F-9EFE-FF7B9AA3D303}">
      <dgm:prSet/>
      <dgm:spPr/>
      <dgm:t>
        <a:bodyPr/>
        <a:lstStyle/>
        <a:p>
          <a:endParaRPr lang="ru-RU"/>
        </a:p>
      </dgm:t>
    </dgm:pt>
    <dgm:pt modelId="{62BB264F-AE1C-41AD-9CFC-4BBA8D37F959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Создать кейс-задание по теме «Медицинское страхование»;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60349B-16A6-48F0-929D-743218D4593A}" type="parTrans" cxnId="{EDF4897C-F592-4EC5-AC43-5340F45E1F40}">
      <dgm:prSet/>
      <dgm:spPr/>
      <dgm:t>
        <a:bodyPr/>
        <a:lstStyle/>
        <a:p>
          <a:endParaRPr lang="ru-RU"/>
        </a:p>
      </dgm:t>
    </dgm:pt>
    <dgm:pt modelId="{EA8A2824-CF58-4302-A2EE-6DF3976EDD04}" type="sibTrans" cxnId="{EDF4897C-F592-4EC5-AC43-5340F45E1F40}">
      <dgm:prSet/>
      <dgm:spPr/>
      <dgm:t>
        <a:bodyPr/>
        <a:lstStyle/>
        <a:p>
          <a:endParaRPr lang="ru-RU"/>
        </a:p>
      </dgm:t>
    </dgm:pt>
    <dgm:pt modelId="{1F468EDD-E33E-4596-9C1A-ECF71D9111EC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Создать кейс-задание для интегрированного урока по географии и финансовой грамотности «Климатические зоны. Зона Тайги (страхование от клещевого энцефалита)»;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EACCF8-FF15-44F9-9F0F-071ACE48FC75}" type="parTrans" cxnId="{1E991FDC-EA0E-47A4-A5FC-4AEC1F40D0C2}">
      <dgm:prSet/>
      <dgm:spPr/>
      <dgm:t>
        <a:bodyPr/>
        <a:lstStyle/>
        <a:p>
          <a:endParaRPr lang="ru-RU"/>
        </a:p>
      </dgm:t>
    </dgm:pt>
    <dgm:pt modelId="{FBB24E1C-54B5-4A36-983B-C708DDF96562}" type="sibTrans" cxnId="{1E991FDC-EA0E-47A4-A5FC-4AEC1F40D0C2}">
      <dgm:prSet/>
      <dgm:spPr/>
      <dgm:t>
        <a:bodyPr/>
        <a:lstStyle/>
        <a:p>
          <a:endParaRPr lang="ru-RU"/>
        </a:p>
      </dgm:t>
    </dgm:pt>
    <dgm:pt modelId="{C3CF9F8A-72BD-4966-8B4B-04E0C1DE6049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Составить тестовое задание для  учащихся по теме «Пенсионное страхование»;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EABA55-BD44-44A1-8BFA-6E0BDDA77EF4}" type="parTrans" cxnId="{D883CD74-2F3B-4587-9B10-CC3C92F5AFA2}">
      <dgm:prSet/>
      <dgm:spPr/>
      <dgm:t>
        <a:bodyPr/>
        <a:lstStyle/>
        <a:p>
          <a:endParaRPr lang="ru-RU"/>
        </a:p>
      </dgm:t>
    </dgm:pt>
    <dgm:pt modelId="{64C539C3-1CED-4533-B2FA-2A8D8000CAE6}" type="sibTrans" cxnId="{D883CD74-2F3B-4587-9B10-CC3C92F5AFA2}">
      <dgm:prSet/>
      <dgm:spPr/>
      <dgm:t>
        <a:bodyPr/>
        <a:lstStyle/>
        <a:p>
          <a:endParaRPr lang="ru-RU"/>
        </a:p>
      </dgm:t>
    </dgm:pt>
    <dgm:pt modelId="{05C97906-76B4-4D63-B30B-8FC28FAE7EC8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Подготовить памятку для учащихся «Осторожно, мошенничество со страховкой»;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D71F65-086E-4487-94A4-C2869B64D8F2}" type="parTrans" cxnId="{ADBACC83-3D16-4720-9690-A4EE33F494BF}">
      <dgm:prSet/>
      <dgm:spPr/>
      <dgm:t>
        <a:bodyPr/>
        <a:lstStyle/>
        <a:p>
          <a:endParaRPr lang="ru-RU"/>
        </a:p>
      </dgm:t>
    </dgm:pt>
    <dgm:pt modelId="{AC875E2D-D5DA-47BB-9D2E-D5DAA6FB7FBB}" type="sibTrans" cxnId="{ADBACC83-3D16-4720-9690-A4EE33F494BF}">
      <dgm:prSet/>
      <dgm:spPr/>
      <dgm:t>
        <a:bodyPr/>
        <a:lstStyle/>
        <a:p>
          <a:endParaRPr lang="ru-RU"/>
        </a:p>
      </dgm:t>
    </dgm:pt>
    <dgm:pt modelId="{41E34833-FD96-4172-B8C8-FA64ABA08344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Создать задания  по теме «Имущественное страхование, страхование жизни».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15DE49-7635-4F14-A52A-ADCCAA10C1B4}" type="parTrans" cxnId="{451DB1AC-8047-4F51-9D99-D399F39A6CF0}">
      <dgm:prSet/>
      <dgm:spPr/>
      <dgm:t>
        <a:bodyPr/>
        <a:lstStyle/>
        <a:p>
          <a:endParaRPr lang="ru-RU"/>
        </a:p>
      </dgm:t>
    </dgm:pt>
    <dgm:pt modelId="{D420823B-6756-49DD-8943-7753EA209A86}" type="sibTrans" cxnId="{451DB1AC-8047-4F51-9D99-D399F39A6CF0}">
      <dgm:prSet/>
      <dgm:spPr/>
      <dgm:t>
        <a:bodyPr/>
        <a:lstStyle/>
        <a:p>
          <a:endParaRPr lang="ru-RU"/>
        </a:p>
      </dgm:t>
    </dgm:pt>
    <dgm:pt modelId="{0F2B34C3-7920-4448-B915-976233E68F66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учащихся  умения ориентироваться в мире страховых услуг и обеспечивать должный уровень страховой защиты для себя и своих близких, формирование страховой  культуры у молодежи.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37B4F2-9018-448C-A5D4-4218E8EE39F6}" type="parTrans" cxnId="{E51CE37B-6455-4C89-9F12-605FA7C8F5F7}">
      <dgm:prSet/>
      <dgm:spPr/>
      <dgm:t>
        <a:bodyPr/>
        <a:lstStyle/>
        <a:p>
          <a:endParaRPr lang="ru-RU"/>
        </a:p>
      </dgm:t>
    </dgm:pt>
    <dgm:pt modelId="{D2EEA78D-9223-46B1-A974-5F1A99793F4E}" type="sibTrans" cxnId="{E51CE37B-6455-4C89-9F12-605FA7C8F5F7}">
      <dgm:prSet/>
      <dgm:spPr/>
      <dgm:t>
        <a:bodyPr/>
        <a:lstStyle/>
        <a:p>
          <a:endParaRPr lang="ru-RU"/>
        </a:p>
      </dgm:t>
    </dgm:pt>
    <dgm:pt modelId="{ADFC26EC-1648-4DC0-94C6-F127B767BF29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Закрепление теоретического материала при решении  практических заданий ,кейсов, жизненных ситуаций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9CD6BB-9DC7-41FD-8026-0EAB14036081}" type="parTrans" cxnId="{E8087897-D1CA-4302-ACD9-7D745256B9F2}">
      <dgm:prSet/>
      <dgm:spPr/>
      <dgm:t>
        <a:bodyPr/>
        <a:lstStyle/>
        <a:p>
          <a:endParaRPr lang="ru-RU"/>
        </a:p>
      </dgm:t>
    </dgm:pt>
    <dgm:pt modelId="{B8301A21-9657-4591-99D2-BA585071D046}" type="sibTrans" cxnId="{E8087897-D1CA-4302-ACD9-7D745256B9F2}">
      <dgm:prSet/>
      <dgm:spPr/>
      <dgm:t>
        <a:bodyPr/>
        <a:lstStyle/>
        <a:p>
          <a:endParaRPr lang="ru-RU"/>
        </a:p>
      </dgm:t>
    </dgm:pt>
    <dgm:pt modelId="{41DCB2FC-F08D-4E8E-A09B-A3D88D4F8CD1}" type="pres">
      <dgm:prSet presAssocID="{26E6F2DE-364A-4214-8EEF-B0CBAAF290E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70B1F1-CDE9-4CA1-BB65-40D2BD21BFA9}" type="pres">
      <dgm:prSet presAssocID="{91AF8EBD-5C16-48EF-AA9E-9EB52B0ACF3B}" presName="composite" presStyleCnt="0"/>
      <dgm:spPr/>
    </dgm:pt>
    <dgm:pt modelId="{1CD04F63-E8FA-4EAA-AA06-147848591497}" type="pres">
      <dgm:prSet presAssocID="{91AF8EBD-5C16-48EF-AA9E-9EB52B0ACF3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0AE165-42EF-46C0-BE86-1582459B1F88}" type="pres">
      <dgm:prSet presAssocID="{91AF8EBD-5C16-48EF-AA9E-9EB52B0ACF3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C5BF6F-8CCB-42EA-864A-E0567CE3DC5F}" type="pres">
      <dgm:prSet presAssocID="{0512E0E5-3120-4C21-A3E9-2DD0368AEC14}" presName="sp" presStyleCnt="0"/>
      <dgm:spPr/>
    </dgm:pt>
    <dgm:pt modelId="{2ACE6818-A6B0-4123-A704-F8CE53ECACBA}" type="pres">
      <dgm:prSet presAssocID="{101F23FB-930D-485D-B929-27840BF3A865}" presName="composite" presStyleCnt="0"/>
      <dgm:spPr/>
    </dgm:pt>
    <dgm:pt modelId="{FFA8DEEB-FAB6-4D4E-AA45-5B93F17B90DD}" type="pres">
      <dgm:prSet presAssocID="{101F23FB-930D-485D-B929-27840BF3A86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F5A54-B0CA-4981-A38B-4E6006443523}" type="pres">
      <dgm:prSet presAssocID="{101F23FB-930D-485D-B929-27840BF3A865}" presName="descendantText" presStyleLbl="alignAcc1" presStyleIdx="1" presStyleCnt="3" custScaleY="277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B130C-8FA2-481C-923D-D00818C50D62}" type="pres">
      <dgm:prSet presAssocID="{D64CB6DC-14A0-47EF-84BF-FBCB150CFFD2}" presName="sp" presStyleCnt="0"/>
      <dgm:spPr/>
    </dgm:pt>
    <dgm:pt modelId="{DCB2FB24-3F17-47E5-8EC9-21362E622112}" type="pres">
      <dgm:prSet presAssocID="{84706418-E17C-4E2F-8992-0B70D21BF944}" presName="composite" presStyleCnt="0"/>
      <dgm:spPr/>
    </dgm:pt>
    <dgm:pt modelId="{154D3394-094B-4478-9E6B-8E2BCF4702BD}" type="pres">
      <dgm:prSet presAssocID="{84706418-E17C-4E2F-8992-0B70D21BF944}" presName="parentText" presStyleLbl="alignNode1" presStyleIdx="2" presStyleCnt="3" custScaleX="115982" custScaleY="1570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9D7CE-B5B6-423B-A5CA-A9018F60075D}" type="pres">
      <dgm:prSet presAssocID="{84706418-E17C-4E2F-8992-0B70D21BF944}" presName="descendantText" presStyleLbl="alignAcc1" presStyleIdx="2" presStyleCnt="3" custScaleX="99159" custScaleY="252873" custLinFactNeighborX="-613" custLinFactNeighborY="44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E060EB-4418-400B-92F0-588ED9DE5E5D}" type="presOf" srcId="{3DB33705-5F26-4340-8044-ED93A2D42F28}" destId="{C15F5A54-B0CA-4981-A38B-4E6006443523}" srcOrd="0" destOrd="0" presId="urn:microsoft.com/office/officeart/2005/8/layout/chevron2"/>
    <dgm:cxn modelId="{ED4D9758-B042-4176-8660-2BC6FB7E6C7A}" type="presOf" srcId="{05C97906-76B4-4D63-B30B-8FC28FAE7EC8}" destId="{5199D7CE-B5B6-423B-A5CA-A9018F60075D}" srcOrd="0" destOrd="4" presId="urn:microsoft.com/office/officeart/2005/8/layout/chevron2"/>
    <dgm:cxn modelId="{A08DB4B2-43DE-43E0-8EC8-5D1C7D9DCC5D}" srcId="{26E6F2DE-364A-4214-8EEF-B0CBAAF290ED}" destId="{101F23FB-930D-485D-B929-27840BF3A865}" srcOrd="1" destOrd="0" parTransId="{D221A5FC-3BA1-4647-B95E-EFB6947A8B0F}" sibTransId="{D64CB6DC-14A0-47EF-84BF-FBCB150CFFD2}"/>
    <dgm:cxn modelId="{EDF4897C-F592-4EC5-AC43-5340F45E1F40}" srcId="{84706418-E17C-4E2F-8992-0B70D21BF944}" destId="{62BB264F-AE1C-41AD-9CFC-4BBA8D37F959}" srcOrd="1" destOrd="0" parTransId="{0760349B-16A6-48F0-929D-743218D4593A}" sibTransId="{EA8A2824-CF58-4302-A2EE-6DF3976EDD04}"/>
    <dgm:cxn modelId="{D883CD74-2F3B-4587-9B10-CC3C92F5AFA2}" srcId="{84706418-E17C-4E2F-8992-0B70D21BF944}" destId="{C3CF9F8A-72BD-4966-8B4B-04E0C1DE6049}" srcOrd="3" destOrd="0" parTransId="{6CEABA55-BD44-44A1-8BFA-6E0BDDA77EF4}" sibTransId="{64C539C3-1CED-4533-B2FA-2A8D8000CAE6}"/>
    <dgm:cxn modelId="{1B7F2D14-0A73-4C66-A222-F52C8ECB4CB3}" type="presOf" srcId="{0F2B34C3-7920-4448-B915-976233E68F66}" destId="{C15F5A54-B0CA-4981-A38B-4E6006443523}" srcOrd="0" destOrd="1" presId="urn:microsoft.com/office/officeart/2005/8/layout/chevron2"/>
    <dgm:cxn modelId="{A3B13542-6DCA-4A6C-AC72-1FCF06051ED6}" type="presOf" srcId="{101F23FB-930D-485D-B929-27840BF3A865}" destId="{FFA8DEEB-FAB6-4D4E-AA45-5B93F17B90DD}" srcOrd="0" destOrd="0" presId="urn:microsoft.com/office/officeart/2005/8/layout/chevron2"/>
    <dgm:cxn modelId="{2CF19B8B-357A-4538-93BE-9C157E4ADF8F}" type="presOf" srcId="{61C1A2EA-82F0-4525-AEC2-DDB59EF7771B}" destId="{5199D7CE-B5B6-423B-A5CA-A9018F60075D}" srcOrd="0" destOrd="0" presId="urn:microsoft.com/office/officeart/2005/8/layout/chevron2"/>
    <dgm:cxn modelId="{9F4DCEB8-427E-490E-BF85-1C15C0FA4F22}" srcId="{26E6F2DE-364A-4214-8EEF-B0CBAAF290ED}" destId="{91AF8EBD-5C16-48EF-AA9E-9EB52B0ACF3B}" srcOrd="0" destOrd="0" parTransId="{A10FBC37-1B03-473C-9D7D-0D1E9D74A399}" sibTransId="{0512E0E5-3120-4C21-A3E9-2DD0368AEC14}"/>
    <dgm:cxn modelId="{E51CE37B-6455-4C89-9F12-605FA7C8F5F7}" srcId="{101F23FB-930D-485D-B929-27840BF3A865}" destId="{0F2B34C3-7920-4448-B915-976233E68F66}" srcOrd="1" destOrd="0" parTransId="{4337B4F2-9018-448C-A5D4-4218E8EE39F6}" sibTransId="{D2EEA78D-9223-46B1-A974-5F1A99793F4E}"/>
    <dgm:cxn modelId="{5067388B-6BCD-43D8-AB9D-098CAE558662}" type="presOf" srcId="{1F468EDD-E33E-4596-9C1A-ECF71D9111EC}" destId="{5199D7CE-B5B6-423B-A5CA-A9018F60075D}" srcOrd="0" destOrd="2" presId="urn:microsoft.com/office/officeart/2005/8/layout/chevron2"/>
    <dgm:cxn modelId="{1E991FDC-EA0E-47A4-A5FC-4AEC1F40D0C2}" srcId="{84706418-E17C-4E2F-8992-0B70D21BF944}" destId="{1F468EDD-E33E-4596-9C1A-ECF71D9111EC}" srcOrd="2" destOrd="0" parTransId="{78EACCF8-FF15-44F9-9F0F-071ACE48FC75}" sibTransId="{FBB24E1C-54B5-4A36-983B-C708DDF96562}"/>
    <dgm:cxn modelId="{06151F54-B707-4FFD-9A62-9C47B6D15EAA}" type="presOf" srcId="{EB3F4787-1C39-4D44-B303-CE8C0D07D68E}" destId="{2A0AE165-42EF-46C0-BE86-1582459B1F88}" srcOrd="0" destOrd="0" presId="urn:microsoft.com/office/officeart/2005/8/layout/chevron2"/>
    <dgm:cxn modelId="{904CDE3D-5873-44FE-B0A3-3F1B9835E707}" type="presOf" srcId="{84706418-E17C-4E2F-8992-0B70D21BF944}" destId="{154D3394-094B-4478-9E6B-8E2BCF4702BD}" srcOrd="0" destOrd="0" presId="urn:microsoft.com/office/officeart/2005/8/layout/chevron2"/>
    <dgm:cxn modelId="{E8087897-D1CA-4302-ACD9-7D745256B9F2}" srcId="{101F23FB-930D-485D-B929-27840BF3A865}" destId="{ADFC26EC-1648-4DC0-94C6-F127B767BF29}" srcOrd="2" destOrd="0" parTransId="{659CD6BB-9DC7-41FD-8026-0EAB14036081}" sibTransId="{B8301A21-9657-4591-99D2-BA585071D046}"/>
    <dgm:cxn modelId="{DDA27354-25A9-4623-8B88-E2348E5128B0}" type="presOf" srcId="{91AF8EBD-5C16-48EF-AA9E-9EB52B0ACF3B}" destId="{1CD04F63-E8FA-4EAA-AA06-147848591497}" srcOrd="0" destOrd="0" presId="urn:microsoft.com/office/officeart/2005/8/layout/chevron2"/>
    <dgm:cxn modelId="{81F1E6D0-DA41-4FFC-AB50-2C7DD3BA6877}" type="presOf" srcId="{26E6F2DE-364A-4214-8EEF-B0CBAAF290ED}" destId="{41DCB2FC-F08D-4E8E-A09B-A3D88D4F8CD1}" srcOrd="0" destOrd="0" presId="urn:microsoft.com/office/officeart/2005/8/layout/chevron2"/>
    <dgm:cxn modelId="{E0D24176-A66F-464F-9EFE-FF7B9AA3D303}" srcId="{84706418-E17C-4E2F-8992-0B70D21BF944}" destId="{61C1A2EA-82F0-4525-AEC2-DDB59EF7771B}" srcOrd="0" destOrd="0" parTransId="{6B6E7B2E-3568-4599-9ED6-7FCCEB2DDE98}" sibTransId="{C2B39CAA-9331-4DBC-81F9-1C4F27E4D515}"/>
    <dgm:cxn modelId="{451DB1AC-8047-4F51-9D99-D399F39A6CF0}" srcId="{84706418-E17C-4E2F-8992-0B70D21BF944}" destId="{41E34833-FD96-4172-B8C8-FA64ABA08344}" srcOrd="5" destOrd="0" parTransId="{CA15DE49-7635-4F14-A52A-ADCCAA10C1B4}" sibTransId="{D420823B-6756-49DD-8943-7753EA209A86}"/>
    <dgm:cxn modelId="{ADBACC83-3D16-4720-9690-A4EE33F494BF}" srcId="{84706418-E17C-4E2F-8992-0B70D21BF944}" destId="{05C97906-76B4-4D63-B30B-8FC28FAE7EC8}" srcOrd="4" destOrd="0" parTransId="{FBD71F65-086E-4487-94A4-C2869B64D8F2}" sibTransId="{AC875E2D-D5DA-47BB-9D2E-D5DAA6FB7FBB}"/>
    <dgm:cxn modelId="{97A1C427-27AE-4EE1-A132-7CD102911535}" type="presOf" srcId="{41E34833-FD96-4172-B8C8-FA64ABA08344}" destId="{5199D7CE-B5B6-423B-A5CA-A9018F60075D}" srcOrd="0" destOrd="5" presId="urn:microsoft.com/office/officeart/2005/8/layout/chevron2"/>
    <dgm:cxn modelId="{D5CD2DBD-B94E-4153-ADE9-65C4FDF864D7}" type="presOf" srcId="{C3CF9F8A-72BD-4966-8B4B-04E0C1DE6049}" destId="{5199D7CE-B5B6-423B-A5CA-A9018F60075D}" srcOrd="0" destOrd="3" presId="urn:microsoft.com/office/officeart/2005/8/layout/chevron2"/>
    <dgm:cxn modelId="{A4C59E3A-B4D6-4981-9E58-8848505A3DAD}" srcId="{26E6F2DE-364A-4214-8EEF-B0CBAAF290ED}" destId="{84706418-E17C-4E2F-8992-0B70D21BF944}" srcOrd="2" destOrd="0" parTransId="{5BF72005-FC69-4F37-A466-751F30C91A0C}" sibTransId="{DAEA8E4C-7033-4937-84C4-FB51B0ABC7EA}"/>
    <dgm:cxn modelId="{73D142A7-248E-41E7-B2A5-1EFCF7424423}" srcId="{91AF8EBD-5C16-48EF-AA9E-9EB52B0ACF3B}" destId="{EB3F4787-1C39-4D44-B303-CE8C0D07D68E}" srcOrd="0" destOrd="0" parTransId="{D024B1D8-36A7-4AB3-8C9F-634B4812DECD}" sibTransId="{00173F7B-5B19-441C-913F-C2428DFBDDE9}"/>
    <dgm:cxn modelId="{C6D7BC13-8616-4B9F-BB91-80526AA3135F}" type="presOf" srcId="{ADFC26EC-1648-4DC0-94C6-F127B767BF29}" destId="{C15F5A54-B0CA-4981-A38B-4E6006443523}" srcOrd="0" destOrd="2" presId="urn:microsoft.com/office/officeart/2005/8/layout/chevron2"/>
    <dgm:cxn modelId="{D57405D6-F3A4-4F78-82B3-C98AD85828A2}" type="presOf" srcId="{62BB264F-AE1C-41AD-9CFC-4BBA8D37F959}" destId="{5199D7CE-B5B6-423B-A5CA-A9018F60075D}" srcOrd="0" destOrd="1" presId="urn:microsoft.com/office/officeart/2005/8/layout/chevron2"/>
    <dgm:cxn modelId="{3E7138C4-ADCC-49AE-A77A-6548ED2BBD30}" srcId="{101F23FB-930D-485D-B929-27840BF3A865}" destId="{3DB33705-5F26-4340-8044-ED93A2D42F28}" srcOrd="0" destOrd="0" parTransId="{6602B6E9-FF99-4687-8BE1-517954F8A3EB}" sibTransId="{B8D95E82-9F08-46EC-ADCB-F313E9C70C57}"/>
    <dgm:cxn modelId="{2FD22637-76E3-4CF2-9BCD-D54510053268}" type="presParOf" srcId="{41DCB2FC-F08D-4E8E-A09B-A3D88D4F8CD1}" destId="{7470B1F1-CDE9-4CA1-BB65-40D2BD21BFA9}" srcOrd="0" destOrd="0" presId="urn:microsoft.com/office/officeart/2005/8/layout/chevron2"/>
    <dgm:cxn modelId="{7AFF5D10-F3BC-4C92-B3D8-F540306FD99E}" type="presParOf" srcId="{7470B1F1-CDE9-4CA1-BB65-40D2BD21BFA9}" destId="{1CD04F63-E8FA-4EAA-AA06-147848591497}" srcOrd="0" destOrd="0" presId="urn:microsoft.com/office/officeart/2005/8/layout/chevron2"/>
    <dgm:cxn modelId="{7F7BD40D-B357-4EDA-9F47-9869C6D57EFB}" type="presParOf" srcId="{7470B1F1-CDE9-4CA1-BB65-40D2BD21BFA9}" destId="{2A0AE165-42EF-46C0-BE86-1582459B1F88}" srcOrd="1" destOrd="0" presId="urn:microsoft.com/office/officeart/2005/8/layout/chevron2"/>
    <dgm:cxn modelId="{98575D25-7BDD-4BC6-B6CF-68955CECF027}" type="presParOf" srcId="{41DCB2FC-F08D-4E8E-A09B-A3D88D4F8CD1}" destId="{7EC5BF6F-8CCB-42EA-864A-E0567CE3DC5F}" srcOrd="1" destOrd="0" presId="urn:microsoft.com/office/officeart/2005/8/layout/chevron2"/>
    <dgm:cxn modelId="{C11992C7-1769-475F-A919-8C6F7723B1E3}" type="presParOf" srcId="{41DCB2FC-F08D-4E8E-A09B-A3D88D4F8CD1}" destId="{2ACE6818-A6B0-4123-A704-F8CE53ECACBA}" srcOrd="2" destOrd="0" presId="urn:microsoft.com/office/officeart/2005/8/layout/chevron2"/>
    <dgm:cxn modelId="{8DA4D4B7-8388-450A-9898-E91EF134FCFB}" type="presParOf" srcId="{2ACE6818-A6B0-4123-A704-F8CE53ECACBA}" destId="{FFA8DEEB-FAB6-4D4E-AA45-5B93F17B90DD}" srcOrd="0" destOrd="0" presId="urn:microsoft.com/office/officeart/2005/8/layout/chevron2"/>
    <dgm:cxn modelId="{AFD094B4-6F37-46EA-ABFC-5AB8CDB7E767}" type="presParOf" srcId="{2ACE6818-A6B0-4123-A704-F8CE53ECACBA}" destId="{C15F5A54-B0CA-4981-A38B-4E6006443523}" srcOrd="1" destOrd="0" presId="urn:microsoft.com/office/officeart/2005/8/layout/chevron2"/>
    <dgm:cxn modelId="{1D8D1408-003E-4601-A99E-F3307B359644}" type="presParOf" srcId="{41DCB2FC-F08D-4E8E-A09B-A3D88D4F8CD1}" destId="{861B130C-8FA2-481C-923D-D00818C50D62}" srcOrd="3" destOrd="0" presId="urn:microsoft.com/office/officeart/2005/8/layout/chevron2"/>
    <dgm:cxn modelId="{360EEB37-4636-467A-8195-5BD4580750D4}" type="presParOf" srcId="{41DCB2FC-F08D-4E8E-A09B-A3D88D4F8CD1}" destId="{DCB2FB24-3F17-47E5-8EC9-21362E622112}" srcOrd="4" destOrd="0" presId="urn:microsoft.com/office/officeart/2005/8/layout/chevron2"/>
    <dgm:cxn modelId="{C7ED6ED8-8B08-4E43-87A3-BDF3F08657E6}" type="presParOf" srcId="{DCB2FB24-3F17-47E5-8EC9-21362E622112}" destId="{154D3394-094B-4478-9E6B-8E2BCF4702BD}" srcOrd="0" destOrd="0" presId="urn:microsoft.com/office/officeart/2005/8/layout/chevron2"/>
    <dgm:cxn modelId="{FD17594E-287E-4C66-B7CE-2BFF5436C3F6}" type="presParOf" srcId="{DCB2FB24-3F17-47E5-8EC9-21362E622112}" destId="{5199D7CE-B5B6-423B-A5CA-A9018F6007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343D5A-DC8F-4880-9521-755C594D608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2349DE16-E558-43F1-8771-A40596057C28}">
      <dgm:prSet phldrT="[Текст]" custT="1"/>
      <dgm:spPr/>
      <dgm:t>
        <a:bodyPr/>
        <a:lstStyle/>
        <a:p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Козлачков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Ф.В</a:t>
          </a:r>
          <a:r>
            <a:rPr lang="ru-RU" sz="1300" b="1" dirty="0" smtClean="0"/>
            <a:t>.</a:t>
          </a:r>
          <a:endParaRPr lang="ru-RU" sz="1300" b="1" dirty="0"/>
        </a:p>
      </dgm:t>
    </dgm:pt>
    <dgm:pt modelId="{C0C418D2-CA75-469D-9259-D61B72B310F3}" type="parTrans" cxnId="{E2470206-F6A5-4733-B59E-FD4B9F555C3D}">
      <dgm:prSet/>
      <dgm:spPr/>
      <dgm:t>
        <a:bodyPr/>
        <a:lstStyle/>
        <a:p>
          <a:endParaRPr lang="ru-RU"/>
        </a:p>
      </dgm:t>
    </dgm:pt>
    <dgm:pt modelId="{3D5611D4-5F59-47BC-A766-CD3B626F9F69}" type="sibTrans" cxnId="{E2470206-F6A5-4733-B59E-FD4B9F555C3D}">
      <dgm:prSet custT="1"/>
      <dgm:spPr/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Овсейко А.И.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CD01B2-99A5-469F-95E9-6576EDBF05E8}">
      <dgm:prSet phldrT="[Текст]" custT="1"/>
      <dgm:spPr/>
      <dgm:t>
        <a:bodyPr/>
        <a:lstStyle/>
        <a:p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Бондарюк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А.В.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5B3A30-AF38-4B7C-82D2-E14FD9D061F5}" type="parTrans" cxnId="{4B08A254-76F1-4F19-8ED7-D0C6FB0A9C91}">
      <dgm:prSet/>
      <dgm:spPr/>
      <dgm:t>
        <a:bodyPr/>
        <a:lstStyle/>
        <a:p>
          <a:endParaRPr lang="ru-RU"/>
        </a:p>
      </dgm:t>
    </dgm:pt>
    <dgm:pt modelId="{BE831FEA-46DC-477D-ACAC-5727B5E485E8}" type="sibTrans" cxnId="{4B08A254-76F1-4F19-8ED7-D0C6FB0A9C91}">
      <dgm:prSet custT="1"/>
      <dgm:spPr/>
      <dgm:t>
        <a:bodyPr/>
        <a:lstStyle/>
        <a:p>
          <a:r>
            <a:rPr lang="ru-RU" sz="28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 группы</a:t>
          </a:r>
          <a:endParaRPr lang="ru-RU" sz="2800" b="1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CDDA7D-0B34-4B79-8AAF-D1D5DD092D59}">
      <dgm:prSet phldrT="[Текст]" custT="1"/>
      <dgm:spPr/>
      <dgm:t>
        <a:bodyPr/>
        <a:lstStyle/>
        <a:p>
          <a:r>
            <a:rPr lang="ru-RU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Вялова</a:t>
          </a: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А.В.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124F2C-E121-484E-BBDF-B758474C165D}" type="parTrans" cxnId="{F92DCCC1-0283-4845-A4F8-306DDD1BD1E9}">
      <dgm:prSet/>
      <dgm:spPr/>
      <dgm:t>
        <a:bodyPr/>
        <a:lstStyle/>
        <a:p>
          <a:endParaRPr lang="ru-RU"/>
        </a:p>
      </dgm:t>
    </dgm:pt>
    <dgm:pt modelId="{8B7FE2F9-E709-43DC-9D18-DA2F1F61698E}" type="sibTrans" cxnId="{F92DCCC1-0283-4845-A4F8-306DDD1BD1E9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Прокопьева Е.А.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0C3456-5D34-4780-83C8-25FB2384BCE2}" type="pres">
      <dgm:prSet presAssocID="{FF343D5A-DC8F-4880-9521-755C594D608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12D8B1D-1EDD-400A-8A57-C15C1FFEC2F3}" type="pres">
      <dgm:prSet presAssocID="{2349DE16-E558-43F1-8771-A40596057C28}" presName="composite" presStyleCnt="0"/>
      <dgm:spPr/>
    </dgm:pt>
    <dgm:pt modelId="{BC1EAE00-29DF-423D-8C3C-4EA787EC37B9}" type="pres">
      <dgm:prSet presAssocID="{2349DE16-E558-43F1-8771-A40596057C28}" presName="Parent1" presStyleLbl="node1" presStyleIdx="0" presStyleCnt="6" custScaleX="122226" custLinFactNeighborX="-43355" custLinFactNeighborY="830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F9DFC-1649-41E6-87E1-8051C3DF4828}" type="pres">
      <dgm:prSet presAssocID="{2349DE16-E558-43F1-8771-A40596057C2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A6AB81-A467-4621-AA16-3EC1AE2AF251}" type="pres">
      <dgm:prSet presAssocID="{2349DE16-E558-43F1-8771-A40596057C28}" presName="BalanceSpacing" presStyleCnt="0"/>
      <dgm:spPr/>
    </dgm:pt>
    <dgm:pt modelId="{00F2D054-62BE-45E3-A25A-083F1F685DBD}" type="pres">
      <dgm:prSet presAssocID="{2349DE16-E558-43F1-8771-A40596057C28}" presName="BalanceSpacing1" presStyleCnt="0"/>
      <dgm:spPr/>
    </dgm:pt>
    <dgm:pt modelId="{D367CB63-70C4-4736-A314-F7989B154B84}" type="pres">
      <dgm:prSet presAssocID="{3D5611D4-5F59-47BC-A766-CD3B626F9F69}" presName="Accent1Text" presStyleLbl="node1" presStyleIdx="1" presStyleCnt="6" custLinFactNeighborX="-49968" custLinFactNeighborY="49865"/>
      <dgm:spPr/>
      <dgm:t>
        <a:bodyPr/>
        <a:lstStyle/>
        <a:p>
          <a:endParaRPr lang="ru-RU"/>
        </a:p>
      </dgm:t>
    </dgm:pt>
    <dgm:pt modelId="{03CE4A52-76FC-4717-AD68-D66E8CA8FF02}" type="pres">
      <dgm:prSet presAssocID="{3D5611D4-5F59-47BC-A766-CD3B626F9F69}" presName="spaceBetweenRectangles" presStyleCnt="0"/>
      <dgm:spPr/>
    </dgm:pt>
    <dgm:pt modelId="{60A651CB-67D4-45DC-AFCD-D8BD5BA4E8AC}" type="pres">
      <dgm:prSet presAssocID="{CECD01B2-99A5-469F-95E9-6576EDBF05E8}" presName="composite" presStyleCnt="0"/>
      <dgm:spPr/>
    </dgm:pt>
    <dgm:pt modelId="{C0BA875A-4875-4945-AE4C-FC4419B884B1}" type="pres">
      <dgm:prSet presAssocID="{CECD01B2-99A5-469F-95E9-6576EDBF05E8}" presName="Parent1" presStyleLbl="node1" presStyleIdx="2" presStyleCnt="6" custLinFactX="49168" custLinFactNeighborX="100000" custLinFactNeighborY="639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3F020-5BE4-47C8-97E7-BC8D6D13075B}" type="pres">
      <dgm:prSet presAssocID="{CECD01B2-99A5-469F-95E9-6576EDBF05E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47084-2DC1-4E20-9E65-6EB5C8D41A76}" type="pres">
      <dgm:prSet presAssocID="{CECD01B2-99A5-469F-95E9-6576EDBF05E8}" presName="BalanceSpacing" presStyleCnt="0"/>
      <dgm:spPr/>
    </dgm:pt>
    <dgm:pt modelId="{412FBF87-7FF2-4E5A-80FF-6FBA10EB93C1}" type="pres">
      <dgm:prSet presAssocID="{CECD01B2-99A5-469F-95E9-6576EDBF05E8}" presName="BalanceSpacing1" presStyleCnt="0"/>
      <dgm:spPr/>
    </dgm:pt>
    <dgm:pt modelId="{5F3F14DE-8801-467C-96C1-92A2854CF074}" type="pres">
      <dgm:prSet presAssocID="{BE831FEA-46DC-477D-ACAC-5727B5E485E8}" presName="Accent1Text" presStyleLbl="node1" presStyleIdx="3" presStyleCnt="6" custLinFactNeighborX="-47028" custLinFactNeighborY="-84969"/>
      <dgm:spPr/>
      <dgm:t>
        <a:bodyPr/>
        <a:lstStyle/>
        <a:p>
          <a:endParaRPr lang="ru-RU"/>
        </a:p>
      </dgm:t>
    </dgm:pt>
    <dgm:pt modelId="{BFE66A27-21CD-42D5-A27D-629643BDC72F}" type="pres">
      <dgm:prSet presAssocID="{BE831FEA-46DC-477D-ACAC-5727B5E485E8}" presName="spaceBetweenRectangles" presStyleCnt="0"/>
      <dgm:spPr/>
    </dgm:pt>
    <dgm:pt modelId="{397D1F6A-F55F-4259-B554-74AD2C8BE7DD}" type="pres">
      <dgm:prSet presAssocID="{4BCDDA7D-0B34-4B79-8AAF-D1D5DD092D59}" presName="composite" presStyleCnt="0"/>
      <dgm:spPr/>
    </dgm:pt>
    <dgm:pt modelId="{DF46FF2C-0AA6-476B-BEFC-8BFC894978D5}" type="pres">
      <dgm:prSet presAssocID="{4BCDDA7D-0B34-4B79-8AAF-D1D5DD092D59}" presName="Parent1" presStyleLbl="node1" presStyleIdx="4" presStyleCnt="6" custLinFactNeighborX="8818" custLinFactNeighborY="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14F5D8-8B7F-4EFB-86D6-58D11477B7BD}" type="pres">
      <dgm:prSet presAssocID="{4BCDDA7D-0B34-4B79-8AAF-D1D5DD092D59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0AEC5C-BAF7-41F5-A468-1737CF816938}" type="pres">
      <dgm:prSet presAssocID="{4BCDDA7D-0B34-4B79-8AAF-D1D5DD092D59}" presName="BalanceSpacing" presStyleCnt="0"/>
      <dgm:spPr/>
    </dgm:pt>
    <dgm:pt modelId="{CF928283-BB7E-4680-A3E9-DCDFD5E77D89}" type="pres">
      <dgm:prSet presAssocID="{4BCDDA7D-0B34-4B79-8AAF-D1D5DD092D59}" presName="BalanceSpacing1" presStyleCnt="0"/>
      <dgm:spPr/>
    </dgm:pt>
    <dgm:pt modelId="{FB5B1FA7-5951-4E2A-9712-9F77AB1C8D37}" type="pres">
      <dgm:prSet presAssocID="{8B7FE2F9-E709-43DC-9D18-DA2F1F61698E}" presName="Accent1Text" presStyleLbl="node1" presStyleIdx="5" presStyleCnt="6" custScaleX="117361" custLinFactNeighborX="-16901" custLinFactNeighborY="89"/>
      <dgm:spPr/>
      <dgm:t>
        <a:bodyPr/>
        <a:lstStyle/>
        <a:p>
          <a:endParaRPr lang="ru-RU"/>
        </a:p>
      </dgm:t>
    </dgm:pt>
  </dgm:ptLst>
  <dgm:cxnLst>
    <dgm:cxn modelId="{70551DB9-4843-48CB-85FD-FBF6A17FABCE}" type="presOf" srcId="{3D5611D4-5F59-47BC-A766-CD3B626F9F69}" destId="{D367CB63-70C4-4736-A314-F7989B154B84}" srcOrd="0" destOrd="0" presId="urn:microsoft.com/office/officeart/2008/layout/AlternatingHexagons"/>
    <dgm:cxn modelId="{4B08A254-76F1-4F19-8ED7-D0C6FB0A9C91}" srcId="{FF343D5A-DC8F-4880-9521-755C594D6080}" destId="{CECD01B2-99A5-469F-95E9-6576EDBF05E8}" srcOrd="1" destOrd="0" parTransId="{915B3A30-AF38-4B7C-82D2-E14FD9D061F5}" sibTransId="{BE831FEA-46DC-477D-ACAC-5727B5E485E8}"/>
    <dgm:cxn modelId="{D9C7E9A8-400F-434F-AC9B-C4BFE50904F0}" type="presOf" srcId="{4BCDDA7D-0B34-4B79-8AAF-D1D5DD092D59}" destId="{DF46FF2C-0AA6-476B-BEFC-8BFC894978D5}" srcOrd="0" destOrd="0" presId="urn:microsoft.com/office/officeart/2008/layout/AlternatingHexagons"/>
    <dgm:cxn modelId="{5AED2142-C6F7-4075-BCF1-00AF9F7B7DBE}" type="presOf" srcId="{FF343D5A-DC8F-4880-9521-755C594D6080}" destId="{190C3456-5D34-4780-83C8-25FB2384BCE2}" srcOrd="0" destOrd="0" presId="urn:microsoft.com/office/officeart/2008/layout/AlternatingHexagons"/>
    <dgm:cxn modelId="{CA7D1331-AF94-437D-86D9-4751A5C87A21}" type="presOf" srcId="{CECD01B2-99A5-469F-95E9-6576EDBF05E8}" destId="{C0BA875A-4875-4945-AE4C-FC4419B884B1}" srcOrd="0" destOrd="0" presId="urn:microsoft.com/office/officeart/2008/layout/AlternatingHexagons"/>
    <dgm:cxn modelId="{E2470206-F6A5-4733-B59E-FD4B9F555C3D}" srcId="{FF343D5A-DC8F-4880-9521-755C594D6080}" destId="{2349DE16-E558-43F1-8771-A40596057C28}" srcOrd="0" destOrd="0" parTransId="{C0C418D2-CA75-469D-9259-D61B72B310F3}" sibTransId="{3D5611D4-5F59-47BC-A766-CD3B626F9F69}"/>
    <dgm:cxn modelId="{18581322-41EC-4447-A050-2496CC987B1C}" type="presOf" srcId="{2349DE16-E558-43F1-8771-A40596057C28}" destId="{BC1EAE00-29DF-423D-8C3C-4EA787EC37B9}" srcOrd="0" destOrd="0" presId="urn:microsoft.com/office/officeart/2008/layout/AlternatingHexagons"/>
    <dgm:cxn modelId="{C2BBF09C-1AE2-45B1-8BAA-03B50B2B79D6}" type="presOf" srcId="{8B7FE2F9-E709-43DC-9D18-DA2F1F61698E}" destId="{FB5B1FA7-5951-4E2A-9712-9F77AB1C8D37}" srcOrd="0" destOrd="0" presId="urn:microsoft.com/office/officeart/2008/layout/AlternatingHexagons"/>
    <dgm:cxn modelId="{7341C68F-1DBE-43CE-8E9F-E5466DFA82BD}" type="presOf" srcId="{BE831FEA-46DC-477D-ACAC-5727B5E485E8}" destId="{5F3F14DE-8801-467C-96C1-92A2854CF074}" srcOrd="0" destOrd="0" presId="urn:microsoft.com/office/officeart/2008/layout/AlternatingHexagons"/>
    <dgm:cxn modelId="{F92DCCC1-0283-4845-A4F8-306DDD1BD1E9}" srcId="{FF343D5A-DC8F-4880-9521-755C594D6080}" destId="{4BCDDA7D-0B34-4B79-8AAF-D1D5DD092D59}" srcOrd="2" destOrd="0" parTransId="{BE124F2C-E121-484E-BBDF-B758474C165D}" sibTransId="{8B7FE2F9-E709-43DC-9D18-DA2F1F61698E}"/>
    <dgm:cxn modelId="{A4068A7B-08DE-4FCA-AD9A-EDDC00A927AD}" type="presParOf" srcId="{190C3456-5D34-4780-83C8-25FB2384BCE2}" destId="{E12D8B1D-1EDD-400A-8A57-C15C1FFEC2F3}" srcOrd="0" destOrd="0" presId="urn:microsoft.com/office/officeart/2008/layout/AlternatingHexagons"/>
    <dgm:cxn modelId="{3FF9B333-5B01-49D2-9CEE-BDD550EE204B}" type="presParOf" srcId="{E12D8B1D-1EDD-400A-8A57-C15C1FFEC2F3}" destId="{BC1EAE00-29DF-423D-8C3C-4EA787EC37B9}" srcOrd="0" destOrd="0" presId="urn:microsoft.com/office/officeart/2008/layout/AlternatingHexagons"/>
    <dgm:cxn modelId="{026E9022-1FDE-4591-B3A3-5C43C3D6FCED}" type="presParOf" srcId="{E12D8B1D-1EDD-400A-8A57-C15C1FFEC2F3}" destId="{B2EF9DFC-1649-41E6-87E1-8051C3DF4828}" srcOrd="1" destOrd="0" presId="urn:microsoft.com/office/officeart/2008/layout/AlternatingHexagons"/>
    <dgm:cxn modelId="{A4FA57CF-788C-4858-B08C-249427F20F3F}" type="presParOf" srcId="{E12D8B1D-1EDD-400A-8A57-C15C1FFEC2F3}" destId="{70A6AB81-A467-4621-AA16-3EC1AE2AF251}" srcOrd="2" destOrd="0" presId="urn:microsoft.com/office/officeart/2008/layout/AlternatingHexagons"/>
    <dgm:cxn modelId="{750B471B-02C8-4BAC-8D57-7A79AE20D811}" type="presParOf" srcId="{E12D8B1D-1EDD-400A-8A57-C15C1FFEC2F3}" destId="{00F2D054-62BE-45E3-A25A-083F1F685DBD}" srcOrd="3" destOrd="0" presId="urn:microsoft.com/office/officeart/2008/layout/AlternatingHexagons"/>
    <dgm:cxn modelId="{23182771-2A5F-4605-B868-53031A466031}" type="presParOf" srcId="{E12D8B1D-1EDD-400A-8A57-C15C1FFEC2F3}" destId="{D367CB63-70C4-4736-A314-F7989B154B84}" srcOrd="4" destOrd="0" presId="urn:microsoft.com/office/officeart/2008/layout/AlternatingHexagons"/>
    <dgm:cxn modelId="{3D0D7160-7942-4DB6-ADF1-E26B154114AD}" type="presParOf" srcId="{190C3456-5D34-4780-83C8-25FB2384BCE2}" destId="{03CE4A52-76FC-4717-AD68-D66E8CA8FF02}" srcOrd="1" destOrd="0" presId="urn:microsoft.com/office/officeart/2008/layout/AlternatingHexagons"/>
    <dgm:cxn modelId="{22ECF365-D574-4630-AE2E-BF511C004406}" type="presParOf" srcId="{190C3456-5D34-4780-83C8-25FB2384BCE2}" destId="{60A651CB-67D4-45DC-AFCD-D8BD5BA4E8AC}" srcOrd="2" destOrd="0" presId="urn:microsoft.com/office/officeart/2008/layout/AlternatingHexagons"/>
    <dgm:cxn modelId="{F48E1643-5A7C-4ED5-8D66-FC5ABEDF19DA}" type="presParOf" srcId="{60A651CB-67D4-45DC-AFCD-D8BD5BA4E8AC}" destId="{C0BA875A-4875-4945-AE4C-FC4419B884B1}" srcOrd="0" destOrd="0" presId="urn:microsoft.com/office/officeart/2008/layout/AlternatingHexagons"/>
    <dgm:cxn modelId="{39386121-1CD7-4683-9378-CD4426A18FA2}" type="presParOf" srcId="{60A651CB-67D4-45DC-AFCD-D8BD5BA4E8AC}" destId="{2363F020-5BE4-47C8-97E7-BC8D6D13075B}" srcOrd="1" destOrd="0" presId="urn:microsoft.com/office/officeart/2008/layout/AlternatingHexagons"/>
    <dgm:cxn modelId="{698C8C2A-B84C-49CF-9A2B-9B37EDDC94E1}" type="presParOf" srcId="{60A651CB-67D4-45DC-AFCD-D8BD5BA4E8AC}" destId="{03947084-2DC1-4E20-9E65-6EB5C8D41A76}" srcOrd="2" destOrd="0" presId="urn:microsoft.com/office/officeart/2008/layout/AlternatingHexagons"/>
    <dgm:cxn modelId="{9CB7F364-3A6B-416D-9FDC-7933EECAA4F9}" type="presParOf" srcId="{60A651CB-67D4-45DC-AFCD-D8BD5BA4E8AC}" destId="{412FBF87-7FF2-4E5A-80FF-6FBA10EB93C1}" srcOrd="3" destOrd="0" presId="urn:microsoft.com/office/officeart/2008/layout/AlternatingHexagons"/>
    <dgm:cxn modelId="{95922535-B7AB-4361-BA26-F92BF04E35FC}" type="presParOf" srcId="{60A651CB-67D4-45DC-AFCD-D8BD5BA4E8AC}" destId="{5F3F14DE-8801-467C-96C1-92A2854CF074}" srcOrd="4" destOrd="0" presId="urn:microsoft.com/office/officeart/2008/layout/AlternatingHexagons"/>
    <dgm:cxn modelId="{7025C563-01C0-4C60-99CC-141767267FFF}" type="presParOf" srcId="{190C3456-5D34-4780-83C8-25FB2384BCE2}" destId="{BFE66A27-21CD-42D5-A27D-629643BDC72F}" srcOrd="3" destOrd="0" presId="urn:microsoft.com/office/officeart/2008/layout/AlternatingHexagons"/>
    <dgm:cxn modelId="{8C0EF719-AB8D-4889-80A1-5DBC3F198451}" type="presParOf" srcId="{190C3456-5D34-4780-83C8-25FB2384BCE2}" destId="{397D1F6A-F55F-4259-B554-74AD2C8BE7DD}" srcOrd="4" destOrd="0" presId="urn:microsoft.com/office/officeart/2008/layout/AlternatingHexagons"/>
    <dgm:cxn modelId="{933F35D3-E837-40C8-8B99-4700DF1CE38A}" type="presParOf" srcId="{397D1F6A-F55F-4259-B554-74AD2C8BE7DD}" destId="{DF46FF2C-0AA6-476B-BEFC-8BFC894978D5}" srcOrd="0" destOrd="0" presId="urn:microsoft.com/office/officeart/2008/layout/AlternatingHexagons"/>
    <dgm:cxn modelId="{A4D2A31C-7C1E-4062-8437-D6F95318FB61}" type="presParOf" srcId="{397D1F6A-F55F-4259-B554-74AD2C8BE7DD}" destId="{D114F5D8-8B7F-4EFB-86D6-58D11477B7BD}" srcOrd="1" destOrd="0" presId="urn:microsoft.com/office/officeart/2008/layout/AlternatingHexagons"/>
    <dgm:cxn modelId="{09B35C85-5631-4425-AC7C-40C441FA7B48}" type="presParOf" srcId="{397D1F6A-F55F-4259-B554-74AD2C8BE7DD}" destId="{A80AEC5C-BAF7-41F5-A468-1737CF816938}" srcOrd="2" destOrd="0" presId="urn:microsoft.com/office/officeart/2008/layout/AlternatingHexagons"/>
    <dgm:cxn modelId="{DB4105DF-C43F-4135-A2C8-46F624F66FC3}" type="presParOf" srcId="{397D1F6A-F55F-4259-B554-74AD2C8BE7DD}" destId="{CF928283-BB7E-4680-A3E9-DCDFD5E77D89}" srcOrd="3" destOrd="0" presId="urn:microsoft.com/office/officeart/2008/layout/AlternatingHexagons"/>
    <dgm:cxn modelId="{DA572407-96F9-43B1-A14D-7C1F59BE20D8}" type="presParOf" srcId="{397D1F6A-F55F-4259-B554-74AD2C8BE7DD}" destId="{FB5B1FA7-5951-4E2A-9712-9F77AB1C8D3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04F63-E8FA-4EAA-AA06-147848591497}">
      <dsp:nvSpPr>
        <dsp:cNvPr id="0" name=""/>
        <dsp:cNvSpPr/>
      </dsp:nvSpPr>
      <dsp:spPr>
        <a:xfrm rot="5400000">
          <a:off x="-218445" y="205958"/>
          <a:ext cx="1345386" cy="94177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/>
            <a:t>Сущность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/>
            <a:t>проекта </a:t>
          </a:r>
          <a:endParaRPr lang="ru-RU" sz="1200" b="1" u="sng" kern="1200" dirty="0"/>
        </a:p>
      </dsp:txBody>
      <dsp:txXfrm rot="-5400000">
        <a:off x="-16637" y="475035"/>
        <a:ext cx="941770" cy="403616"/>
      </dsp:txXfrm>
    </dsp:sp>
    <dsp:sp modelId="{2A0AE165-42EF-46C0-BE86-1582459B1F88}">
      <dsp:nvSpPr>
        <dsp:cNvPr id="0" name=""/>
        <dsp:cNvSpPr/>
      </dsp:nvSpPr>
      <dsp:spPr>
        <a:xfrm rot="5400000">
          <a:off x="5479645" y="-4550363"/>
          <a:ext cx="874500" cy="99835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комплект методических материалов по теме «Виды страхования»  для учащихся 7-9 классов.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25132" y="46840"/>
        <a:ext cx="9940837" cy="789120"/>
      </dsp:txXfrm>
    </dsp:sp>
    <dsp:sp modelId="{FFA8DEEB-FAB6-4D4E-AA45-5B93F17B90DD}">
      <dsp:nvSpPr>
        <dsp:cNvPr id="0" name=""/>
        <dsp:cNvSpPr/>
      </dsp:nvSpPr>
      <dsp:spPr>
        <a:xfrm rot="5400000">
          <a:off x="-218445" y="2207149"/>
          <a:ext cx="1345386" cy="94177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/>
            <a:t>Цель проекта</a:t>
          </a:r>
          <a:endParaRPr lang="ru-RU" sz="1200" kern="1200" dirty="0"/>
        </a:p>
      </dsp:txBody>
      <dsp:txXfrm rot="-5400000">
        <a:off x="-16637" y="2476226"/>
        <a:ext cx="941770" cy="403616"/>
      </dsp:txXfrm>
    </dsp:sp>
    <dsp:sp modelId="{C15F5A54-B0CA-4981-A38B-4E6006443523}">
      <dsp:nvSpPr>
        <dsp:cNvPr id="0" name=""/>
        <dsp:cNvSpPr/>
      </dsp:nvSpPr>
      <dsp:spPr>
        <a:xfrm rot="5400000">
          <a:off x="4702463" y="-2549172"/>
          <a:ext cx="2428865" cy="99835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комплекта методических материалов по теме «Виды страхования» для  учащихся 7-9 классов;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учащихся  умения ориентироваться в мире страховых услуг и обеспечивать должный уровень страховой защиты для себя и своих близких, формирование страховой  культуры у молодежи.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Закрепление теоретического материала при решении  практических заданий ,кейсов, жизненных ситуаций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25133" y="1346725"/>
        <a:ext cx="9864960" cy="2191731"/>
      </dsp:txXfrm>
    </dsp:sp>
    <dsp:sp modelId="{154D3394-094B-4478-9E6B-8E2BCF4702BD}">
      <dsp:nvSpPr>
        <dsp:cNvPr id="0" name=""/>
        <dsp:cNvSpPr/>
      </dsp:nvSpPr>
      <dsp:spPr>
        <a:xfrm rot="5400000">
          <a:off x="-527229" y="4330636"/>
          <a:ext cx="2113466" cy="109228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/>
            <a:t>Задачи проекта</a:t>
          </a:r>
          <a:endParaRPr lang="ru-RU" sz="1200" kern="1200" dirty="0"/>
        </a:p>
      </dsp:txBody>
      <dsp:txXfrm rot="-5400000">
        <a:off x="-16637" y="4366187"/>
        <a:ext cx="1092283" cy="1021183"/>
      </dsp:txXfrm>
    </dsp:sp>
    <dsp:sp modelId="{5199D7CE-B5B6-423B-A5CA-A9018F60075D}">
      <dsp:nvSpPr>
        <dsp:cNvPr id="0" name=""/>
        <dsp:cNvSpPr/>
      </dsp:nvSpPr>
      <dsp:spPr>
        <a:xfrm rot="5400000">
          <a:off x="4825265" y="-117809"/>
          <a:ext cx="2211376" cy="98995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Проанализировать учебно-методическую литературу по теме «Виды страхования»;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Создать кейс-задание по теме «Медицинское страхование»;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Создать кейс-задание для интегрированного урока по географии и финансовой грамотности «Климатические зоны. Зона Тайги (страхование от клещевого энцефалита)»;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Составить тестовое задание для  учащихся по теме «Пенсионное страхование»;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Подготовить памятку для учащихся «Осторожно, мошенничество со страховкой»;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Создать задания  по теме «Имущественное страхование, страхование жизни».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81170" y="3834236"/>
        <a:ext cx="9791616" cy="19954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EAE00-29DF-423D-8C3C-4EA787EC37B9}">
      <dsp:nvSpPr>
        <dsp:cNvPr id="0" name=""/>
        <dsp:cNvSpPr/>
      </dsp:nvSpPr>
      <dsp:spPr>
        <a:xfrm rot="5400000">
          <a:off x="3072740" y="1874417"/>
          <a:ext cx="2344809" cy="249339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Козлачков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Ф.В</a:t>
          </a:r>
          <a:r>
            <a:rPr lang="ru-RU" sz="1300" b="1" kern="1200" dirty="0" smtClean="0"/>
            <a:t>.</a:t>
          </a:r>
          <a:endParaRPr lang="ru-RU" sz="1300" b="1" kern="1200" dirty="0"/>
        </a:p>
      </dsp:txBody>
      <dsp:txXfrm rot="-5400000">
        <a:off x="3414015" y="2339510"/>
        <a:ext cx="1662261" cy="1563206"/>
      </dsp:txXfrm>
    </dsp:sp>
    <dsp:sp modelId="{B2EF9DFC-1649-41E6-87E1-8051C3DF4828}">
      <dsp:nvSpPr>
        <dsp:cNvPr id="0" name=""/>
        <dsp:cNvSpPr/>
      </dsp:nvSpPr>
      <dsp:spPr>
        <a:xfrm>
          <a:off x="6211475" y="471056"/>
          <a:ext cx="2616807" cy="1406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67CB63-70C4-4736-A314-F7989B154B84}">
      <dsp:nvSpPr>
        <dsp:cNvPr id="0" name=""/>
        <dsp:cNvSpPr/>
      </dsp:nvSpPr>
      <dsp:spPr>
        <a:xfrm rot="5400000">
          <a:off x="734653" y="1323746"/>
          <a:ext cx="2344809" cy="203998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110085"/>
            <a:satOff val="-7998"/>
            <a:lumOff val="678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Овсейко А.И.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204963" y="1536733"/>
        <a:ext cx="1404188" cy="1614011"/>
      </dsp:txXfrm>
    </dsp:sp>
    <dsp:sp modelId="{C0BA875A-4875-4945-AE4C-FC4419B884B1}">
      <dsp:nvSpPr>
        <dsp:cNvPr id="0" name=""/>
        <dsp:cNvSpPr/>
      </dsp:nvSpPr>
      <dsp:spPr>
        <a:xfrm rot="5400000">
          <a:off x="5894367" y="2294684"/>
          <a:ext cx="2344809" cy="203998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220169"/>
            <a:satOff val="-15996"/>
            <a:lumOff val="1356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Бондарюк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А.В.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364677" y="2507671"/>
        <a:ext cx="1404188" cy="1614011"/>
      </dsp:txXfrm>
    </dsp:sp>
    <dsp:sp modelId="{2363F020-5BE4-47C8-97E7-BC8D6D13075B}">
      <dsp:nvSpPr>
        <dsp:cNvPr id="0" name=""/>
        <dsp:cNvSpPr/>
      </dsp:nvSpPr>
      <dsp:spPr>
        <a:xfrm>
          <a:off x="386968" y="2461330"/>
          <a:ext cx="2532394" cy="1406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3F14DE-8801-467C-96C1-92A2854CF074}">
      <dsp:nvSpPr>
        <dsp:cNvPr id="0" name=""/>
        <dsp:cNvSpPr/>
      </dsp:nvSpPr>
      <dsp:spPr>
        <a:xfrm rot="5400000">
          <a:off x="4095182" y="152419"/>
          <a:ext cx="2344809" cy="203998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330254"/>
            <a:satOff val="-23993"/>
            <a:lumOff val="2034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 группы</a:t>
          </a:r>
          <a:endParaRPr lang="ru-RU" sz="2800" b="1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565492" y="365406"/>
        <a:ext cx="1404188" cy="1614011"/>
      </dsp:txXfrm>
    </dsp:sp>
    <dsp:sp modelId="{DF46FF2C-0AA6-476B-BEFC-8BFC894978D5}">
      <dsp:nvSpPr>
        <dsp:cNvPr id="0" name=""/>
        <dsp:cNvSpPr/>
      </dsp:nvSpPr>
      <dsp:spPr>
        <a:xfrm rot="5400000">
          <a:off x="4137061" y="4137142"/>
          <a:ext cx="2344809" cy="203998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440338"/>
            <a:satOff val="-31991"/>
            <a:lumOff val="2712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Вялова</a:t>
          </a: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А.В.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607371" y="4350129"/>
        <a:ext cx="1404188" cy="1614011"/>
      </dsp:txXfrm>
    </dsp:sp>
    <dsp:sp modelId="{D114F5D8-8B7F-4EFB-86D6-58D11477B7BD}">
      <dsp:nvSpPr>
        <dsp:cNvPr id="0" name=""/>
        <dsp:cNvSpPr/>
      </dsp:nvSpPr>
      <dsp:spPr>
        <a:xfrm>
          <a:off x="6211475" y="4451605"/>
          <a:ext cx="2616807" cy="1406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B1FA7-5951-4E2A-9712-9F77AB1C8D37}">
      <dsp:nvSpPr>
        <dsp:cNvPr id="0" name=""/>
        <dsp:cNvSpPr/>
      </dsp:nvSpPr>
      <dsp:spPr>
        <a:xfrm rot="5400000">
          <a:off x="1409214" y="3960061"/>
          <a:ext cx="2344809" cy="239414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550423"/>
            <a:satOff val="-39989"/>
            <a:lumOff val="3390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Прокопьева Е.А.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783570" y="4375532"/>
        <a:ext cx="1596098" cy="1563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6" y="2404534"/>
            <a:ext cx="9825497" cy="164630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повышения квалификации</a:t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«Содержание и методика преподавания курса финансовой грамотности  различным категориям обучающихся»</a:t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155" y="3870951"/>
            <a:ext cx="9375792" cy="109689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М-7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Подгруппа 10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работы «Виды страхования» для учащихся 7класса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8111" y="194872"/>
            <a:ext cx="5814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школа экономики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45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94826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04341" y="449706"/>
            <a:ext cx="9683645" cy="59093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использования проекта в педагогической практике: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нашего проекта является комплект методических материалов по теме «Виды страхования»  для учащихся 7-9 классов, который может быть использован полностью или частично при преподавании модуля «Страхование» в 7-9 классах.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комплект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поможет учащемуся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своему желанию организовать информацию по изучаемой теме и лучше понять,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закрепить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материал может использоваться как совместная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самостоятельная деятельность, НОД,  индивидуальная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учащихся на уроке, при дистанционном образовании , как домашняя работа.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нашего комплекта могут быть использованы при проведении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по финансовой грамотности. Экономики, а так же в виде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интегрированного урока географии и финансовой грамотности.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23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94826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9539575"/>
              </p:ext>
            </p:extLst>
          </p:nvPr>
        </p:nvGraphicFramePr>
        <p:xfrm>
          <a:off x="1045029" y="356260"/>
          <a:ext cx="10925298" cy="5937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962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94826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04402585"/>
              </p:ext>
            </p:extLst>
          </p:nvPr>
        </p:nvGraphicFramePr>
        <p:xfrm>
          <a:off x="1418615" y="528453"/>
          <a:ext cx="9215252" cy="632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362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881" y="339777"/>
            <a:ext cx="8596668" cy="13208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дидактического материала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274165"/>
            <a:ext cx="10205525" cy="47671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комплекте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материалов по теме «Виды страхования»  для учащихся 7-9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были рассмотрены следующие темы: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страхования (тест,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проекты, кейс)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Медицинское страхование(кейс)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Пенсионное страхование (тест в 4 варианта)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Имущественное страхование(Задание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,игра)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жизни(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межпредметный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урок финансовой грамотности и географии)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Мошенничество в сфере страхования (памятка)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984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94826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86888" y="1137807"/>
            <a:ext cx="11032177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 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пятницу Татьяна и Иван, как обычно, собирались собраться за вечерним ужином, как вдруг раздался телефонный звонок. Позвонила подруга Татьяны Алиса, которая позвонила попросить помощи. Алиса рассказала, что была в отпуске на море и возле отеля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подскользнулась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сломала ногу. В экстренном порядке ей был наложен гипс. Однако здоровье Алисы было подорвано, из-за перелома и сильного испуга у Алисы обострились хронические заболевания, такие как гастродуоденит и цистит, которые ее беспокоят долгие годы, а тактики лечения четкой так и не получено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Какие аргументы за и против медицинского страхования, приведенные в кейсе, кажутся Вам наиболее важными?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Приведите дополнительные аргументы в пользу покупки полиса ДМС (добровольного медицинского страхования) ?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Приведите аргументы против покупки полиса ДМС?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Предложите другие способы решения проблемы, проанализируйте их преимущества и недостатки по сравнению со страхованием жизни. Что Вы посоветуете Татьяне и Ивану: купить полис ДМС( если да, то с какими оговорками) или выбрать другое решение?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045028" y="256389"/>
            <a:ext cx="8863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Козлачковым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Ф.В. был составлен подробный кейс по медицинскому страхованию (на слайде представлен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фрагмент)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62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9544" y="225632"/>
            <a:ext cx="10483117" cy="635369"/>
          </a:xfrm>
        </p:spPr>
        <p:txBody>
          <a:bodyPr/>
          <a:lstStyle/>
          <a:p>
            <a:pPr lvl="0" algn="ctr">
              <a:spcBef>
                <a:spcPts val="0"/>
              </a:spcBef>
            </a:pPr>
            <a:r>
              <a:rPr lang="ru-RU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Вяловой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А.В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был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составлен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тест для проверки усвоения материала по теме «Пенсионное страхование»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(на слайде представлен фрагмент 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6270" y="2303813"/>
            <a:ext cx="991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9391" y="861001"/>
            <a:ext cx="9968458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Тема «Пенсионное страхование»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Укажите вид страховой пенсии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1) страховая пенсия по возрасту;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2) страховая пенсия по старости;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3) страховая пенсия за выслугу лет;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4) страховая пенсия за особые заслуги;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5) страховая пенсия для военнослужащих.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 К условиям для назначения страховой пенсии по старости относятся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1) возраст и трудовой стаж;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2) возраст и страховой стаж;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3) возраст и непрерывный трудовой стаж;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4) возраст и выслуга лет;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5) возраст, страховой стаж и индивидуальный пенсионный коэффициент.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 Граждане могут обратиться за страховой пенсией по старости по достижении возраста: мужчины -60 лет, женщины-55 лет: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 в любое время после возникновения права на нее, без ограничения каким-либо сроком в случае увольнения с работы;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2. в любое время после возникновения права на нее, без ограничения каким-либо сроком и независимо от характера их занятий ко времени обращения;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 в течении одного месяца после возникновения права на нее;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 в течении трех лет после возникновения права на нее.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 Укажите категорию граждан, имеющих право на страховую пенсию в Российской Федерации: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1) только граждане РФ;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2) иностранцы, постоянно проживающие и обязательно работающие на территории РФ;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3) лица без гражданства, постоянно проживающие и обязательно работающие на территории РФ;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4) граждане РФ, иностранцы и лица без гражданства, постоянно проживающие на территории РФ;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5) все перечисленные категории лиц.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362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4565" y="2392658"/>
            <a:ext cx="7766936" cy="94826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9469" y="122265"/>
            <a:ext cx="107329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Прокопьевой Е.А. был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 практических задач по теме «Имущественное страхование»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слайде представлен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</a:t>
            </a:r>
            <a:r>
              <a:rPr lang="ru-RU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теме: « Имущественное страхование»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080359"/>
              </p:ext>
            </p:extLst>
          </p:nvPr>
        </p:nvGraphicFramePr>
        <p:xfrm>
          <a:off x="1017318" y="3225275"/>
          <a:ext cx="9895521" cy="355549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947244"/>
                <a:gridCol w="494827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фактор повлияет на стоимость страхования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Сергей поменял свой старый мотоцикл на значительно более мощный мотоцикл.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Увеличит затраты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Снизит стоимость страховки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повлияет на стоимость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Степан перекрасил свой мотоцикл 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другой цвет.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Увеличит затраты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Снизит стоимость страховки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повлияет на стоимость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Степан был признан виновником двух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дорожно-транспортных происшествий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прошлом году.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Увеличит затраты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Снизит стоимость страховки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повлияет на стоимость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40747" y="1322594"/>
            <a:ext cx="8254183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 1: СТРАХОВАНИЕ МОТОЦИКЛА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Степан планирует продлить страховку в компании «БИ-Страхование» в этом году. При этом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некоторые факторы, которые могут повлиять на страхование мотоцикла, изменились.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Каким образом каждый из факторов, указанных в таблице может повлиять на стоимость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страхового полиса мотоцикла Степана в этом году?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Для каждого из факторов обведите «Увеличит затраты», «Снизит стоимость страховки» или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«Не повлияет на стоимость».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62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909403"/>
            <a:ext cx="9311395" cy="132080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8-й класс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географии «Климатические зоны. Зона тайги»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теме «Виды страхования»: Страхование от клещевого энцефалита.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дидактического материала –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67203"/>
            <a:ext cx="3462281" cy="2309342"/>
          </a:xfrm>
        </p:spPr>
      </p:pic>
      <p:sp>
        <p:nvSpPr>
          <p:cNvPr id="5" name="TextBox 4"/>
          <p:cNvSpPr txBox="1"/>
          <p:nvPr/>
        </p:nvSpPr>
        <p:spPr>
          <a:xfrm>
            <a:off x="4929048" y="1667657"/>
            <a:ext cx="505968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Статистика.</a:t>
            </a:r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Россия. В год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 тыс. чел. обращается с укусами клеща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них энцефалит диагностируется в 0,4-0,7% случаев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мирает 20-70 чел.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8754" y="3021874"/>
            <a:ext cx="6322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Полис «</a:t>
            </a:r>
            <a:r>
              <a:rPr lang="ru-RU" sz="1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Антиклещ</a:t>
            </a:r>
            <a:r>
              <a:rPr lang="ru-RU" sz="1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варианта: денежное возмещение 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оганизация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медуслуг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1 млн. руб.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6 и 12 мес. Соответственно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810 и 300 руб. соответственно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108164"/>
            <a:ext cx="104415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клещевого энцефалита и страхование имущества – 2 самых популярных страховых продукта в летний период. Как вы думаете, почему?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планка стоимости полиса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Антиклещ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около 300 руб. Почему так дешево?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полиса при выборе денежного возмещения почти в 3 раза дороже варианта с организацией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услуг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с учетом того, что срок страхования в 2 раза меньше, практически в 6 раз?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каком из 2-х вариантов сумма страховки 1 млн. руб. является страховой выплатой, а в каком – страховым покрытием?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Антиклещ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более выгоден: страховой компании или застрахованному лицу?</a:t>
            </a:r>
          </a:p>
          <a:p>
            <a:pPr algn="just"/>
            <a:endParaRPr lang="ru-RU" sz="1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8801" y="6334780"/>
            <a:ext cx="3667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Работа: фронтальная или в командах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учителя: направляющая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122" y="46003"/>
            <a:ext cx="11437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Бондарюк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А.В. Составил кейс для интегрированного урока географии и финансовой грамотности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03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94826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17318" y="121148"/>
            <a:ext cx="104801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Овсейко А.И. была составлена памятка по самым распространенным видам мошенничества с сфере страхования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kak ho4esh\Desktop\проект ВШЭ\памят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927" y="952145"/>
            <a:ext cx="8334727" cy="580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23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1213</TotalTime>
  <Words>803</Words>
  <Application>Microsoft Office PowerPoint</Application>
  <PresentationFormat>Произвольный</PresentationFormat>
  <Paragraphs>127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Программа повышения квалификации «Содержание и методика преподавания курса финансовой грамотности  различным категориям обучающихся» </vt:lpstr>
      <vt:lpstr> </vt:lpstr>
      <vt:lpstr> </vt:lpstr>
      <vt:lpstr>Содержание дидактического материала</vt:lpstr>
      <vt:lpstr> </vt:lpstr>
      <vt:lpstr>Вяловой А.В. был составлен тест для проверки усвоения материала по теме «Пенсионное страхование» (на слайде представлен фрагмент )</vt:lpstr>
      <vt:lpstr> </vt:lpstr>
      <vt:lpstr>8-й класс. Урок географии «Климатические зоны. Зона тайги» Элемент ФГ по теме «Виды страхования»: Страхование от клещевого энцефалита. Тип дидактического материала – кейс.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ВРП как ВВП</dc:title>
  <dc:creator>Пользователь</dc:creator>
  <cp:lastModifiedBy>Елена</cp:lastModifiedBy>
  <cp:revision>58</cp:revision>
  <dcterms:created xsi:type="dcterms:W3CDTF">2020-09-03T20:37:28Z</dcterms:created>
  <dcterms:modified xsi:type="dcterms:W3CDTF">2020-10-09T07:11:49Z</dcterms:modified>
</cp:coreProperties>
</file>