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7" r:id="rId4"/>
    <p:sldId id="259" r:id="rId5"/>
    <p:sldId id="266" r:id="rId6"/>
    <p:sldId id="261" r:id="rId7"/>
    <p:sldId id="265" r:id="rId8"/>
    <p:sldId id="264" r:id="rId9"/>
    <p:sldId id="262" r:id="rId10"/>
    <p:sldId id="267" r:id="rId11"/>
    <p:sldId id="260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A337D-F031-524B-BEDB-E7B7F1B37839}" type="doc">
      <dgm:prSet loTypeId="urn:microsoft.com/office/officeart/2008/layout/VerticalAccentList" loCatId="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ED847F68-CF1E-5A43-97C1-E4E9E9BF180D}" type="pres">
      <dgm:prSet presAssocID="{568A337D-F031-524B-BEDB-E7B7F1B3783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</dgm:ptLst>
  <dgm:cxnLst>
    <dgm:cxn modelId="{217671F9-FF7D-9C45-B980-1860EA13C2FF}" type="presOf" srcId="{568A337D-F031-524B-BEDB-E7B7F1B37839}" destId="{ED847F68-CF1E-5A43-97C1-E4E9E9BF180D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32CF58-34EF-CD49-A77F-44DCBB6D18B0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F9B897-E396-DB4E-B72B-27E298F6B544}">
      <dgm:prSet phldrT="[Текст]"/>
      <dgm:spPr/>
      <dgm:t>
        <a:bodyPr/>
        <a:lstStyle/>
        <a:p>
          <a:r>
            <a:rPr lang="ru-RU" dirty="0" smtClean="0"/>
            <a:t>Цель </a:t>
          </a:r>
        </a:p>
        <a:p>
          <a:r>
            <a:rPr lang="ru-RU" dirty="0" smtClean="0"/>
            <a:t>проекта</a:t>
          </a:r>
          <a:endParaRPr lang="ru-RU" dirty="0"/>
        </a:p>
      </dgm:t>
    </dgm:pt>
    <dgm:pt modelId="{F439DBE9-A9C7-AA4F-B691-9876A80508F8}" type="parTrans" cxnId="{CEF8E131-ECF1-414E-8F18-9A54CB4C8E7F}">
      <dgm:prSet/>
      <dgm:spPr/>
      <dgm:t>
        <a:bodyPr/>
        <a:lstStyle/>
        <a:p>
          <a:endParaRPr lang="ru-RU"/>
        </a:p>
      </dgm:t>
    </dgm:pt>
    <dgm:pt modelId="{0338B4EA-C6A3-3F46-96DD-A6B5777A5C75}" type="sibTrans" cxnId="{CEF8E131-ECF1-414E-8F18-9A54CB4C8E7F}">
      <dgm:prSet/>
      <dgm:spPr/>
      <dgm:t>
        <a:bodyPr/>
        <a:lstStyle/>
        <a:p>
          <a:endParaRPr lang="ru-RU"/>
        </a:p>
      </dgm:t>
    </dgm:pt>
    <dgm:pt modelId="{863FB698-A1A7-BC40-B5D3-BC7E2476D9E3}">
      <dgm:prSet phldrT="[Текст]"/>
      <dgm:spPr/>
      <dgm:t>
        <a:bodyPr/>
        <a:lstStyle/>
        <a:p>
          <a:pPr algn="just"/>
          <a:endParaRPr lang="ru-RU" dirty="0"/>
        </a:p>
      </dgm:t>
    </dgm:pt>
    <dgm:pt modelId="{676778BC-4DEB-CF4A-8CF4-0169CFBF5994}" type="parTrans" cxnId="{7BCBF64E-8F43-1341-9D0E-E91BEC3977BC}">
      <dgm:prSet/>
      <dgm:spPr/>
      <dgm:t>
        <a:bodyPr/>
        <a:lstStyle/>
        <a:p>
          <a:endParaRPr lang="ru-RU"/>
        </a:p>
      </dgm:t>
    </dgm:pt>
    <dgm:pt modelId="{9B4A6FCA-F14F-3243-94EE-BABB73B3B205}" type="sibTrans" cxnId="{7BCBF64E-8F43-1341-9D0E-E91BEC3977BC}">
      <dgm:prSet/>
      <dgm:spPr/>
      <dgm:t>
        <a:bodyPr/>
        <a:lstStyle/>
        <a:p>
          <a:endParaRPr lang="ru-RU"/>
        </a:p>
      </dgm:t>
    </dgm:pt>
    <dgm:pt modelId="{D9DEF31D-5F98-0443-B4C6-3D5A6D668DBE}">
      <dgm:prSet phldrT="[Текст]"/>
      <dgm:spPr/>
      <dgm:t>
        <a:bodyPr/>
        <a:lstStyle/>
        <a:p>
          <a:r>
            <a:rPr lang="ru-RU" dirty="0" smtClean="0"/>
            <a:t>Задачи проекта</a:t>
          </a:r>
          <a:endParaRPr lang="ru-RU" dirty="0"/>
        </a:p>
      </dgm:t>
    </dgm:pt>
    <dgm:pt modelId="{4C96CD64-C2F0-174B-B0C4-CA6D3E2A6CE9}" type="parTrans" cxnId="{C041EFDC-536C-1646-B17C-45A95CD58843}">
      <dgm:prSet/>
      <dgm:spPr/>
      <dgm:t>
        <a:bodyPr/>
        <a:lstStyle/>
        <a:p>
          <a:endParaRPr lang="ru-RU"/>
        </a:p>
      </dgm:t>
    </dgm:pt>
    <dgm:pt modelId="{72ADF0A5-58BB-B249-BBCD-A194D623D4CC}" type="sibTrans" cxnId="{C041EFDC-536C-1646-B17C-45A95CD58843}">
      <dgm:prSet/>
      <dgm:spPr/>
      <dgm:t>
        <a:bodyPr/>
        <a:lstStyle/>
        <a:p>
          <a:endParaRPr lang="ru-RU"/>
        </a:p>
      </dgm:t>
    </dgm:pt>
    <dgm:pt modelId="{C609B079-603A-E549-A72D-00FE64EC355E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/>
              <a:cs typeface="Times New Roman"/>
            </a:rPr>
            <a:t>Составить систему задач по теме </a:t>
          </a:r>
          <a:r>
            <a:rPr lang="en-US" dirty="0" smtClean="0">
              <a:latin typeface="Times New Roman"/>
              <a:cs typeface="Times New Roman"/>
            </a:rPr>
            <a:t>“</a:t>
          </a:r>
          <a:r>
            <a:rPr lang="en-US" dirty="0" err="1" smtClean="0">
              <a:latin typeface="Times New Roman"/>
              <a:cs typeface="Times New Roman"/>
            </a:rPr>
            <a:t>Банковские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услуги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отношения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людей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с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банками</a:t>
          </a:r>
          <a:r>
            <a:rPr lang="en-US" dirty="0" smtClean="0">
              <a:latin typeface="Times New Roman"/>
              <a:cs typeface="Times New Roman"/>
            </a:rPr>
            <a:t>”</a:t>
          </a:r>
          <a:endParaRPr lang="ru-RU" dirty="0"/>
        </a:p>
      </dgm:t>
    </dgm:pt>
    <dgm:pt modelId="{EE499AB8-A0AD-9943-8A0A-8A7A25AE7A06}" type="parTrans" cxnId="{0D142810-ADAC-D949-805B-6A8D6CEC5817}">
      <dgm:prSet/>
      <dgm:spPr/>
      <dgm:t>
        <a:bodyPr/>
        <a:lstStyle/>
        <a:p>
          <a:endParaRPr lang="ru-RU"/>
        </a:p>
      </dgm:t>
    </dgm:pt>
    <dgm:pt modelId="{72AD64C2-7EBD-0641-BEA6-3FBA514ED98D}" type="sibTrans" cxnId="{0D142810-ADAC-D949-805B-6A8D6CEC5817}">
      <dgm:prSet/>
      <dgm:spPr/>
      <dgm:t>
        <a:bodyPr/>
        <a:lstStyle/>
        <a:p>
          <a:endParaRPr lang="ru-RU"/>
        </a:p>
      </dgm:t>
    </dgm:pt>
    <dgm:pt modelId="{4FC9E33A-3B7E-FC48-BA0E-0CF9254FC482}">
      <dgm:prSet phldrT="[Текст]"/>
      <dgm:spPr/>
      <dgm:t>
        <a:bodyPr/>
        <a:lstStyle/>
        <a:p>
          <a:pPr algn="l"/>
          <a:endParaRPr lang="ru-RU" dirty="0"/>
        </a:p>
      </dgm:t>
    </dgm:pt>
    <dgm:pt modelId="{24DE3FBD-5AD2-8349-BF4A-BD11D117649A}" type="parTrans" cxnId="{48FBA01B-0899-5841-A9FD-FDFB7F91D22D}">
      <dgm:prSet/>
      <dgm:spPr/>
      <dgm:t>
        <a:bodyPr/>
        <a:lstStyle/>
        <a:p>
          <a:endParaRPr lang="ru-RU"/>
        </a:p>
      </dgm:t>
    </dgm:pt>
    <dgm:pt modelId="{ABD54EE2-A59F-EF40-AA31-13CB2BA5DB40}" type="sibTrans" cxnId="{48FBA01B-0899-5841-A9FD-FDFB7F91D22D}">
      <dgm:prSet/>
      <dgm:spPr/>
      <dgm:t>
        <a:bodyPr/>
        <a:lstStyle/>
        <a:p>
          <a:endParaRPr lang="ru-RU"/>
        </a:p>
      </dgm:t>
    </dgm:pt>
    <dgm:pt modelId="{214014D4-9838-814E-BCBE-C501EFE82909}">
      <dgm:prSet/>
      <dgm:spPr/>
      <dgm:t>
        <a:bodyPr/>
        <a:lstStyle/>
        <a:p>
          <a:pPr algn="just"/>
          <a:r>
            <a:rPr lang="ru-RU" dirty="0" smtClean="0">
              <a:latin typeface="Times New Roman"/>
              <a:cs typeface="Times New Roman"/>
            </a:rPr>
            <a:t>Разработать дидактический комплект для учителя при работе по </a:t>
          </a:r>
          <a:r>
            <a:rPr lang="en-US" dirty="0" err="1" smtClean="0">
              <a:latin typeface="Times New Roman"/>
              <a:cs typeface="Times New Roman"/>
            </a:rPr>
            <a:t>повышени</a:t>
          </a:r>
          <a:r>
            <a:rPr lang="ru-RU" dirty="0" smtClean="0">
              <a:latin typeface="Times New Roman"/>
              <a:cs typeface="Times New Roman"/>
            </a:rPr>
            <a:t>ю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финансовой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грамотности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учащихся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ru-RU" dirty="0" smtClean="0">
              <a:latin typeface="Times New Roman"/>
              <a:cs typeface="Times New Roman"/>
            </a:rPr>
            <a:t> 9 классов </a:t>
          </a:r>
          <a:r>
            <a:rPr lang="en-US" dirty="0" err="1" smtClean="0">
              <a:latin typeface="Times New Roman"/>
              <a:cs typeface="Times New Roman"/>
            </a:rPr>
            <a:t>по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теме</a:t>
          </a:r>
          <a:r>
            <a:rPr lang="en-US" dirty="0" smtClean="0">
              <a:latin typeface="Times New Roman"/>
              <a:cs typeface="Times New Roman"/>
            </a:rPr>
            <a:t> “</a:t>
          </a:r>
          <a:r>
            <a:rPr lang="en-US" dirty="0" err="1" smtClean="0">
              <a:latin typeface="Times New Roman"/>
              <a:cs typeface="Times New Roman"/>
            </a:rPr>
            <a:t>Банковские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услуги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отношения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людей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с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банками</a:t>
          </a:r>
          <a:r>
            <a:rPr lang="en-US" dirty="0" smtClean="0">
              <a:latin typeface="Times New Roman"/>
              <a:cs typeface="Times New Roman"/>
            </a:rPr>
            <a:t>”</a:t>
          </a:r>
          <a:endParaRPr lang="ru-RU" dirty="0">
            <a:latin typeface="Times New Roman"/>
            <a:cs typeface="Times New Roman"/>
          </a:endParaRPr>
        </a:p>
      </dgm:t>
    </dgm:pt>
    <dgm:pt modelId="{BA2283F8-8A99-3B46-A9CA-3FB639F09935}" type="parTrans" cxnId="{B20DD75B-1B26-5947-BE1F-C8DBDA32874B}">
      <dgm:prSet/>
      <dgm:spPr/>
      <dgm:t>
        <a:bodyPr/>
        <a:lstStyle/>
        <a:p>
          <a:endParaRPr lang="ru-RU"/>
        </a:p>
      </dgm:t>
    </dgm:pt>
    <dgm:pt modelId="{5B05DA25-0604-9740-B5FD-5D9FD5524751}" type="sibTrans" cxnId="{B20DD75B-1B26-5947-BE1F-C8DBDA32874B}">
      <dgm:prSet/>
      <dgm:spPr/>
      <dgm:t>
        <a:bodyPr/>
        <a:lstStyle/>
        <a:p>
          <a:endParaRPr lang="ru-RU"/>
        </a:p>
      </dgm:t>
    </dgm:pt>
    <dgm:pt modelId="{5E76F5D6-2531-0D43-8B03-D8C55310A9B0}">
      <dgm:prSet phldrT="[Текст]"/>
      <dgm:spPr/>
      <dgm:t>
        <a:bodyPr/>
        <a:lstStyle/>
        <a:p>
          <a:pPr algn="l"/>
          <a:endParaRPr lang="ru-RU" dirty="0"/>
        </a:p>
      </dgm:t>
    </dgm:pt>
    <dgm:pt modelId="{43320771-DF18-4F4E-883A-9D295FB6270F}" type="parTrans" cxnId="{74D801CC-75D5-314C-BA55-3F92BBF6D06C}">
      <dgm:prSet/>
      <dgm:spPr/>
      <dgm:t>
        <a:bodyPr/>
        <a:lstStyle/>
        <a:p>
          <a:endParaRPr lang="ru-RU"/>
        </a:p>
      </dgm:t>
    </dgm:pt>
    <dgm:pt modelId="{82DB6D78-2D8A-2548-94D0-7FEED49F2BBA}" type="sibTrans" cxnId="{74D801CC-75D5-314C-BA55-3F92BBF6D06C}">
      <dgm:prSet/>
      <dgm:spPr/>
      <dgm:t>
        <a:bodyPr/>
        <a:lstStyle/>
        <a:p>
          <a:endParaRPr lang="ru-RU"/>
        </a:p>
      </dgm:t>
    </dgm:pt>
    <dgm:pt modelId="{99D7E9E9-1950-8B4B-8094-02112EA65EF1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/>
              <a:cs typeface="Times New Roman"/>
            </a:rPr>
            <a:t>Разработать тест, систематизирующий знания по теме </a:t>
          </a:r>
          <a:r>
            <a:rPr lang="en-US" dirty="0" smtClean="0">
              <a:latin typeface="Times New Roman"/>
              <a:cs typeface="Times New Roman"/>
            </a:rPr>
            <a:t>“</a:t>
          </a:r>
          <a:r>
            <a:rPr lang="en-US" dirty="0" err="1" smtClean="0">
              <a:latin typeface="Times New Roman"/>
              <a:cs typeface="Times New Roman"/>
            </a:rPr>
            <a:t>Банковские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услуги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отношения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людей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с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банками</a:t>
          </a:r>
          <a:r>
            <a:rPr lang="en-US" dirty="0" smtClean="0">
              <a:latin typeface="Times New Roman"/>
              <a:cs typeface="Times New Roman"/>
            </a:rPr>
            <a:t>”</a:t>
          </a:r>
          <a:endParaRPr lang="ru-RU" dirty="0"/>
        </a:p>
      </dgm:t>
    </dgm:pt>
    <dgm:pt modelId="{96FED5F1-EEBA-BA4C-A620-4905532851B4}" type="parTrans" cxnId="{CF91C110-EB0B-7647-BBEC-C422EA847115}">
      <dgm:prSet/>
      <dgm:spPr/>
      <dgm:t>
        <a:bodyPr/>
        <a:lstStyle/>
        <a:p>
          <a:endParaRPr lang="ru-RU"/>
        </a:p>
      </dgm:t>
    </dgm:pt>
    <dgm:pt modelId="{4629327F-A690-CC41-8E79-D95419848CFE}" type="sibTrans" cxnId="{CF91C110-EB0B-7647-BBEC-C422EA847115}">
      <dgm:prSet/>
      <dgm:spPr/>
      <dgm:t>
        <a:bodyPr/>
        <a:lstStyle/>
        <a:p>
          <a:endParaRPr lang="ru-RU"/>
        </a:p>
      </dgm:t>
    </dgm:pt>
    <dgm:pt modelId="{06A261B8-BE52-3A4E-8106-FC74DA9F7ED5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/>
              <a:cs typeface="Times New Roman"/>
            </a:rPr>
            <a:t>Подобать видео-материалы по теме </a:t>
          </a:r>
          <a:r>
            <a:rPr lang="en-US" dirty="0" smtClean="0">
              <a:latin typeface="Times New Roman"/>
              <a:cs typeface="Times New Roman"/>
            </a:rPr>
            <a:t>“</a:t>
          </a:r>
          <a:r>
            <a:rPr lang="en-US" dirty="0" err="1" smtClean="0">
              <a:latin typeface="Times New Roman"/>
              <a:cs typeface="Times New Roman"/>
            </a:rPr>
            <a:t>Банковские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услуги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и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отношения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людей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с</a:t>
          </a:r>
          <a:r>
            <a:rPr lang="en-US" dirty="0" smtClean="0">
              <a:latin typeface="Times New Roman"/>
              <a:cs typeface="Times New Roman"/>
            </a:rPr>
            <a:t> </a:t>
          </a:r>
          <a:r>
            <a:rPr lang="en-US" dirty="0" err="1" smtClean="0">
              <a:latin typeface="Times New Roman"/>
              <a:cs typeface="Times New Roman"/>
            </a:rPr>
            <a:t>банками</a:t>
          </a:r>
          <a:r>
            <a:rPr lang="en-US" dirty="0" smtClean="0">
              <a:latin typeface="Times New Roman"/>
              <a:cs typeface="Times New Roman"/>
            </a:rPr>
            <a:t>”</a:t>
          </a:r>
          <a:endParaRPr lang="ru-RU" dirty="0"/>
        </a:p>
      </dgm:t>
    </dgm:pt>
    <dgm:pt modelId="{8A94DFFF-360A-1B47-84FE-340A2312AB26}" type="parTrans" cxnId="{07DCDFB0-FD99-DD4C-8064-39B0F2F322B7}">
      <dgm:prSet/>
      <dgm:spPr/>
      <dgm:t>
        <a:bodyPr/>
        <a:lstStyle/>
        <a:p>
          <a:endParaRPr lang="ru-RU"/>
        </a:p>
      </dgm:t>
    </dgm:pt>
    <dgm:pt modelId="{699C3606-0020-314A-976A-9DFFF2DCAE40}" type="sibTrans" cxnId="{07DCDFB0-FD99-DD4C-8064-39B0F2F322B7}">
      <dgm:prSet/>
      <dgm:spPr/>
      <dgm:t>
        <a:bodyPr/>
        <a:lstStyle/>
        <a:p>
          <a:endParaRPr lang="ru-RU"/>
        </a:p>
      </dgm:t>
    </dgm:pt>
    <dgm:pt modelId="{A1F06DBC-D246-1444-9B7C-BF859AFD08D8}" type="pres">
      <dgm:prSet presAssocID="{7532CF58-34EF-CD49-A77F-44DCBB6D18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7152A-3122-624B-9B54-AF308CE13BBB}" type="pres">
      <dgm:prSet presAssocID="{CDF9B897-E396-DB4E-B72B-27E298F6B544}" presName="linNode" presStyleCnt="0"/>
      <dgm:spPr/>
    </dgm:pt>
    <dgm:pt modelId="{C5C0FF13-3736-1B48-9302-B1456A6B70F3}" type="pres">
      <dgm:prSet presAssocID="{CDF9B897-E396-DB4E-B72B-27E298F6B54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9E648-DA42-5F4E-A515-21FBD7FCA50D}" type="pres">
      <dgm:prSet presAssocID="{CDF9B897-E396-DB4E-B72B-27E298F6B54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61CFA-7690-184F-8A47-F5A4AD908786}" type="pres">
      <dgm:prSet presAssocID="{0338B4EA-C6A3-3F46-96DD-A6B5777A5C75}" presName="sp" presStyleCnt="0"/>
      <dgm:spPr/>
    </dgm:pt>
    <dgm:pt modelId="{1775D7F3-3214-A745-9305-D16A8B8DB0CA}" type="pres">
      <dgm:prSet presAssocID="{D9DEF31D-5F98-0443-B4C6-3D5A6D668DBE}" presName="linNode" presStyleCnt="0"/>
      <dgm:spPr/>
    </dgm:pt>
    <dgm:pt modelId="{9990ADF9-E58D-CF49-9258-8CF42E4A9906}" type="pres">
      <dgm:prSet presAssocID="{D9DEF31D-5F98-0443-B4C6-3D5A6D668DBE}" presName="parentText" presStyleLbl="node1" presStyleIdx="1" presStyleCnt="2" custScaleY="107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68520-2A29-9E48-B4C4-124DCDDAED00}" type="pres">
      <dgm:prSet presAssocID="{D9DEF31D-5F98-0443-B4C6-3D5A6D668DBE}" presName="descendantText" presStyleLbl="alignAccFollowNode1" presStyleIdx="1" presStyleCnt="2" custScaleY="117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2621C-140E-6043-9CDF-3C9B5D1F8C81}" type="presOf" srcId="{C609B079-603A-E549-A72D-00FE64EC355E}" destId="{F9268520-2A29-9E48-B4C4-124DCDDAED00}" srcOrd="0" destOrd="1" presId="urn:microsoft.com/office/officeart/2005/8/layout/vList5"/>
    <dgm:cxn modelId="{E8AF69FA-BED0-7C4C-A169-B0446155B236}" type="presOf" srcId="{06A261B8-BE52-3A4E-8106-FC74DA9F7ED5}" destId="{F9268520-2A29-9E48-B4C4-124DCDDAED00}" srcOrd="0" destOrd="3" presId="urn:microsoft.com/office/officeart/2005/8/layout/vList5"/>
    <dgm:cxn modelId="{1468C2DD-F376-1A46-AE7D-A84B218F2C94}" type="presOf" srcId="{D9DEF31D-5F98-0443-B4C6-3D5A6D668DBE}" destId="{9990ADF9-E58D-CF49-9258-8CF42E4A9906}" srcOrd="0" destOrd="0" presId="urn:microsoft.com/office/officeart/2005/8/layout/vList5"/>
    <dgm:cxn modelId="{48FBA01B-0899-5841-A9FD-FDFB7F91D22D}" srcId="{CDF9B897-E396-DB4E-B72B-27E298F6B544}" destId="{4FC9E33A-3B7E-FC48-BA0E-0CF9254FC482}" srcOrd="2" destOrd="0" parTransId="{24DE3FBD-5AD2-8349-BF4A-BD11D117649A}" sibTransId="{ABD54EE2-A59F-EF40-AA31-13CB2BA5DB40}"/>
    <dgm:cxn modelId="{74D801CC-75D5-314C-BA55-3F92BBF6D06C}" srcId="{D9DEF31D-5F98-0443-B4C6-3D5A6D668DBE}" destId="{5E76F5D6-2531-0D43-8B03-D8C55310A9B0}" srcOrd="0" destOrd="0" parTransId="{43320771-DF18-4F4E-883A-9D295FB6270F}" sibTransId="{82DB6D78-2D8A-2548-94D0-7FEED49F2BBA}"/>
    <dgm:cxn modelId="{B20DD75B-1B26-5947-BE1F-C8DBDA32874B}" srcId="{CDF9B897-E396-DB4E-B72B-27E298F6B544}" destId="{214014D4-9838-814E-BCBE-C501EFE82909}" srcOrd="1" destOrd="0" parTransId="{BA2283F8-8A99-3B46-A9CA-3FB639F09935}" sibTransId="{5B05DA25-0604-9740-B5FD-5D9FD5524751}"/>
    <dgm:cxn modelId="{094C5A2C-7C40-EC4D-A7A7-4ACC2EA39668}" type="presOf" srcId="{214014D4-9838-814E-BCBE-C501EFE82909}" destId="{2209E648-DA42-5F4E-A515-21FBD7FCA50D}" srcOrd="0" destOrd="1" presId="urn:microsoft.com/office/officeart/2005/8/layout/vList5"/>
    <dgm:cxn modelId="{E09E843B-A1EE-4245-9320-26CD6989EA39}" type="presOf" srcId="{4FC9E33A-3B7E-FC48-BA0E-0CF9254FC482}" destId="{2209E648-DA42-5F4E-A515-21FBD7FCA50D}" srcOrd="0" destOrd="2" presId="urn:microsoft.com/office/officeart/2005/8/layout/vList5"/>
    <dgm:cxn modelId="{C041EFDC-536C-1646-B17C-45A95CD58843}" srcId="{7532CF58-34EF-CD49-A77F-44DCBB6D18B0}" destId="{D9DEF31D-5F98-0443-B4C6-3D5A6D668DBE}" srcOrd="1" destOrd="0" parTransId="{4C96CD64-C2F0-174B-B0C4-CA6D3E2A6CE9}" sibTransId="{72ADF0A5-58BB-B249-BBCD-A194D623D4CC}"/>
    <dgm:cxn modelId="{7BCBF64E-8F43-1341-9D0E-E91BEC3977BC}" srcId="{CDF9B897-E396-DB4E-B72B-27E298F6B544}" destId="{863FB698-A1A7-BC40-B5D3-BC7E2476D9E3}" srcOrd="0" destOrd="0" parTransId="{676778BC-4DEB-CF4A-8CF4-0169CFBF5994}" sibTransId="{9B4A6FCA-F14F-3243-94EE-BABB73B3B205}"/>
    <dgm:cxn modelId="{CF91C110-EB0B-7647-BBEC-C422EA847115}" srcId="{D9DEF31D-5F98-0443-B4C6-3D5A6D668DBE}" destId="{99D7E9E9-1950-8B4B-8094-02112EA65EF1}" srcOrd="2" destOrd="0" parTransId="{96FED5F1-EEBA-BA4C-A620-4905532851B4}" sibTransId="{4629327F-A690-CC41-8E79-D95419848CFE}"/>
    <dgm:cxn modelId="{CEF8E131-ECF1-414E-8F18-9A54CB4C8E7F}" srcId="{7532CF58-34EF-CD49-A77F-44DCBB6D18B0}" destId="{CDF9B897-E396-DB4E-B72B-27E298F6B544}" srcOrd="0" destOrd="0" parTransId="{F439DBE9-A9C7-AA4F-B691-9876A80508F8}" sibTransId="{0338B4EA-C6A3-3F46-96DD-A6B5777A5C75}"/>
    <dgm:cxn modelId="{B89C1E46-E5BD-7F43-B999-36C2BE17B673}" type="presOf" srcId="{CDF9B897-E396-DB4E-B72B-27E298F6B544}" destId="{C5C0FF13-3736-1B48-9302-B1456A6B70F3}" srcOrd="0" destOrd="0" presId="urn:microsoft.com/office/officeart/2005/8/layout/vList5"/>
    <dgm:cxn modelId="{8C20E186-55A0-DB41-8076-61C0F169E64A}" type="presOf" srcId="{5E76F5D6-2531-0D43-8B03-D8C55310A9B0}" destId="{F9268520-2A29-9E48-B4C4-124DCDDAED00}" srcOrd="0" destOrd="0" presId="urn:microsoft.com/office/officeart/2005/8/layout/vList5"/>
    <dgm:cxn modelId="{ABD14D99-8F1D-1142-84B7-2D08A2281928}" type="presOf" srcId="{7532CF58-34EF-CD49-A77F-44DCBB6D18B0}" destId="{A1F06DBC-D246-1444-9B7C-BF859AFD08D8}" srcOrd="0" destOrd="0" presId="urn:microsoft.com/office/officeart/2005/8/layout/vList5"/>
    <dgm:cxn modelId="{45B864D6-0BF3-1046-B0D5-0C2C0BF52C5B}" type="presOf" srcId="{863FB698-A1A7-BC40-B5D3-BC7E2476D9E3}" destId="{2209E648-DA42-5F4E-A515-21FBD7FCA50D}" srcOrd="0" destOrd="0" presId="urn:microsoft.com/office/officeart/2005/8/layout/vList5"/>
    <dgm:cxn modelId="{E5E9F80C-7713-1D4B-AEAB-7A7FA6C9B2CD}" type="presOf" srcId="{99D7E9E9-1950-8B4B-8094-02112EA65EF1}" destId="{F9268520-2A29-9E48-B4C4-124DCDDAED00}" srcOrd="0" destOrd="2" presId="urn:microsoft.com/office/officeart/2005/8/layout/vList5"/>
    <dgm:cxn modelId="{07DCDFB0-FD99-DD4C-8064-39B0F2F322B7}" srcId="{D9DEF31D-5F98-0443-B4C6-3D5A6D668DBE}" destId="{06A261B8-BE52-3A4E-8106-FC74DA9F7ED5}" srcOrd="3" destOrd="0" parTransId="{8A94DFFF-360A-1B47-84FE-340A2312AB26}" sibTransId="{699C3606-0020-314A-976A-9DFFF2DCAE40}"/>
    <dgm:cxn modelId="{0D142810-ADAC-D949-805B-6A8D6CEC5817}" srcId="{D9DEF31D-5F98-0443-B4C6-3D5A6D668DBE}" destId="{C609B079-603A-E549-A72D-00FE64EC355E}" srcOrd="1" destOrd="0" parTransId="{EE499AB8-A0AD-9943-8A0A-8A7A25AE7A06}" sibTransId="{72AD64C2-7EBD-0641-BEA6-3FBA514ED98D}"/>
    <dgm:cxn modelId="{56B98141-7A83-B049-99EC-C515DCCE70BB}" type="presParOf" srcId="{A1F06DBC-D246-1444-9B7C-BF859AFD08D8}" destId="{9C07152A-3122-624B-9B54-AF308CE13BBB}" srcOrd="0" destOrd="0" presId="urn:microsoft.com/office/officeart/2005/8/layout/vList5"/>
    <dgm:cxn modelId="{4CC5C764-5E70-4344-BB80-566BE1506E92}" type="presParOf" srcId="{9C07152A-3122-624B-9B54-AF308CE13BBB}" destId="{C5C0FF13-3736-1B48-9302-B1456A6B70F3}" srcOrd="0" destOrd="0" presId="urn:microsoft.com/office/officeart/2005/8/layout/vList5"/>
    <dgm:cxn modelId="{2157CE5D-D666-3843-9D06-458C007CB812}" type="presParOf" srcId="{9C07152A-3122-624B-9B54-AF308CE13BBB}" destId="{2209E648-DA42-5F4E-A515-21FBD7FCA50D}" srcOrd="1" destOrd="0" presId="urn:microsoft.com/office/officeart/2005/8/layout/vList5"/>
    <dgm:cxn modelId="{60B69B51-8588-DA41-9992-AE0FBE45AAEF}" type="presParOf" srcId="{A1F06DBC-D246-1444-9B7C-BF859AFD08D8}" destId="{84F61CFA-7690-184F-8A47-F5A4AD908786}" srcOrd="1" destOrd="0" presId="urn:microsoft.com/office/officeart/2005/8/layout/vList5"/>
    <dgm:cxn modelId="{FEE918D0-50AA-254F-BF0D-36FDEC9A9187}" type="presParOf" srcId="{A1F06DBC-D246-1444-9B7C-BF859AFD08D8}" destId="{1775D7F3-3214-A745-9305-D16A8B8DB0CA}" srcOrd="2" destOrd="0" presId="urn:microsoft.com/office/officeart/2005/8/layout/vList5"/>
    <dgm:cxn modelId="{9A85C5DC-91D0-BD40-96EF-039D93B1AD61}" type="presParOf" srcId="{1775D7F3-3214-A745-9305-D16A8B8DB0CA}" destId="{9990ADF9-E58D-CF49-9258-8CF42E4A9906}" srcOrd="0" destOrd="0" presId="urn:microsoft.com/office/officeart/2005/8/layout/vList5"/>
    <dgm:cxn modelId="{C4AE5C69-F771-5248-9077-1DAD418CF301}" type="presParOf" srcId="{1775D7F3-3214-A745-9305-D16A8B8DB0CA}" destId="{F9268520-2A29-9E48-B4C4-124DCDDAED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9E648-DA42-5F4E-A515-21FBD7FCA50D}">
      <dsp:nvSpPr>
        <dsp:cNvPr id="0" name=""/>
        <dsp:cNvSpPr/>
      </dsp:nvSpPr>
      <dsp:spPr>
        <a:xfrm rot="5400000">
          <a:off x="4251825" y="-1160740"/>
          <a:ext cx="2155524" cy="50160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/>
              <a:cs typeface="Times New Roman"/>
            </a:rPr>
            <a:t>Разработать дидактический комплект для учителя при работе по </a:t>
          </a:r>
          <a:r>
            <a:rPr lang="en-US" sz="1700" kern="1200" dirty="0" err="1" smtClean="0">
              <a:latin typeface="Times New Roman"/>
              <a:cs typeface="Times New Roman"/>
            </a:rPr>
            <a:t>повышени</a:t>
          </a:r>
          <a:r>
            <a:rPr lang="ru-RU" sz="1700" kern="1200" dirty="0" smtClean="0">
              <a:latin typeface="Times New Roman"/>
              <a:cs typeface="Times New Roman"/>
            </a:rPr>
            <a:t>ю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финансовой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грамотности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учащихся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ru-RU" sz="1700" kern="1200" dirty="0" smtClean="0">
              <a:latin typeface="Times New Roman"/>
              <a:cs typeface="Times New Roman"/>
            </a:rPr>
            <a:t> 9 классов </a:t>
          </a:r>
          <a:r>
            <a:rPr lang="en-US" sz="1700" kern="1200" dirty="0" err="1" smtClean="0">
              <a:latin typeface="Times New Roman"/>
              <a:cs typeface="Times New Roman"/>
            </a:rPr>
            <a:t>по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теме</a:t>
          </a:r>
          <a:r>
            <a:rPr lang="en-US" sz="1700" kern="1200" dirty="0" smtClean="0">
              <a:latin typeface="Times New Roman"/>
              <a:cs typeface="Times New Roman"/>
            </a:rPr>
            <a:t> “</a:t>
          </a:r>
          <a:r>
            <a:rPr lang="en-US" sz="1700" kern="1200" dirty="0" err="1" smtClean="0">
              <a:latin typeface="Times New Roman"/>
              <a:cs typeface="Times New Roman"/>
            </a:rPr>
            <a:t>Банковские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услуги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отношения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людей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с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банками</a:t>
          </a:r>
          <a:r>
            <a:rPr lang="en-US" sz="1700" kern="1200" dirty="0" smtClean="0">
              <a:latin typeface="Times New Roman"/>
              <a:cs typeface="Times New Roman"/>
            </a:rPr>
            <a:t>”</a:t>
          </a:r>
          <a:endParaRPr lang="ru-RU" sz="1700" kern="1200" dirty="0">
            <a:latin typeface="Times New Roman"/>
            <a:cs typeface="Times New Roman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2821546" y="374763"/>
        <a:ext cx="4910858" cy="1945076"/>
      </dsp:txXfrm>
    </dsp:sp>
    <dsp:sp modelId="{C5C0FF13-3736-1B48-9302-B1456A6B70F3}">
      <dsp:nvSpPr>
        <dsp:cNvPr id="0" name=""/>
        <dsp:cNvSpPr/>
      </dsp:nvSpPr>
      <dsp:spPr>
        <a:xfrm>
          <a:off x="0" y="98"/>
          <a:ext cx="2821546" cy="2694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Цель </a:t>
          </a:r>
        </a:p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проекта</a:t>
          </a:r>
          <a:endParaRPr lang="ru-RU" sz="4700" kern="1200" dirty="0"/>
        </a:p>
      </dsp:txBody>
      <dsp:txXfrm>
        <a:off x="131530" y="131628"/>
        <a:ext cx="2558486" cy="2431346"/>
      </dsp:txXfrm>
    </dsp:sp>
    <dsp:sp modelId="{F9268520-2A29-9E48-B4C4-124DCDDAED00}">
      <dsp:nvSpPr>
        <dsp:cNvPr id="0" name=""/>
        <dsp:cNvSpPr/>
      </dsp:nvSpPr>
      <dsp:spPr>
        <a:xfrm rot="5400000">
          <a:off x="4061471" y="1765153"/>
          <a:ext cx="2525822" cy="50111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/>
              <a:cs typeface="Times New Roman"/>
            </a:rPr>
            <a:t>Составить систему задач по теме </a:t>
          </a:r>
          <a:r>
            <a:rPr lang="en-US" sz="1700" kern="1200" dirty="0" smtClean="0">
              <a:latin typeface="Times New Roman"/>
              <a:cs typeface="Times New Roman"/>
            </a:rPr>
            <a:t>“</a:t>
          </a:r>
          <a:r>
            <a:rPr lang="en-US" sz="1700" kern="1200" dirty="0" err="1" smtClean="0">
              <a:latin typeface="Times New Roman"/>
              <a:cs typeface="Times New Roman"/>
            </a:rPr>
            <a:t>Банковские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услуги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отношения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людей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с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банками</a:t>
          </a:r>
          <a:r>
            <a:rPr lang="en-US" sz="1700" kern="1200" dirty="0" smtClean="0">
              <a:latin typeface="Times New Roman"/>
              <a:cs typeface="Times New Roman"/>
            </a:rPr>
            <a:t>”</a:t>
          </a: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/>
              <a:cs typeface="Times New Roman"/>
            </a:rPr>
            <a:t>Разработать тест, систематизирующий знания по теме </a:t>
          </a:r>
          <a:r>
            <a:rPr lang="en-US" sz="1700" kern="1200" dirty="0" smtClean="0">
              <a:latin typeface="Times New Roman"/>
              <a:cs typeface="Times New Roman"/>
            </a:rPr>
            <a:t>“</a:t>
          </a:r>
          <a:r>
            <a:rPr lang="en-US" sz="1700" kern="1200" dirty="0" err="1" smtClean="0">
              <a:latin typeface="Times New Roman"/>
              <a:cs typeface="Times New Roman"/>
            </a:rPr>
            <a:t>Банковские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услуги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отношения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людей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с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банками</a:t>
          </a:r>
          <a:r>
            <a:rPr lang="en-US" sz="1700" kern="1200" dirty="0" smtClean="0">
              <a:latin typeface="Times New Roman"/>
              <a:cs typeface="Times New Roman"/>
            </a:rPr>
            <a:t>”</a:t>
          </a:r>
          <a:endParaRPr lang="ru-RU" sz="1700" kern="1200" dirty="0"/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Times New Roman"/>
              <a:cs typeface="Times New Roman"/>
            </a:rPr>
            <a:t>Подобать видео-материалы по теме </a:t>
          </a:r>
          <a:r>
            <a:rPr lang="en-US" sz="1700" kern="1200" dirty="0" smtClean="0">
              <a:latin typeface="Times New Roman"/>
              <a:cs typeface="Times New Roman"/>
            </a:rPr>
            <a:t>“</a:t>
          </a:r>
          <a:r>
            <a:rPr lang="en-US" sz="1700" kern="1200" dirty="0" err="1" smtClean="0">
              <a:latin typeface="Times New Roman"/>
              <a:cs typeface="Times New Roman"/>
            </a:rPr>
            <a:t>Банковские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услуги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и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отношения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людей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с</a:t>
          </a:r>
          <a:r>
            <a:rPr lang="en-US" sz="1700" kern="1200" dirty="0" smtClean="0">
              <a:latin typeface="Times New Roman"/>
              <a:cs typeface="Times New Roman"/>
            </a:rPr>
            <a:t> </a:t>
          </a:r>
          <a:r>
            <a:rPr lang="en-US" sz="1700" kern="1200" dirty="0" err="1" smtClean="0">
              <a:latin typeface="Times New Roman"/>
              <a:cs typeface="Times New Roman"/>
            </a:rPr>
            <a:t>банками</a:t>
          </a:r>
          <a:r>
            <a:rPr lang="en-US" sz="1700" kern="1200" dirty="0" smtClean="0">
              <a:latin typeface="Times New Roman"/>
              <a:cs typeface="Times New Roman"/>
            </a:rPr>
            <a:t>”</a:t>
          </a:r>
          <a:endParaRPr lang="ru-RU" sz="1700" kern="1200" dirty="0"/>
        </a:p>
      </dsp:txBody>
      <dsp:txXfrm rot="-5400000">
        <a:off x="2818790" y="3131134"/>
        <a:ext cx="4887884" cy="2279222"/>
      </dsp:txXfrm>
    </dsp:sp>
    <dsp:sp modelId="{9990ADF9-E58D-CF49-9258-8CF42E4A9906}">
      <dsp:nvSpPr>
        <dsp:cNvPr id="0" name=""/>
        <dsp:cNvSpPr/>
      </dsp:nvSpPr>
      <dsp:spPr>
        <a:xfrm>
          <a:off x="0" y="2829224"/>
          <a:ext cx="2818791" cy="2883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Задачи проекта</a:t>
          </a:r>
          <a:endParaRPr lang="ru-RU" sz="4700" kern="1200" dirty="0"/>
        </a:p>
      </dsp:txBody>
      <dsp:txXfrm>
        <a:off x="137602" y="2966826"/>
        <a:ext cx="2543587" cy="2607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Октябрь 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Октябрь 8, 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x-none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Октябрь 8,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x-none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x-none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Образец текста</a:t>
            </a:r>
          </a:p>
          <a:p>
            <a:pPr lvl="1"/>
            <a:r>
              <a:rPr lang="x-none" smtClean="0"/>
              <a:t>Второй уровень</a:t>
            </a:r>
          </a:p>
          <a:p>
            <a:pPr lvl="2"/>
            <a:r>
              <a:rPr lang="x-none" smtClean="0"/>
              <a:t>Третий уровень</a:t>
            </a:r>
          </a:p>
          <a:p>
            <a:pPr lvl="3"/>
            <a:r>
              <a:rPr lang="x-none" smtClean="0"/>
              <a:t>Четвертый уровень</a:t>
            </a:r>
          </a:p>
          <a:p>
            <a:pPr lvl="4"/>
            <a:r>
              <a:rPr lang="x-none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Октябрь 8,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youtube.com/watch?v=m9JMzft7jaI&amp;list=PLYAlt_H_S7uSS6yjE7GwdCm8CTATgibFL&amp;index=7&amp;ab_channel=%D0%93%D0%BE%D1%80%D0%BE%D0%B4%D1%81%D0%BA%D0%BE%D0%B9%D0%BF%D0%BE%D1%80%D1%82%D0%B0%D0%BB%D0%A0%D0%BE%D1%81%D1%82%D0%BE%D0%B2%D0%BB%D0%B0%D0%B9%D1%84" TargetMode="External"/><Relationship Id="rId12" Type="http://schemas.openxmlformats.org/officeDocument/2006/relationships/hyperlink" Target="https://www.youtube.com/watch?v=kZ0GFnnKB2s&amp;list=PLYAlt_H_S7uSS6yjE7GwdCm8CTATgibFL&amp;index=19&amp;ab_channel=%D0%93%D0%BE%D1%80%D0%BE%D0%B4%D1%81%D0%BA%D0%BE%D0%B9%D0%BF%D0%BE%D1%80%D1%82%D0%B0%D0%BB%D0%A0%D0%BE%D1%81%D1%82%D0%BE%D0%B2%D0%BB%D0%B0%D0%B9%D1%84" TargetMode="External"/><Relationship Id="rId13" Type="http://schemas.openxmlformats.org/officeDocument/2006/relationships/hyperlink" Target="https://www.youtube.com/watch?v=BRUb63_-DSA&amp;feature=emb_title&amp;ab_channel=%D0%9A%D0%B0%D0%BD%D0%B0%D0%BB%D0%B4%D0%BB%D1%8F%D0%BF%D0%B5%D0%B4%D0%B0%D0%B3%D0%BE%D0%B3%D0%BE%D0%B2.%D0%A0%D0%BE%D1%81%D1%81%D0%B8%D0%B9%D1%81%D0%BA%D0%B8%D0%B9%D1%83%D1%87%D0%B5%D0%B1%D0%BD%D0%B8%D0%BA" TargetMode="External"/><Relationship Id="rId14" Type="http://schemas.openxmlformats.org/officeDocument/2006/relationships/hyperlink" Target="https://www.youtube.com/watch?v=Os3Ls-CcPjk&amp;ab_channel=Math_xfresh_info" TargetMode="External"/><Relationship Id="rId15" Type="http://schemas.openxmlformats.org/officeDocument/2006/relationships/hyperlink" Target="https://www.youtube.com/watch?v=cBycwLl6ql4&amp;ab_channel=%D0%95%D0%BB%D0%B5%D0%BD%D0%B0%D0%9C%D0%B0%D1%88%D0%BA%D0%B0%D0%BD%D1%86%D0%B5%D0%B2%D0%B0" TargetMode="External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hyperlink" Target="https://www.youtube.com/watch?v=FZnJc-9tqmY&amp;ab_channel=%D0%92%D0%B8%D0%B4%D0%B5%D0%BE%D1%83%D1%80%D0%BE%D0%BA%D0%B8%D0%B2%D0%98%D0%BD%D1%82%D0%B5%D1%80%D0%BD%D0%B5%D1%82" TargetMode="External"/><Relationship Id="rId5" Type="http://schemas.openxmlformats.org/officeDocument/2006/relationships/hyperlink" Target="https://youtu.be/0rp27ZRrPgs" TargetMode="External"/><Relationship Id="rId6" Type="http://schemas.openxmlformats.org/officeDocument/2006/relationships/hyperlink" Target="https://www.youtube.com/watch?v=Nz1iqi991q8&amp;ab_channel=LiameloNSchool" TargetMode="External"/><Relationship Id="rId7" Type="http://schemas.openxmlformats.org/officeDocument/2006/relationships/hyperlink" Target="https://www.youtube.com/watch?v=k97UHq7NHik&amp;ab_channel=%D0%93%D0%BE%D1%80%D0%BE%D0%B4%D1%81%D0%BA%D0%BE%D0%B9%D0%BF%D0%BE%D1%80%D1%82%D0%B0%D0%BB%D0%A0%D0%BE%D1%81%D1%82%D0%BE%D0%B2%D0%BB%D0%B0%D0%B9%D1%84" TargetMode="External"/><Relationship Id="rId8" Type="http://schemas.openxmlformats.org/officeDocument/2006/relationships/hyperlink" Target="https://www.youtube.com/watch?v=SCYbtyhNcyI&amp;list=PLYAlt_H_S7uSS6yjE7GwdCm8CTATgibFL&amp;index=4&amp;ab_channel=%D0%93%D0%BE%D1%80%D0%BE%D0%B4%D1%81%D0%BA%D0%BE%D0%B9%D0%BF%D0%BE%D1%80%D1%82%D0%B0%D0%BB%D0%A0%D0%BE%D1%81%D1%82%D0%BE%D0%B2%D0%BB%D0%B0%D0%B9%D1%84" TargetMode="External"/><Relationship Id="rId9" Type="http://schemas.openxmlformats.org/officeDocument/2006/relationships/hyperlink" Target="https://www.youtube.com/watch?v=Iq0Tm2UwHBE&amp;list=PLYAlt_H_S7uSS6yjE7GwdCm8CTATgibFL&amp;index=5&amp;ab_channel=%D0%93%D0%BE%D1%80%D0%BE%D0%B4%D1%81%D0%BA%D0%BE%D0%B9%D0%BF%D0%BE%D1%80%D1%82%D0%B0%D0%BB%D0%A0%D0%BE%D1%81%D1%82%D0%BE%D0%B2%D0%BB%D0%B0%D0%B9%D1%84" TargetMode="External"/><Relationship Id="rId10" Type="http://schemas.openxmlformats.org/officeDocument/2006/relationships/hyperlink" Target="https://www.youtube.com/watch?v=omt7EU5iEBc&amp;list=PLYAlt_H_S7uSS6yjE7GwdCm8CTATgibFL&amp;index=6&amp;ab_channel=%D0%93%D0%BE%D1%80%D0%BE%D0%B4%D1%81%D0%BA%D0%BE%D0%B9%D0%BF%D0%BE%D1%80%D1%82%D0%B0%D0%BB%D0%A0%D0%BE%D1%81%D1%82%D0%BE%D0%B2%D0%BB%D0%B0%D0%B9%D1%8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.me/QuizBot?start=aF9peTWm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e.kahoot.it/v2/share/3/2f1fe7ed-149a-45da-90c2-d17297cf817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200" y="242572"/>
            <a:ext cx="7772400" cy="6178442"/>
          </a:xfrm>
        </p:spPr>
        <p:txBody>
          <a:bodyPr/>
          <a:lstStyle/>
          <a:p>
            <a:pPr algn="ctr"/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Национальны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й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исследовательски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й </a:t>
            </a:r>
            <a:r>
              <a:rPr lang="en-US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университет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Высшая</a:t>
            </a:r>
            <a:r>
              <a:rPr lang="en-US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школа</a:t>
            </a:r>
            <a:r>
              <a:rPr lang="en-US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экономик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и</a:t>
            </a:r>
            <a:b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Федеральныи</a:t>
            </a:r>
            <a:r>
              <a:rPr lang="en-US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методически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й</a:t>
            </a:r>
            <a:r>
              <a:rPr lang="en-US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ц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ентр</a:t>
            </a:r>
            <a:r>
              <a:rPr lang="en-US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по</a:t>
            </a:r>
            <a:r>
              <a:rPr lang="en-US" sz="16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 smtClean="0">
                <a:solidFill>
                  <a:schemeClr val="tx2"/>
                </a:solidFill>
                <a:latin typeface="Times New Roman"/>
                <a:cs typeface="Times New Roman"/>
              </a:rPr>
              <a:t>финансово</a:t>
            </a:r>
            <a:r>
              <a:rPr lang="ru-RU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й</a:t>
            </a:r>
            <a:r>
              <a:rPr lang="en-US" sz="16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/>
                <a:cs typeface="Times New Roman"/>
              </a:rPr>
              <a:t>грамотности</a:t>
            </a:r>
            <a: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  <a:t/>
            </a:r>
            <a:br>
              <a:rPr lang="ru-RU" sz="1600" b="1" dirty="0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 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ИТОГОВЫ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й</a:t>
            </a:r>
            <a:r>
              <a:rPr lang="en-US" sz="2400" b="1" dirty="0" smtClean="0">
                <a:solidFill>
                  <a:srgbClr val="417B85"/>
                </a:solidFill>
                <a:latin typeface="Times New Roman"/>
                <a:cs typeface="Times New Roman"/>
              </a:rPr>
              <a:t> ГРУППОВО</a:t>
            </a:r>
            <a:r>
              <a:rPr lang="ru-RU" sz="2400" b="1" dirty="0" smtClean="0">
                <a:solidFill>
                  <a:srgbClr val="417B85"/>
                </a:solidFill>
                <a:latin typeface="Times New Roman"/>
                <a:cs typeface="Times New Roman"/>
              </a:rPr>
              <a:t>й</a:t>
            </a:r>
            <a:r>
              <a:rPr lang="en-US" sz="2400" b="1" dirty="0" smtClean="0">
                <a:solidFill>
                  <a:srgbClr val="417B85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>
                <a:solidFill>
                  <a:srgbClr val="417B85"/>
                </a:solidFill>
                <a:latin typeface="Times New Roman"/>
                <a:cs typeface="Times New Roman"/>
              </a:rPr>
              <a:t>ПРОЕКТ</a:t>
            </a:r>
            <a: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417B85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417B85"/>
                </a:solidFill>
                <a:latin typeface="Times New Roman"/>
                <a:cs typeface="Times New Roman"/>
              </a:rPr>
            </a:b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«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Банки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: 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Вклады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и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кредиты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»</a:t>
            </a:r>
            <a: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</a:b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(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дидактический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417B85"/>
                </a:solidFill>
                <a:latin typeface="Times New Roman"/>
                <a:cs typeface="Times New Roman"/>
              </a:rPr>
              <a:t>комплект</a:t>
            </a:r>
            <a:r>
              <a:rPr lang="en-US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>)</a:t>
            </a:r>
            <a: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417B85"/>
                </a:solidFill>
                <a:latin typeface="Times New Roman"/>
                <a:cs typeface="Times New Roman"/>
              </a:rPr>
            </a:br>
            <a:r>
              <a:rPr lang="ru-RU" sz="2000" b="1" dirty="0" smtClean="0">
                <a:solidFill>
                  <a:srgbClr val="417B85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 smtClean="0">
                <a:solidFill>
                  <a:srgbClr val="417B85"/>
                </a:solidFill>
                <a:latin typeface="Times New Roman"/>
                <a:cs typeface="Times New Roman"/>
              </a:rPr>
            </a:br>
            <a:r>
              <a:rPr lang="en-US" sz="2000" b="1" dirty="0" err="1" smtClean="0">
                <a:solidFill>
                  <a:srgbClr val="242852"/>
                </a:solidFill>
                <a:latin typeface="Times New Roman"/>
                <a:cs typeface="Times New Roman"/>
              </a:rPr>
              <a:t>по</a:t>
            </a:r>
            <a:r>
              <a:rPr lang="en-US" sz="2000" b="1" dirty="0" smtClean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модулю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 </a:t>
            </a:r>
            <a: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000090"/>
                </a:solidFill>
                <a:latin typeface="Times New Roman"/>
                <a:cs typeface="Times New Roman"/>
              </a:rPr>
            </a:b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Содержание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и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методика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преподавания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тем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по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банковским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услугам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и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отношениям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solidFill>
                  <a:srgbClr val="242852"/>
                </a:solidFill>
                <a:latin typeface="Times New Roman"/>
                <a:cs typeface="Times New Roman"/>
              </a:rPr>
              <a:t>люде</a:t>
            </a:r>
            <a:r>
              <a:rPr lang="ru-RU" sz="2000" b="1" dirty="0" smtClean="0">
                <a:solidFill>
                  <a:srgbClr val="242852"/>
                </a:solidFill>
                <a:latin typeface="Times New Roman"/>
                <a:cs typeface="Times New Roman"/>
              </a:rPr>
              <a:t>й</a:t>
            </a:r>
            <a:r>
              <a:rPr lang="en-US" sz="2000" b="1" dirty="0" smtClean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с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rgbClr val="242852"/>
                </a:solidFill>
                <a:latin typeface="Times New Roman"/>
                <a:cs typeface="Times New Roman"/>
              </a:rPr>
              <a:t>банками</a:t>
            </a:r>
            <a:r>
              <a:rPr lang="en-US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242852"/>
                </a:solidFill>
                <a:latin typeface="Times New Roman"/>
                <a:cs typeface="Times New Roman"/>
              </a:rPr>
              <a:t/>
            </a:r>
            <a:br>
              <a:rPr lang="ru-RU" sz="2000" b="1" dirty="0">
                <a:solidFill>
                  <a:srgbClr val="242852"/>
                </a:solidFill>
                <a:latin typeface="Times New Roman"/>
                <a:cs typeface="Times New Roman"/>
              </a:rPr>
            </a:b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39612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64" y="4339501"/>
            <a:ext cx="2605012" cy="2051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1"/>
          <a:stretch/>
        </p:blipFill>
        <p:spPr>
          <a:xfrm>
            <a:off x="5984801" y="937452"/>
            <a:ext cx="2725668" cy="20832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72687" cy="78473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417B85"/>
                </a:solidFill>
                <a:latin typeface="Times New Roman"/>
                <a:cs typeface="Times New Roman"/>
              </a:rPr>
              <a:t>Подборка видео по теме </a:t>
            </a:r>
            <a:endParaRPr lang="ru-RU" sz="3600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68" y="1051014"/>
            <a:ext cx="4368374" cy="5340404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Определение банка, история создания банков, основные функции банка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Банковские карты: школьникам о грамотном использовании финансовых услуг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Банковские и страховые услуги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Рассчётно-кассовые операции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Откуда у банка деньги?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Всё о кредитах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Способы выплаты кредита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Кредитные риски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Выбор банковской карты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Финансовые задачи и методы их решения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Разбор решения задач на сложные проценты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u="sng" dirty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Разбор решения задач на кредит</a:t>
            </a:r>
            <a:endParaRPr lang="ru-RU" sz="14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64" y="1725694"/>
            <a:ext cx="2767824" cy="195361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8"/>
          <a:stretch/>
        </p:blipFill>
        <p:spPr>
          <a:xfrm>
            <a:off x="6359521" y="4752794"/>
            <a:ext cx="2517334" cy="19545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1" y="3082412"/>
            <a:ext cx="2892054" cy="16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1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317467"/>
            <a:ext cx="8033393" cy="145472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417B85"/>
                </a:solidFill>
                <a:latin typeface="Times New Roman"/>
                <a:cs typeface="Times New Roman"/>
              </a:rPr>
              <a:t>Варианты использования дидактического комплекта</a:t>
            </a:r>
            <a:endParaRPr lang="ru-RU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7709"/>
            <a:ext cx="7620000" cy="378845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0" dirty="0" smtClean="0">
                <a:latin typeface="Times New Roman"/>
                <a:cs typeface="Times New Roman"/>
              </a:rPr>
              <a:t>На уроках математики в 9 классе при изучении темы «Проценты»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latin typeface="Times New Roman"/>
                <a:cs typeface="Times New Roman"/>
              </a:rPr>
              <a:t>На дополнительных занятиях при изучении темы «Банковские услуги и взаимоотношения с банками»</a:t>
            </a:r>
          </a:p>
          <a:p>
            <a:pPr marL="457200" indent="-457200">
              <a:buAutoNum type="arabicPeriod"/>
            </a:pPr>
            <a:r>
              <a:rPr lang="ru-RU" b="0" dirty="0" smtClean="0">
                <a:latin typeface="Times New Roman"/>
                <a:cs typeface="Times New Roman"/>
              </a:rPr>
              <a:t>При подготовке к экзамену ОГЭ по математике</a:t>
            </a:r>
          </a:p>
          <a:p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54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4268"/>
            <a:ext cx="7620000" cy="5431896"/>
          </a:xfrm>
        </p:spPr>
        <p:txBody>
          <a:bodyPr>
            <a:normAutofit/>
          </a:bodyPr>
          <a:lstStyle/>
          <a:p>
            <a:pPr algn="ctr"/>
            <a:endParaRPr lang="ru-RU" sz="4400" dirty="0" smtClean="0">
              <a:latin typeface="Times New Roman"/>
              <a:cs typeface="Times New Roman"/>
            </a:endParaRPr>
          </a:p>
          <a:p>
            <a:pPr algn="ctr"/>
            <a:endParaRPr lang="ru-RU" sz="4400" dirty="0">
              <a:latin typeface="Times New Roman"/>
              <a:cs typeface="Times New Roman"/>
            </a:endParaRPr>
          </a:p>
          <a:p>
            <a:pPr algn="ctr"/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Спасибо за внимание!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053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19155"/>
              </p:ext>
            </p:extLst>
          </p:nvPr>
        </p:nvGraphicFramePr>
        <p:xfrm>
          <a:off x="457200" y="1752600"/>
          <a:ext cx="76200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74299329"/>
              </p:ext>
            </p:extLst>
          </p:nvPr>
        </p:nvGraphicFramePr>
        <p:xfrm>
          <a:off x="624940" y="356723"/>
          <a:ext cx="7837629" cy="57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269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905475" cy="1117216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417B85"/>
                </a:solidFill>
                <a:latin typeface="Times New Roman"/>
                <a:cs typeface="Times New Roman"/>
              </a:rPr>
              <a:t>Состав проектной группы</a:t>
            </a:r>
            <a:endParaRPr lang="ru-RU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60747" y="1550577"/>
            <a:ext cx="4469942" cy="394242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1. Горбачева Анна Викторовна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2.</a:t>
            </a:r>
            <a:r>
              <a:rPr lang="ru-RU" u="sng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Трубникова</a:t>
            </a:r>
            <a:r>
              <a:rPr lang="ru-RU" dirty="0">
                <a:latin typeface="Times New Roman"/>
                <a:cs typeface="Times New Roman"/>
              </a:rPr>
              <a:t> Олеся </a:t>
            </a:r>
            <a:r>
              <a:rPr lang="ru-RU" dirty="0" err="1">
                <a:latin typeface="Times New Roman"/>
                <a:cs typeface="Times New Roman"/>
              </a:rPr>
              <a:t>Геннадьена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3. </a:t>
            </a:r>
            <a:r>
              <a:rPr lang="ru-RU" dirty="0">
                <a:latin typeface="Times New Roman"/>
                <a:cs typeface="Times New Roman"/>
              </a:rPr>
              <a:t>Завьялова Ольга Михайловна 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4.</a:t>
            </a:r>
            <a:r>
              <a:rPr lang="ru-RU" u="sng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Шиманская</a:t>
            </a:r>
            <a:r>
              <a:rPr lang="ru-RU" dirty="0">
                <a:latin typeface="Times New Roman"/>
                <a:cs typeface="Times New Roman"/>
              </a:rPr>
              <a:t> Анна Вячеславовна 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5. Измайлова Валерия </a:t>
            </a:r>
            <a:r>
              <a:rPr lang="ru-RU" dirty="0">
                <a:latin typeface="Times New Roman"/>
                <a:cs typeface="Times New Roman"/>
              </a:rPr>
              <a:t>Валерьевна </a:t>
            </a:r>
            <a:endParaRPr lang="ru-RU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6. </a:t>
            </a:r>
            <a:r>
              <a:rPr lang="ru-RU" dirty="0" err="1">
                <a:latin typeface="Times New Roman"/>
                <a:cs typeface="Times New Roman"/>
              </a:rPr>
              <a:t>Оганнисян</a:t>
            </a:r>
            <a:r>
              <a:rPr lang="ru-RU" dirty="0">
                <a:latin typeface="Times New Roman"/>
                <a:cs typeface="Times New Roman"/>
              </a:rPr>
              <a:t> Карине </a:t>
            </a:r>
            <a:r>
              <a:rPr lang="ru-RU" dirty="0" err="1" smtClean="0">
                <a:latin typeface="Times New Roman"/>
                <a:cs typeface="Times New Roman"/>
              </a:rPr>
              <a:t>Корюновна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/>
                <a:cs typeface="Times New Roman"/>
              </a:rPr>
              <a:t>7. </a:t>
            </a:r>
            <a:r>
              <a:rPr lang="ru-RU" dirty="0" err="1">
                <a:latin typeface="Times New Roman"/>
                <a:cs typeface="Times New Roman"/>
              </a:rPr>
              <a:t>Комкова</a:t>
            </a:r>
            <a:r>
              <a:rPr lang="ru-RU" dirty="0">
                <a:latin typeface="Times New Roman"/>
                <a:cs typeface="Times New Roman"/>
              </a:rPr>
              <a:t> Ульяна Геннадьевна </a:t>
            </a:r>
            <a:endParaRPr lang="ru-RU" dirty="0" smtClean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087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02550" cy="1371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417B85"/>
                </a:solidFill>
                <a:latin typeface="Times New Roman"/>
                <a:cs typeface="Times New Roman"/>
              </a:rPr>
              <a:t>Состав дидактического комплекта</a:t>
            </a:r>
            <a:endParaRPr lang="ru-RU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800" b="0" dirty="0" smtClean="0">
                <a:latin typeface="Times New Roman"/>
                <a:cs typeface="Times New Roman"/>
              </a:rPr>
              <a:t>1.</a:t>
            </a:r>
            <a:r>
              <a:rPr lang="ru-RU" sz="1800" dirty="0" smtClean="0">
                <a:latin typeface="Times New Roman"/>
                <a:cs typeface="Times New Roman"/>
              </a:rPr>
              <a:t>Теоретический </a:t>
            </a:r>
            <a:r>
              <a:rPr lang="ru-RU" sz="1800" dirty="0">
                <a:latin typeface="Times New Roman"/>
                <a:cs typeface="Times New Roman"/>
              </a:rPr>
              <a:t>материал по банковским вкладам и </a:t>
            </a:r>
            <a:r>
              <a:rPr lang="ru-RU" sz="1800" dirty="0" smtClean="0">
                <a:latin typeface="Times New Roman"/>
                <a:cs typeface="Times New Roman"/>
              </a:rPr>
              <a:t>кредитам</a:t>
            </a:r>
            <a:r>
              <a:rPr lang="ru-RU" sz="1800" b="0" dirty="0" smtClean="0">
                <a:latin typeface="Times New Roman"/>
                <a:cs typeface="Times New Roman"/>
              </a:rPr>
              <a:t> (</a:t>
            </a:r>
            <a:r>
              <a:rPr lang="ru-RU" sz="1800" b="0" dirty="0" err="1" smtClean="0">
                <a:latin typeface="Times New Roman"/>
                <a:cs typeface="Times New Roman"/>
              </a:rPr>
              <a:t>Трубникова</a:t>
            </a:r>
            <a:r>
              <a:rPr lang="ru-RU" sz="1800" b="0" dirty="0" smtClean="0">
                <a:latin typeface="Times New Roman"/>
                <a:cs typeface="Times New Roman"/>
              </a:rPr>
              <a:t> Олеся Геннадьевна)</a:t>
            </a:r>
          </a:p>
          <a:p>
            <a:pPr lvl="0"/>
            <a:r>
              <a:rPr lang="ru-RU" sz="1800" b="0" dirty="0" smtClean="0">
                <a:latin typeface="Times New Roman"/>
                <a:cs typeface="Times New Roman"/>
              </a:rPr>
              <a:t>2. </a:t>
            </a:r>
            <a:r>
              <a:rPr lang="ru-RU" sz="1800" dirty="0" smtClean="0">
                <a:latin typeface="Times New Roman"/>
                <a:cs typeface="Times New Roman"/>
              </a:rPr>
              <a:t>Блок задач по кредитным операциям с банками</a:t>
            </a:r>
            <a:r>
              <a:rPr lang="ru-RU" sz="1800" b="0" dirty="0" smtClean="0">
                <a:latin typeface="Times New Roman"/>
                <a:cs typeface="Times New Roman"/>
              </a:rPr>
              <a:t> (</a:t>
            </a:r>
            <a:r>
              <a:rPr lang="ru-RU" sz="1800" b="0" dirty="0" err="1" smtClean="0">
                <a:latin typeface="Times New Roman"/>
                <a:cs typeface="Times New Roman"/>
              </a:rPr>
              <a:t>Шиманская</a:t>
            </a:r>
            <a:r>
              <a:rPr lang="ru-RU" sz="1800" b="0" dirty="0" smtClean="0">
                <a:latin typeface="Times New Roman"/>
                <a:cs typeface="Times New Roman"/>
              </a:rPr>
              <a:t> Анна Вячеславовна)</a:t>
            </a:r>
            <a:endParaRPr lang="ru-RU" sz="1800" b="0" dirty="0">
              <a:latin typeface="Times New Roman"/>
              <a:cs typeface="Times New Roman"/>
            </a:endParaRPr>
          </a:p>
          <a:p>
            <a:pPr lvl="0"/>
            <a:r>
              <a:rPr lang="ru-RU" sz="1800" b="0" dirty="0" smtClean="0">
                <a:latin typeface="Times New Roman"/>
                <a:cs typeface="Times New Roman"/>
              </a:rPr>
              <a:t>3. </a:t>
            </a:r>
            <a:r>
              <a:rPr lang="ru-RU" sz="1800" dirty="0" smtClean="0">
                <a:latin typeface="Times New Roman"/>
                <a:cs typeface="Times New Roman"/>
              </a:rPr>
              <a:t>Задачи </a:t>
            </a:r>
            <a:r>
              <a:rPr lang="ru-RU" sz="1800" dirty="0">
                <a:latin typeface="Times New Roman"/>
                <a:cs typeface="Times New Roman"/>
              </a:rPr>
              <a:t>про банковские </a:t>
            </a:r>
            <a:r>
              <a:rPr lang="ru-RU" sz="1800" dirty="0" smtClean="0">
                <a:latin typeface="Times New Roman"/>
                <a:cs typeface="Times New Roman"/>
              </a:rPr>
              <a:t>вклады </a:t>
            </a:r>
            <a:r>
              <a:rPr lang="ru-RU" sz="1800" b="0" dirty="0" smtClean="0">
                <a:latin typeface="Times New Roman"/>
                <a:cs typeface="Times New Roman"/>
              </a:rPr>
              <a:t>(Завьялова Ольга Михайловна)</a:t>
            </a:r>
            <a:endParaRPr lang="ru-RU" sz="1800" b="0" dirty="0">
              <a:latin typeface="Times New Roman"/>
              <a:cs typeface="Times New Roman"/>
            </a:endParaRPr>
          </a:p>
          <a:p>
            <a:r>
              <a:rPr lang="ru-RU" sz="1800" b="0" dirty="0" smtClean="0">
                <a:latin typeface="Times New Roman"/>
                <a:cs typeface="Times New Roman"/>
              </a:rPr>
              <a:t>4. </a:t>
            </a:r>
            <a:r>
              <a:rPr lang="ru-RU" sz="1800" dirty="0" smtClean="0">
                <a:latin typeface="Times New Roman"/>
                <a:cs typeface="Times New Roman"/>
              </a:rPr>
              <a:t>Тест, содержащий вопросы по теме </a:t>
            </a:r>
            <a:r>
              <a:rPr lang="ru-RU" sz="1800" dirty="0">
                <a:latin typeface="Times New Roman"/>
                <a:cs typeface="Times New Roman"/>
              </a:rPr>
              <a:t>«Банки: вклады и кредиты</a:t>
            </a:r>
            <a:r>
              <a:rPr lang="ru-RU" sz="1800" dirty="0" smtClean="0">
                <a:latin typeface="Times New Roman"/>
                <a:cs typeface="Times New Roman"/>
              </a:rPr>
              <a:t>» </a:t>
            </a:r>
            <a:r>
              <a:rPr lang="ru-RU" sz="1800" b="0" dirty="0" smtClean="0">
                <a:latin typeface="Times New Roman"/>
                <a:cs typeface="Times New Roman"/>
              </a:rPr>
              <a:t>(Измайлова Валерия Валерьевна)</a:t>
            </a:r>
            <a:endParaRPr lang="ru-RU" sz="1800" b="0" dirty="0">
              <a:latin typeface="Times New Roman"/>
              <a:cs typeface="Times New Roman"/>
            </a:endParaRPr>
          </a:p>
          <a:p>
            <a:pPr lvl="0"/>
            <a:r>
              <a:rPr lang="ru-RU" sz="1800" b="0" dirty="0" smtClean="0">
                <a:latin typeface="Times New Roman"/>
                <a:cs typeface="Times New Roman"/>
              </a:rPr>
              <a:t>5. </a:t>
            </a:r>
            <a:r>
              <a:rPr lang="ru-RU" sz="1800" dirty="0" smtClean="0">
                <a:latin typeface="Times New Roman"/>
                <a:cs typeface="Times New Roman"/>
              </a:rPr>
              <a:t>Подборка </a:t>
            </a:r>
            <a:r>
              <a:rPr lang="ru-RU" sz="1800" dirty="0">
                <a:latin typeface="Times New Roman"/>
                <a:cs typeface="Times New Roman"/>
              </a:rPr>
              <a:t>задач из экзамена </a:t>
            </a:r>
            <a:r>
              <a:rPr lang="ru-RU" sz="1800" dirty="0" smtClean="0">
                <a:latin typeface="Times New Roman"/>
                <a:cs typeface="Times New Roman"/>
              </a:rPr>
              <a:t>ОГЭ по теме «Банки: вклады и кредиты»</a:t>
            </a:r>
            <a:r>
              <a:rPr lang="ru-RU" sz="1800" b="0" dirty="0" smtClean="0">
                <a:latin typeface="Times New Roman"/>
                <a:cs typeface="Times New Roman"/>
              </a:rPr>
              <a:t> (</a:t>
            </a:r>
            <a:r>
              <a:rPr lang="ru-RU" sz="1800" b="0" dirty="0" err="1" smtClean="0">
                <a:latin typeface="Times New Roman"/>
                <a:cs typeface="Times New Roman"/>
              </a:rPr>
              <a:t>Оганнисян</a:t>
            </a:r>
            <a:r>
              <a:rPr lang="ru-RU" sz="1800" b="0" dirty="0" smtClean="0">
                <a:latin typeface="Times New Roman"/>
                <a:cs typeface="Times New Roman"/>
              </a:rPr>
              <a:t> Карине </a:t>
            </a:r>
            <a:r>
              <a:rPr lang="ru-RU" sz="1800" b="0" dirty="0" err="1" smtClean="0">
                <a:latin typeface="Times New Roman"/>
                <a:cs typeface="Times New Roman"/>
              </a:rPr>
              <a:t>Корюновна</a:t>
            </a:r>
            <a:r>
              <a:rPr lang="ru-RU" sz="1800" b="0" dirty="0" smtClean="0">
                <a:latin typeface="Times New Roman"/>
                <a:cs typeface="Times New Roman"/>
              </a:rPr>
              <a:t>)</a:t>
            </a:r>
            <a:endParaRPr lang="ru-RU" sz="1800" b="0" dirty="0">
              <a:latin typeface="Times New Roman"/>
              <a:cs typeface="Times New Roman"/>
            </a:endParaRPr>
          </a:p>
          <a:p>
            <a:r>
              <a:rPr lang="ru-RU" sz="1800" b="0" dirty="0" smtClean="0">
                <a:latin typeface="Times New Roman"/>
                <a:cs typeface="Times New Roman"/>
              </a:rPr>
              <a:t>6. </a:t>
            </a:r>
            <a:r>
              <a:rPr lang="ru-RU" sz="1800" dirty="0">
                <a:latin typeface="Times New Roman"/>
                <a:cs typeface="Times New Roman"/>
              </a:rPr>
              <a:t>П</a:t>
            </a:r>
            <a:r>
              <a:rPr lang="ru-RU" sz="1800" dirty="0" smtClean="0">
                <a:latin typeface="Times New Roman"/>
                <a:cs typeface="Times New Roman"/>
              </a:rPr>
              <a:t>одборка видео по теме </a:t>
            </a:r>
            <a:r>
              <a:rPr lang="ru-RU" sz="1800" b="0" dirty="0" smtClean="0">
                <a:latin typeface="Times New Roman"/>
                <a:cs typeface="Times New Roman"/>
              </a:rPr>
              <a:t>(</a:t>
            </a:r>
            <a:r>
              <a:rPr lang="ru-RU" sz="1800" b="0" dirty="0" err="1" smtClean="0">
                <a:latin typeface="Times New Roman"/>
                <a:cs typeface="Times New Roman"/>
              </a:rPr>
              <a:t>Комкова</a:t>
            </a:r>
            <a:r>
              <a:rPr lang="ru-RU" sz="1800" b="0" dirty="0" smtClean="0">
                <a:latin typeface="Times New Roman"/>
                <a:cs typeface="Times New Roman"/>
              </a:rPr>
              <a:t> Ульяна Геннадьевна)</a:t>
            </a:r>
          </a:p>
          <a:p>
            <a:endParaRPr lang="ru-RU" sz="1800" b="0" dirty="0">
              <a:latin typeface="Times New Roman"/>
              <a:cs typeface="Times New Roman"/>
            </a:endParaRPr>
          </a:p>
          <a:p>
            <a:r>
              <a:rPr lang="ru-RU" sz="1800" smtClean="0">
                <a:latin typeface="Times New Roman"/>
                <a:cs typeface="Times New Roman"/>
              </a:rPr>
              <a:t>Спикер</a:t>
            </a:r>
            <a:r>
              <a:rPr lang="ru-RU" sz="1800" dirty="0" smtClean="0">
                <a:latin typeface="Times New Roman"/>
                <a:cs typeface="Times New Roman"/>
              </a:rPr>
              <a:t>: </a:t>
            </a:r>
            <a:r>
              <a:rPr lang="ru-RU" sz="1800" b="0" dirty="0" smtClean="0">
                <a:latin typeface="Times New Roman"/>
                <a:cs typeface="Times New Roman"/>
              </a:rPr>
              <a:t>Горбачева Анна Викторовна</a:t>
            </a:r>
            <a:endParaRPr lang="ru-RU" sz="18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0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2" t="47667" r="16250" b="27333"/>
          <a:stretch/>
        </p:blipFill>
        <p:spPr bwMode="auto">
          <a:xfrm>
            <a:off x="4890864" y="4024900"/>
            <a:ext cx="3917066" cy="11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71362" cy="1371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417B85"/>
                </a:solidFill>
                <a:latin typeface="Times New Roman"/>
                <a:cs typeface="Times New Roman"/>
              </a:rPr>
              <a:t>Теоретический материал по вкладам и кредитам</a:t>
            </a:r>
            <a:endParaRPr lang="ru-RU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249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Виды вкладов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Договор банковского вклада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 Особенности начисления процентов по вкладу</a:t>
            </a:r>
            <a:endParaRPr lang="ru-RU" sz="2400" dirty="0">
              <a:latin typeface="Times New Roman"/>
              <a:cs typeface="Times New Roman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3409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/>
                <a:cs typeface="Times New Roman"/>
              </a:rPr>
              <a:t>Виды кредитов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Кредитный договор</a:t>
            </a:r>
          </a:p>
          <a:p>
            <a:r>
              <a:rPr lang="ru-RU" sz="2400" dirty="0" smtClean="0">
                <a:latin typeface="Times New Roman"/>
                <a:cs typeface="Times New Roman"/>
              </a:rPr>
              <a:t>Типы платежей по кредитному договору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" t="22222" r="51666" b="12666"/>
          <a:stretch/>
        </p:blipFill>
        <p:spPr bwMode="auto">
          <a:xfrm>
            <a:off x="457200" y="4725146"/>
            <a:ext cx="2151856" cy="19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37304" y="5661248"/>
            <a:ext cx="647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задач по вкладам и кредитам характерные для экзаменационных заданий по математике.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41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72687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417B85"/>
                </a:solidFill>
                <a:latin typeface="Times New Roman"/>
                <a:cs typeface="Times New Roman"/>
              </a:rPr>
              <a:t>Блок задач по кредитным операциям с банками</a:t>
            </a:r>
            <a:endParaRPr lang="ru-RU" sz="3600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529543"/>
            <a:ext cx="5072996" cy="4502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dirty="0" smtClean="0">
                <a:latin typeface="Times New Roman"/>
                <a:cs typeface="Times New Roman"/>
              </a:rPr>
              <a:t>Были подобраны задачи, иллюстрирующие следующие виды кредитных операций: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/>
                <a:cs typeface="Times New Roman"/>
              </a:rPr>
              <a:t>Ипотечные кредиты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/>
                <a:cs typeface="Times New Roman"/>
              </a:rPr>
              <a:t>Задачи по кредиту с простым процентом начисления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/>
                <a:cs typeface="Times New Roman"/>
              </a:rPr>
              <a:t>Задачи по кредиту со сложным процентом начисления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/>
                <a:cs typeface="Times New Roman"/>
              </a:rPr>
              <a:t>Определение суммы кредита (по стоимости продукта и процентам)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latin typeface="Times New Roman"/>
                <a:cs typeface="Times New Roman"/>
              </a:rPr>
              <a:t>Задачи на расчёт суммы переплаты по кредиту.</a:t>
            </a: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20" y="1690689"/>
            <a:ext cx="2561035" cy="133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94" y="3024823"/>
            <a:ext cx="2665073" cy="1572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812" y="4596939"/>
            <a:ext cx="2936243" cy="172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919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7799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417B85"/>
                </a:solidFill>
                <a:latin typeface="Times New Roman"/>
                <a:cs typeface="Times New Roman"/>
              </a:rPr>
              <a:t>Задачи по банковским вкладам</a:t>
            </a:r>
            <a:endParaRPr lang="ru-RU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7" y="3991909"/>
            <a:ext cx="4135595" cy="17815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91909"/>
            <a:ext cx="3816424" cy="1962963"/>
          </a:xfrm>
        </p:spPr>
      </p:pic>
      <p:pic>
        <p:nvPicPr>
          <p:cNvPr id="1026" name="Picture 2" descr="C:\Users\Учитель\Desktop\Задачи Проект Финграмотность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4505"/>
            <a:ext cx="3960440" cy="18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0920" y="1929972"/>
            <a:ext cx="4485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/>
                <a:cs typeface="Times New Roman"/>
              </a:rPr>
              <a:t>Составлены реальные задачи </a:t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>на доходность банковских вкладов крупнейших банков России </a:t>
            </a:r>
            <a:br>
              <a:rPr lang="ru-RU" sz="2000" dirty="0">
                <a:latin typeface="Times New Roman"/>
                <a:cs typeface="Times New Roman"/>
              </a:rPr>
            </a:br>
            <a:r>
              <a:rPr lang="ru-RU" sz="2000" dirty="0">
                <a:latin typeface="Times New Roman"/>
                <a:cs typeface="Times New Roman"/>
              </a:rPr>
              <a:t>(Сбербанк, ВТБ, Альфа-Банк)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4414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8107"/>
            <a:ext cx="7876710" cy="881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417B85"/>
                </a:solidFill>
                <a:latin typeface="Times New Roman"/>
                <a:cs typeface="Times New Roman"/>
              </a:rPr>
              <a:t>Тест по содержанию модуля 3 разработан на двух платформах:</a:t>
            </a:r>
            <a:endParaRPr lang="ru-RU" sz="3200" dirty="0">
              <a:solidFill>
                <a:srgbClr val="417B85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953400"/>
              </p:ext>
            </p:extLst>
          </p:nvPr>
        </p:nvGraphicFramePr>
        <p:xfrm>
          <a:off x="628650" y="1263281"/>
          <a:ext cx="7926532" cy="4905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3266">
                  <a:extLst>
                    <a:ext uri="{9D8B030D-6E8A-4147-A177-3AD203B41FA5}">
                      <a16:colId xmlns:a16="http://schemas.microsoft.com/office/drawing/2014/main" xmlns="" val="3830462484"/>
                    </a:ext>
                  </a:extLst>
                </a:gridCol>
                <a:gridCol w="3963266">
                  <a:extLst>
                    <a:ext uri="{9D8B030D-6E8A-4147-A177-3AD203B41FA5}">
                      <a16:colId xmlns:a16="http://schemas.microsoft.com/office/drawing/2014/main" xmlns="" val="2822700332"/>
                    </a:ext>
                  </a:extLst>
                </a:gridCol>
              </a:tblGrid>
              <a:tr h="3690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Kahoot!</a:t>
                      </a:r>
                      <a:endParaRPr lang="ru-RU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Quiz in Telegram</a:t>
                      </a:r>
                      <a:endParaRPr lang="ru-RU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531787235"/>
                  </a:ext>
                </a:extLst>
              </a:tr>
              <a:tr h="212917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этап систематизации изучаемого материала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работа в командах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соревновательный элемент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Ссылка: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hlinkClick r:id="rId2"/>
                        </a:rPr>
                        <a:t>https://create.kahoot.it/v2/share/3/2f1fe7ed-149a-45da-90c2-d17297cf817a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этап проверки знаний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дистанционное задание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комментарии/пояснения к вопросам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 smtClean="0">
                        <a:latin typeface="Times New Roman"/>
                        <a:cs typeface="Times New Roman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Ссылка: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  <a:hlinkClick r:id="rId3"/>
                        </a:rPr>
                        <a:t>http://t.me/QuizBot?start=aF9peTWm</a:t>
                      </a:r>
                      <a:r>
                        <a:rPr lang="ru-RU" dirty="0" smtClean="0">
                          <a:latin typeface="Times New Roman"/>
                          <a:cs typeface="Times New Roman"/>
                        </a:rPr>
                        <a:t> </a:t>
                      </a:r>
                      <a:endParaRPr lang="ru-RU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596295762"/>
                  </a:ext>
                </a:extLst>
              </a:tr>
              <a:tr h="22230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50916140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4043283"/>
            <a:ext cx="2763159" cy="1861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763" y="4829214"/>
            <a:ext cx="2862878" cy="1433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9096" y="4043283"/>
            <a:ext cx="1313213" cy="22022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513" y="4043283"/>
            <a:ext cx="1299429" cy="221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88713-E988-4BE5-A737-782EC2C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36" y="155401"/>
            <a:ext cx="8637371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417B8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Подборка задач из экзамена ОГЭ «Банки: вклады и кредиты»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67204D-D63C-4904-915C-03274BE5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37" y="1480964"/>
            <a:ext cx="3561650" cy="3746992"/>
          </a:xfrm>
        </p:spPr>
        <p:txBody>
          <a:bodyPr>
            <a:normAutofit lnSpcReduction="10000"/>
          </a:bodyPr>
          <a:lstStyle/>
          <a:p>
            <a:r>
              <a:rPr lang="ru-RU" sz="1800" b="1" i="0" u="none" strike="noStrike" baseline="0" dirty="0">
                <a:latin typeface="TimesNewRoman,Bold"/>
              </a:rPr>
              <a:t>Обменный курс </a:t>
            </a:r>
            <a:r>
              <a:rPr lang="ru-RU" sz="1800" b="0" i="0" u="none" strike="noStrike" baseline="0" dirty="0">
                <a:latin typeface="TimesNewRoman"/>
              </a:rPr>
              <a:t>– цена единицы одной валюты в другой валюте.</a:t>
            </a:r>
          </a:p>
          <a:p>
            <a:endParaRPr lang="ru-RU" sz="1800" dirty="0">
              <a:latin typeface="TimesNewRoman"/>
            </a:endParaRPr>
          </a:p>
          <a:p>
            <a:pPr algn="l"/>
            <a:r>
              <a:rPr lang="ru-RU" sz="1800" b="1" i="0" u="none" strike="noStrike" baseline="0" dirty="0">
                <a:latin typeface="TimesNewRoman,Bold"/>
              </a:rPr>
              <a:t>Денежный перевод </a:t>
            </a:r>
            <a:r>
              <a:rPr lang="ru-RU" sz="1800" b="0" i="0" u="none" strike="noStrike" baseline="0" dirty="0">
                <a:latin typeface="TimesNewRoman"/>
              </a:rPr>
              <a:t>– перевод (движение) денежных средств от отправителя к получателю с помощью операторов по переводу денежных средств с целью зачисления денежных средств на счет получателя или выдачи ему их в наличной форме.</a:t>
            </a:r>
          </a:p>
          <a:p>
            <a:pPr algn="l"/>
            <a:endParaRPr lang="ru-RU" sz="1800" dirty="0">
              <a:latin typeface="TimesNewRoman"/>
            </a:endParaRPr>
          </a:p>
          <a:p>
            <a:pPr marL="0" indent="0" algn="l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90A48A-28FB-4760-8116-10F1397D5B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29" y="1480964"/>
            <a:ext cx="2195819" cy="231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771D4B-B0E4-4175-B585-45B2C6D01F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43587" y="2342096"/>
            <a:ext cx="2021616" cy="2203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98F2CC-0B86-44C6-AC28-017194348C0B}"/>
              </a:ext>
            </a:extLst>
          </p:cNvPr>
          <p:cNvSpPr txBox="1"/>
          <p:nvPr/>
        </p:nvSpPr>
        <p:spPr>
          <a:xfrm>
            <a:off x="181936" y="5090304"/>
            <a:ext cx="558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0" u="none" strike="noStrike" baseline="0" dirty="0">
                <a:latin typeface="TimesNewRoman,Bold"/>
              </a:rPr>
              <a:t>Банковская карта </a:t>
            </a:r>
            <a:r>
              <a:rPr lang="ru-RU" sz="1800" b="0" i="0" u="none" strike="noStrike" baseline="0" dirty="0">
                <a:latin typeface="TimesNewRoman"/>
              </a:rPr>
              <a:t>– электронное средство платежа, удостоверение доступа к счёту в банке.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6F3997B-772C-4176-8A50-A4A93054A2D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77" y="4530586"/>
            <a:ext cx="3238531" cy="21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ж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Важная.thmx</Template>
  <TotalTime>252</TotalTime>
  <Words>559</Words>
  <Application>Microsoft Macintosh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Важная</vt:lpstr>
      <vt:lpstr>Национальный исследовательский  университет Высшая школа экономики Федеральныи методический центр по финансовой грамотности       ИТОГОВЫй ГРУППОВОй ПРОЕКТ  «Банки: Вклады и кредиты» (дидактический комплект)  по модулю  Содержание и методика преподавания тем по банковским услугам и отношениям людей с банками   </vt:lpstr>
      <vt:lpstr>Презентация PowerPoint</vt:lpstr>
      <vt:lpstr>Состав проектной группы</vt:lpstr>
      <vt:lpstr>Состав дидактического комплекта</vt:lpstr>
      <vt:lpstr>Теоретический материал по вкладам и кредитам</vt:lpstr>
      <vt:lpstr>Блок задач по кредитным операциям с банками</vt:lpstr>
      <vt:lpstr>Задачи по банковским вкладам</vt:lpstr>
      <vt:lpstr>Тест по содержанию модуля 3 разработан на двух платформах:</vt:lpstr>
      <vt:lpstr>Подборка задач из экзамена ОГЭ «Банки: вклады и кредиты»</vt:lpstr>
      <vt:lpstr>Подборка видео по теме </vt:lpstr>
      <vt:lpstr>Варианты использования дидактического комплекта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Банки: Кредиты и вклады</dc:title>
  <dc:creator>Vladimir</dc:creator>
  <cp:lastModifiedBy>Vladimir</cp:lastModifiedBy>
  <cp:revision>25</cp:revision>
  <dcterms:created xsi:type="dcterms:W3CDTF">2020-10-08T11:13:49Z</dcterms:created>
  <dcterms:modified xsi:type="dcterms:W3CDTF">2020-10-08T20:27:06Z</dcterms:modified>
</cp:coreProperties>
</file>