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76" r:id="rId5"/>
    <p:sldId id="268" r:id="rId6"/>
    <p:sldId id="269" r:id="rId7"/>
    <p:sldId id="275" r:id="rId8"/>
    <p:sldId id="270" r:id="rId9"/>
    <p:sldId id="272" r:id="rId10"/>
    <p:sldId id="273" r:id="rId11"/>
    <p:sldId id="271" r:id="rId12"/>
    <p:sldId id="274" r:id="rId13"/>
    <p:sldId id="277" r:id="rId14"/>
    <p:sldId id="278" r:id="rId15"/>
    <p:sldId id="280" r:id="rId16"/>
    <p:sldId id="281" r:id="rId17"/>
    <p:sldId id="279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49F19E-1AF6-48F6-9E4A-8B9FE625E844}">
          <p14:sldIdLst>
            <p14:sldId id="256"/>
            <p14:sldId id="257"/>
            <p14:sldId id="258"/>
            <p14:sldId id="276"/>
            <p14:sldId id="268"/>
            <p14:sldId id="269"/>
          </p14:sldIdLst>
        </p14:section>
        <p14:section name="Раздел без заголовка" id="{46223775-4438-45D4-8D66-FBBE8196C593}">
          <p14:sldIdLst>
            <p14:sldId id="275"/>
            <p14:sldId id="270"/>
            <p14:sldId id="272"/>
            <p14:sldId id="273"/>
            <p14:sldId id="271"/>
            <p14:sldId id="274"/>
            <p14:sldId id="277"/>
            <p14:sldId id="278"/>
            <p14:sldId id="280"/>
            <p14:sldId id="281"/>
            <p14:sldId id="279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3" d="100"/>
          <a:sy n="73" d="100"/>
        </p:scale>
        <p:origin x="-54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2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7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CF2A-47BB-41F3-BB0E-DFF96892DCA9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uzzlecup.com/?guess=D0858DDEE77E2A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23391" r="31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9342" y="4375772"/>
            <a:ext cx="8579402" cy="1169020"/>
          </a:xfrm>
        </p:spPr>
        <p:txBody>
          <a:bodyPr>
            <a:noAutofit/>
          </a:bodyPr>
          <a:lstStyle/>
          <a:p>
            <a:r>
              <a:rPr lang="ru-RU" sz="1800" b="1" dirty="0"/>
              <a:t>СОДЕЙСТВИЕ В СОЗДАНИИ КАДРОВОГО ПОТЕНЦИАЛА УЧИТЕЛЕЙ, МЕТОДИСТОВ, АДМИНИСТРАТОРОВ ОБРАЗОВАТЕЛЬНЫХ ОРГАНИЗАЦИЙ В ОБЛАСТИ ФИНАНСОВОЙ ГРАМОТНОСТИ, А ТАКЖЕ ЭФФЕКТИВНОЙ ИНФРАСТРУКТУРЫ ПО ПОДДЕРЖКЕ ИХ ДЕЯТЕЛЬНОСТИ ПО РАСПРОСТРАНЕНИЮ ФИНАНСОВОЙ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9342" y="5664903"/>
            <a:ext cx="8579402" cy="5549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Дата, место проведения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4" y="4375772"/>
            <a:ext cx="899795" cy="89979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34" y="4453878"/>
            <a:ext cx="1016206" cy="78196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6" y="5567398"/>
            <a:ext cx="2036404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0"/>
            <a:ext cx="10515600" cy="90033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    Описание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7114"/>
            <a:ext cx="10515600" cy="552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Ожидаемые результаты и методы оценки их достижения учащимися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*</a:t>
            </a:r>
            <a:r>
              <a:rPr lang="ru-RU" sz="2000" dirty="0"/>
              <a:t>этап может не включать ни одного задания из контрольно-измерительных процедур и учитель может использовать комплексные задания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58111"/>
              </p:ext>
            </p:extLst>
          </p:nvPr>
        </p:nvGraphicFramePr>
        <p:xfrm>
          <a:off x="281355" y="1491176"/>
          <a:ext cx="11633980" cy="522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8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48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1521">
                <a:tc>
                  <a:txBody>
                    <a:bodyPr/>
                    <a:lstStyle/>
                    <a:p>
                      <a:r>
                        <a:rPr lang="ru-RU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Типы заданий контрольно-измерительных</a:t>
                      </a:r>
                      <a:r>
                        <a:rPr lang="ru-RU" baseline="0" dirty="0"/>
                        <a:t> процедур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841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 Орг.момент.</a:t>
                      </a:r>
                    </a:p>
                    <a:p>
                      <a:r>
                        <a:rPr lang="ru-RU" b="1" dirty="0" smtClean="0"/>
                        <a:t>Мотивация</a:t>
                      </a:r>
                      <a:r>
                        <a:rPr lang="ru-RU" b="1" baseline="0" dirty="0" smtClean="0"/>
                        <a:t> и актуализация.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/>
                        <a:t>2.  Выявление исходного уровня знаний.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</a:t>
                      </a:r>
                    </a:p>
                    <a:p>
                      <a:r>
                        <a:rPr lang="ru-RU" dirty="0" smtClean="0"/>
                        <a:t>Игра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Проблемно-диалогический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 для обсуждения.</a:t>
                      </a:r>
                      <a:endParaRPr lang="ru-RU" dirty="0"/>
                    </a:p>
                    <a:p>
                      <a:r>
                        <a:rPr lang="ru-RU" dirty="0" smtClean="0"/>
                        <a:t>Кроссворд.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 smtClean="0"/>
                        <a:t>Проблемные вопросы, ситуации.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58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 Основной этап.</a:t>
                      </a:r>
                    </a:p>
                    <a:p>
                      <a:r>
                        <a:rPr lang="ru-RU" b="1" dirty="0" smtClean="0"/>
                        <a:t>Совместная</a:t>
                      </a:r>
                      <a:r>
                        <a:rPr lang="ru-RU" b="1" baseline="0" dirty="0" smtClean="0"/>
                        <a:t> деятельность по усвоению знаний.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в группах.</a:t>
                      </a:r>
                    </a:p>
                    <a:p>
                      <a:r>
                        <a:rPr lang="ru-RU" dirty="0" smtClean="0"/>
                        <a:t>Мини-исследование</a:t>
                      </a:r>
                    </a:p>
                    <a:p>
                      <a:r>
                        <a:rPr lang="ru-RU" dirty="0" smtClean="0"/>
                        <a:t>Деятельностный метод</a:t>
                      </a:r>
                    </a:p>
                    <a:p>
                      <a:r>
                        <a:rPr lang="ru-RU" dirty="0" smtClean="0"/>
                        <a:t>Дидактическая игра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Математические расчеты по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группам,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подсчёт и заполнение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итоговой таблицы доходов и расходов, работа с формулами (доход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расход,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доход=расход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доход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расход)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«Оценка бюджета семьи»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4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Рефлексия.</a:t>
                      </a:r>
                    </a:p>
                    <a:p>
                      <a:r>
                        <a:rPr lang="ru-RU" b="1" dirty="0" smtClean="0"/>
                        <a:t>Подведение</a:t>
                      </a:r>
                      <a:r>
                        <a:rPr lang="ru-RU" b="1" baseline="0" dirty="0" smtClean="0"/>
                        <a:t> итогов.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Критериальное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оценивание.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14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260765"/>
            <a:ext cx="11507372" cy="10897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Методическая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характеристика занятия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1182" y="2025748"/>
            <a:ext cx="8482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580"/>
              </a:spcBef>
              <a:defRPr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dreampix.ru/wp-content/uploads/2014/02/whit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701" y="1388021"/>
            <a:ext cx="9280735" cy="502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05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89" y="365125"/>
            <a:ext cx="11183816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методик (технологий, методических приемов), рекомендуемых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 использованию   на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259" y="1873013"/>
            <a:ext cx="602566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58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Работа в группах</a:t>
            </a:r>
          </a:p>
          <a:p>
            <a:pPr marL="514350" indent="-514350">
              <a:spcBef>
                <a:spcPts val="58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Работа с понятиями.</a:t>
            </a:r>
          </a:p>
          <a:p>
            <a:pPr marL="342900" indent="-342900">
              <a:spcBef>
                <a:spcPts val="58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Проблемно-диалогический метод.</a:t>
            </a:r>
          </a:p>
          <a:p>
            <a:pPr marL="342900" indent="-342900">
              <a:spcBef>
                <a:spcPts val="58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Метод мини- исследования</a:t>
            </a:r>
          </a:p>
          <a:p>
            <a:pPr marL="342900" indent="-342900">
              <a:spcBef>
                <a:spcPts val="58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Словесно-иллюстративный</a:t>
            </a:r>
          </a:p>
          <a:p>
            <a:pPr marL="342900" indent="-342900">
              <a:spcBef>
                <a:spcPts val="58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 Дидактическая игра.</a:t>
            </a:r>
          </a:p>
          <a:p>
            <a:pPr marL="342900" indent="-342900">
              <a:spcBef>
                <a:spcPts val="58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Рефлексия</a:t>
            </a:r>
            <a:endParaRPr lang="ru-RU" sz="3200" dirty="0"/>
          </a:p>
        </p:txBody>
      </p:sp>
      <p:pic>
        <p:nvPicPr>
          <p:cNvPr id="5" name="Picture 2" descr="https://pbs.twimg.com/media/DpzCTF2X4AABmuf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535" y="1495285"/>
            <a:ext cx="5879465" cy="5362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57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98" y="182245"/>
            <a:ext cx="11521440" cy="92910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Методика оценки педагогической эффективности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378420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3" y="1294228"/>
            <a:ext cx="116058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Какова вовлеченность учащихся в процесс обсуждения ? 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 ли учащиеся интерпретировали основные понятия темы?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Какова степень активности каждой группы?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Осознанность каждым  учащимся своей роли  в группе в достижении успеха. 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эмоциональное восприятие у детей после занятия?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полученные знания  могут пригодиться учащимся?</a:t>
            </a:r>
          </a:p>
          <a:p>
            <a:pPr marL="514350" lvl="0" indent="-514350">
              <a:buAutoNum type="arabicPeriod"/>
            </a:pPr>
            <a:endParaRPr 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ru-RU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 «Пополняй-ка»</a:t>
            </a:r>
          </a:p>
          <a:p>
            <a:pPr marL="514350" lvl="0" indent="-514350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(отражение настроения учащихся)</a:t>
            </a:r>
          </a:p>
          <a:p>
            <a:pPr marL="514350" lvl="0" indent="-514350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Подсчитать, каковы были вложения  средств в копилку  за занятие)</a:t>
            </a:r>
          </a:p>
          <a:p>
            <a:pPr marL="514350" lvl="0" indent="-514350">
              <a:buAutoNum type="arabicPeriod"/>
            </a:pPr>
            <a:endParaRPr 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endParaRPr 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1015"/>
            <a:ext cx="10896600" cy="153940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ПРИЛОЖЕНИЕ   К   УРОКУ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https://avatanplus.com/files/resources/original/5791a79d44dbf15610f6be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874" y="1089594"/>
            <a:ext cx="4167052" cy="5768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               1этап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Мотивация и актуализация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525588" y="1825625"/>
            <a:ext cx="6244045" cy="46535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 горизонтали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</a:t>
            </a:r>
            <a:r>
              <a:rPr lang="ru-RU" dirty="0" smtClean="0"/>
              <a:t>. Что получают люди за свой труд на работе?  </a:t>
            </a:r>
            <a:r>
              <a:rPr lang="ru-RU" b="1" dirty="0" smtClean="0"/>
              <a:t>4</a:t>
            </a:r>
            <a:r>
              <a:rPr lang="ru-RU" dirty="0" smtClean="0"/>
              <a:t>. Как называются деньги, которые получают бабушка и дедушка, которые уже не работают?  </a:t>
            </a:r>
            <a:r>
              <a:rPr lang="ru-RU" b="1" dirty="0" smtClean="0"/>
              <a:t>6</a:t>
            </a:r>
            <a:r>
              <a:rPr lang="ru-RU" dirty="0" smtClean="0"/>
              <a:t>. Денежные поступления семьи. </a:t>
            </a:r>
            <a:r>
              <a:rPr lang="ru-RU" b="1" dirty="0" smtClean="0"/>
              <a:t>7</a:t>
            </a:r>
            <a:r>
              <a:rPr lang="ru-RU" dirty="0" smtClean="0"/>
              <a:t>. Денежная выплата  работнику сверх основной зарплаты за хорошую и успешную работу.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вертикали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</a:t>
            </a:r>
            <a:r>
              <a:rPr lang="ru-RU" dirty="0" smtClean="0"/>
              <a:t>. Что получают студенты за свою хорошую учёбу в колледжах и институтах?  </a:t>
            </a:r>
            <a:r>
              <a:rPr lang="ru-RU" b="1" dirty="0" smtClean="0"/>
              <a:t>3</a:t>
            </a:r>
            <a:r>
              <a:rPr lang="ru-RU" dirty="0" smtClean="0"/>
              <a:t>. Как называются деньги, которые тратят?   </a:t>
            </a:r>
            <a:r>
              <a:rPr lang="ru-RU" b="1" dirty="0" smtClean="0"/>
              <a:t>4</a:t>
            </a:r>
            <a:r>
              <a:rPr lang="ru-RU" dirty="0" smtClean="0"/>
              <a:t>. Ежемесячные  денежные   выплаты по уходу за ребёнком  из общественных фондов потребления. </a:t>
            </a:r>
            <a:r>
              <a:rPr lang="ru-RU" b="1" dirty="0" smtClean="0"/>
              <a:t>5</a:t>
            </a:r>
            <a:r>
              <a:rPr lang="ru-RU" dirty="0" smtClean="0"/>
              <a:t>. План доходов и расходов.  </a:t>
            </a:r>
          </a:p>
          <a:p>
            <a:endParaRPr lang="ru-RU" dirty="0"/>
          </a:p>
        </p:txBody>
      </p:sp>
      <p:pic>
        <p:nvPicPr>
          <p:cNvPr id="1027" name="Picture 3" descr="C:\Users\toshiba\Pictures\Безымянныкроссвор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24" y="1953072"/>
            <a:ext cx="5000024" cy="4290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22070"/>
            <a:ext cx="10515600" cy="95358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2этап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Выявление  исходного уровня знаний</a:t>
            </a:r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1074" y="901336"/>
            <a:ext cx="10922726" cy="55909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    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Прочитай текст. О какой семейной проблеме идёт речь?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 Жила-была семья: мама, папа, дочь и сын. Папа и мама работали, дети учились в школе. Вроде бы и зарабатывали родители неплохо, а вот денег от зарплаты до зарплаты никак не хватало.  Папа постоянно возмущался и ворчал на маму:</a:t>
            </a:r>
          </a:p>
          <a:p>
            <a:pPr>
              <a:buNone/>
            </a:pPr>
            <a:r>
              <a:rPr lang="ru-RU" dirty="0" smtClean="0"/>
              <a:t>   -Не умеешь ты деньги распределять. Куда они у нас деваются?</a:t>
            </a:r>
          </a:p>
          <a:p>
            <a:pPr>
              <a:buNone/>
            </a:pPr>
            <a:r>
              <a:rPr lang="ru-RU" dirty="0" smtClean="0"/>
              <a:t>     А мама в недоумении оправдывалась:</a:t>
            </a:r>
          </a:p>
          <a:p>
            <a:pPr>
              <a:buNone/>
            </a:pPr>
            <a:r>
              <a:rPr lang="ru-RU" dirty="0" smtClean="0"/>
              <a:t>   -Цены в магазинах вон как быстро растут,                                                                                                                   каждый день на продукты по 500 рублей                                                                                                                              уходит.  Сапоги вон модные дочери купили,                                                                                                                                   у всех  подруг такие  и  ей надо.                                                                                                                                                                                      А сегодня я увидела   в магазине такой                                                                                                                             красивый набор посуды,  что не сдержалась                                                                                                                                и купила. Пусть стоит, когда-нибудь пригодится.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Папа выслушал маму, молча подошел к                                                                                                                                     шкатулке, в которой хранились деньги,                                                                                                                                                       взял все и пошел покупать новые                                                                                                                  колеса к своей машине.</a:t>
            </a:r>
          </a:p>
          <a:p>
            <a:endParaRPr lang="ru-RU" dirty="0"/>
          </a:p>
        </p:txBody>
      </p:sp>
      <p:pic>
        <p:nvPicPr>
          <p:cNvPr id="6" name="Рисунок 5" descr="https://kakhz.ru/wp-content/uploads/2019/05/semejnyj-byudzhet_17-14-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6114" y="3108959"/>
            <a:ext cx="5725886" cy="374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05507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</a:rPr>
              <a:t>Правила  работы в группах: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F:\kruglyi_st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61671" y="1885071"/>
            <a:ext cx="5234330" cy="2982350"/>
          </a:xfr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81422" y="969792"/>
            <a:ext cx="37147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Слушаем друг друга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117438" y="1485020"/>
            <a:ext cx="285749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91433" y="997927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Участвует каждый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7190350" y="1400615"/>
            <a:ext cx="285751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906001" y="2524125"/>
            <a:ext cx="18923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onstantia" pitchFamily="18" charset="0"/>
              </a:rPr>
              <a:t> </a:t>
            </a:r>
            <a:r>
              <a:rPr lang="ru-RU" sz="2000" b="1" i="1">
                <a:solidFill>
                  <a:srgbClr val="002060"/>
                </a:solidFill>
                <a:latin typeface="Constantia" pitchFamily="18" charset="0"/>
              </a:rPr>
              <a:t>Говорим по делу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334501" y="3929064"/>
            <a:ext cx="285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onstantia" pitchFamily="18" charset="0"/>
              </a:rPr>
              <a:t>    </a:t>
            </a:r>
            <a:r>
              <a:rPr lang="ru-RU" sz="2000" b="1" i="1">
                <a:solidFill>
                  <a:srgbClr val="002060"/>
                </a:solidFill>
                <a:latin typeface="Constantia" pitchFamily="18" charset="0"/>
              </a:rPr>
              <a:t>Обращаемся по  имени</a:t>
            </a: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8572501" y="2571751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8572501" y="4000501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81751" y="5643564"/>
            <a:ext cx="3282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Обращаемся культурно</a:t>
            </a: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43251" y="5643564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  <a:latin typeface="Constantia" pitchFamily="18" charset="0"/>
              </a:rPr>
              <a:t>Работаем для себя</a:t>
            </a:r>
          </a:p>
        </p:txBody>
      </p:sp>
      <p:sp>
        <p:nvSpPr>
          <p:cNvPr id="23" name="Стрелка вниз 22"/>
          <p:cNvSpPr/>
          <p:nvPr/>
        </p:nvSpPr>
        <p:spPr>
          <a:xfrm flipV="1">
            <a:off x="4000501" y="4929189"/>
            <a:ext cx="285751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flipV="1">
            <a:off x="7524751" y="4929189"/>
            <a:ext cx="285749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" y="3571876"/>
            <a:ext cx="25717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000" b="1" i="1">
                <a:solidFill>
                  <a:srgbClr val="002060"/>
                </a:solidFill>
                <a:latin typeface="Constantia" pitchFamily="18" charset="0"/>
              </a:rPr>
              <a:t>Работаем для других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" y="2143126"/>
            <a:ext cx="25717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  <a:latin typeface="Constantia" pitchFamily="18" charset="0"/>
              </a:rPr>
              <a:t>Возражаешь –предлагай!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667001" y="2286001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667001" y="3857626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animBg="1"/>
      <p:bldP spid="15" grpId="0" build="allAtOnce"/>
      <p:bldP spid="16" grpId="0" animBg="1"/>
      <p:bldP spid="17" grpId="0" build="allAtOnce"/>
      <p:bldP spid="18" grpId="0" build="allAtOnce"/>
      <p:bldP spid="19" grpId="0" animBg="1"/>
      <p:bldP spid="20" grpId="0" animBg="1"/>
      <p:bldP spid="21" grpId="0" build="allAtOnce"/>
      <p:bldP spid="22" grpId="0" build="allAtOnce"/>
      <p:bldP spid="23" grpId="0" animBg="1"/>
      <p:bldP spid="24" grpId="0" animBg="1"/>
      <p:bldP spid="26" grpId="0" build="allAtOnce"/>
      <p:bldP spid="27" grpId="0" build="allAtOnce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3229"/>
          </a:xfrm>
        </p:spPr>
        <p:txBody>
          <a:bodyPr>
            <a:normAutofit fontScale="90000"/>
          </a:bodyPr>
          <a:lstStyle/>
          <a:p>
            <a:pPr>
              <a:tabLst>
                <a:tab pos="5106988" algn="l"/>
              </a:tabLst>
            </a:pP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3 этап. Основной этап.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Совместная деятельность по усвоению знаний.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/>
              <a:t>Соедини стрелками статьи доходов и расходов.     </a:t>
            </a: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85108"/>
            <a:ext cx="10515600" cy="4976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    </a:t>
            </a:r>
            <a:r>
              <a:rPr lang="ru-RU" dirty="0" smtClean="0"/>
              <a:t>                                </a:t>
            </a:r>
            <a:r>
              <a:rPr lang="ru-RU" b="1" dirty="0" smtClean="0"/>
              <a:t>Семейный бюджет</a:t>
            </a:r>
          </a:p>
          <a:p>
            <a:pPr>
              <a:buNone/>
            </a:pPr>
            <a:r>
              <a:rPr lang="ru-RU" b="1" dirty="0" smtClean="0"/>
              <a:t>                        доходы                                                        расходы</a:t>
            </a:r>
          </a:p>
          <a:p>
            <a:pPr marL="4754563" indent="-4754563">
              <a:buNone/>
            </a:pPr>
            <a:r>
              <a:rPr lang="ru-RU" sz="1600" b="1" dirty="0" smtClean="0"/>
              <a:t>                                                                                                        зарплата                                                                                                                  одежда                                                                                                                                                                                                                                                  медицина                                                                                                                                                                                                        книги                                                                                                                                                                                                                 транспорт                                                                                                                                                                                                                                           детское пособие                                                                                                                                                                                                          стипендия                                                                                                                                                                                                             подарки                                                                                                                                                                                                                  питание                                                                                                                                                                                                                пенсия                                                                                                                                                                                                                развлечения                                                                                                                                                                                                                            жильё                                                                                                                                                                                                                                                    приз                                                                                                                                                                                                                                                         долги                                                                                                                                                                                                                                              премия                                                                                                                                                                                                                          налоги</a:t>
            </a:r>
            <a:endParaRPr lang="ru-RU" sz="16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592285" y="1985554"/>
            <a:ext cx="901338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37714" y="1959429"/>
            <a:ext cx="1175657" cy="287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C:\Users\Leron\Desktop\babl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2534195"/>
            <a:ext cx="3540034" cy="3409406"/>
          </a:xfrm>
          <a:prstGeom prst="rect">
            <a:avLst/>
          </a:prstGeom>
          <a:noFill/>
        </p:spPr>
      </p:pic>
      <p:pic>
        <p:nvPicPr>
          <p:cNvPr id="14" name="Рисунок 13" descr="https://st.depositphotos.com/1177973/1374/i/950/depositphotos_13745608-stock-photo-shopping-trolley-with-ukrainian-coi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161" y="2873828"/>
            <a:ext cx="3095897" cy="327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Исследовательская   деятельность.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</a:t>
            </a:r>
            <a:r>
              <a:rPr lang="ru-RU" sz="3100" b="1" i="1" dirty="0" smtClean="0"/>
              <a:t>Упражнение в планировании семейного бюджета.</a:t>
            </a:r>
            <a:endParaRPr lang="ru-RU" sz="31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227908"/>
            <a:ext cx="10515600" cy="542108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500" dirty="0" smtClean="0"/>
              <a:t>     </a:t>
            </a:r>
            <a:r>
              <a:rPr lang="ru-RU" sz="4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Выберите только те товары, которые вы посчитаете необходимыми приобрести на месяц для вашей семьи. Не забудьте, что существует ряд услуг, которыми мы пользуемся каждый месяц. Их надо обязательно включить в расходы</a:t>
            </a: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200" b="1" dirty="0" smtClean="0"/>
              <a:t> </a:t>
            </a:r>
            <a:r>
              <a:rPr lang="ru-RU" sz="4200" dirty="0" smtClean="0"/>
              <a:t>                                                                                                                       </a:t>
            </a:r>
          </a:p>
          <a:p>
            <a:r>
              <a:rPr lang="ru-RU" sz="3500" dirty="0" smtClean="0"/>
              <a:t> Лекарства – 3 д.</a:t>
            </a:r>
          </a:p>
          <a:p>
            <a:r>
              <a:rPr lang="ru-RU" sz="3500" dirty="0" smtClean="0"/>
              <a:t>Продукты – 40 д.</a:t>
            </a:r>
          </a:p>
          <a:p>
            <a:r>
              <a:rPr lang="ru-RU" sz="3500" dirty="0" smtClean="0"/>
              <a:t>Одежда – 20 д.</a:t>
            </a:r>
          </a:p>
          <a:p>
            <a:r>
              <a:rPr lang="ru-RU" sz="3500" dirty="0" smtClean="0"/>
              <a:t>Обувь – 10 д.</a:t>
            </a:r>
          </a:p>
          <a:p>
            <a:r>
              <a:rPr lang="ru-RU" sz="3500" dirty="0" smtClean="0"/>
              <a:t>Бытовая химия – 2 д.</a:t>
            </a:r>
          </a:p>
          <a:p>
            <a:r>
              <a:rPr lang="ru-RU" sz="3500" dirty="0" smtClean="0"/>
              <a:t>Транспорт – 10 д.</a:t>
            </a:r>
          </a:p>
          <a:p>
            <a:r>
              <a:rPr lang="ru-RU" sz="3500" dirty="0" smtClean="0"/>
              <a:t>Велосипед – 40 д.</a:t>
            </a:r>
          </a:p>
          <a:p>
            <a:r>
              <a:rPr lang="ru-RU" sz="3500" dirty="0" smtClean="0"/>
              <a:t>Музыкальная (спортивная) школа – 5 д.</a:t>
            </a:r>
          </a:p>
          <a:p>
            <a:r>
              <a:rPr lang="ru-RU" sz="3500" dirty="0" smtClean="0"/>
              <a:t>Книги – 2 д.</a:t>
            </a:r>
          </a:p>
          <a:p>
            <a:r>
              <a:rPr lang="ru-RU" sz="3500" dirty="0" smtClean="0"/>
              <a:t>Компьютер – 70 д.</a:t>
            </a:r>
          </a:p>
          <a:p>
            <a:r>
              <a:rPr lang="ru-RU" sz="3500" dirty="0" smtClean="0"/>
              <a:t>Игрушки – 3 д.</a:t>
            </a:r>
          </a:p>
          <a:p>
            <a:r>
              <a:rPr lang="ru-RU" sz="3500" dirty="0" smtClean="0"/>
              <a:t>Платежи и налоги – 20 д.</a:t>
            </a:r>
          </a:p>
          <a:p>
            <a:r>
              <a:rPr lang="ru-RU" sz="3500" dirty="0" smtClean="0"/>
              <a:t>Видеокассеты (диски) – 3 д.</a:t>
            </a:r>
          </a:p>
          <a:p>
            <a:r>
              <a:rPr lang="ru-RU" sz="3500" dirty="0" smtClean="0"/>
              <a:t>Посещение театра, цирка – 5 д.</a:t>
            </a:r>
          </a:p>
          <a:p>
            <a:r>
              <a:rPr lang="ru-RU" sz="3500" dirty="0" smtClean="0"/>
              <a:t>Туристическая поездка – 20 </a:t>
            </a:r>
            <a:r>
              <a:rPr lang="ru-RU" sz="3500" dirty="0" err="1" smtClean="0"/>
              <a:t>д</a:t>
            </a:r>
            <a:endParaRPr lang="ru-RU" sz="3500" dirty="0" smtClean="0"/>
          </a:p>
          <a:p>
            <a:endParaRPr lang="ru-RU" dirty="0"/>
          </a:p>
        </p:txBody>
      </p:sp>
      <p:pic>
        <p:nvPicPr>
          <p:cNvPr id="6" name="Рисунок 5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7" y="2299063"/>
            <a:ext cx="4637314" cy="38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232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         Команда проекта: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1016" y="1413164"/>
            <a:ext cx="11788726" cy="50720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6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МБОУ </a:t>
            </a:r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Верейская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 СОШ № 1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Балашова Анна Юрьевна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Васильева Елена Анатольевна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Евдокимова Анастасия Николаевна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Нестерова Светлана Викторовна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Новикова Людмила Анатольевна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Лубенникова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Марина Анатольевна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математики и информатики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девиз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Творить и совершенствоваться!</a:t>
            </a:r>
            <a:endParaRPr lang="ru-RU" sz="6000" b="1" i="1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3314" name="Picture 2" descr="https://cdn.shopify.com/s/files/1/0251/5291/3511/articles/males-2322810_1920_1200x1200.jpg?v=15737287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225" y="0"/>
            <a:ext cx="3378023" cy="3378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4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0445" y="3148148"/>
            <a:ext cx="8647611" cy="37098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Сбалансированный бюджет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Дефицит бюджета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200" y="3148149"/>
            <a:ext cx="5181600" cy="30288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err="1" smtClean="0"/>
              <a:t>Профицит</a:t>
            </a:r>
            <a:r>
              <a:rPr lang="ru-RU" dirty="0" smtClean="0"/>
              <a:t> бюджета</a:t>
            </a:r>
            <a:endParaRPr lang="ru-RU" dirty="0"/>
          </a:p>
        </p:txBody>
      </p:sp>
      <p:pic>
        <p:nvPicPr>
          <p:cNvPr id="7" name="Рисунок 6" descr="C:\Users\toshiba\Pictures\весы 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32" y="209005"/>
            <a:ext cx="4683497" cy="293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toshiba\Pictures\весы 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177" y="176441"/>
            <a:ext cx="4924697" cy="29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toshiba\Pictures\весы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0403" y="3683380"/>
            <a:ext cx="4177939" cy="25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Упражнение в оценке бюджета семьи.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12074" y="1525178"/>
          <a:ext cx="10515600" cy="469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1459474">
                <a:tc>
                  <a:txBody>
                    <a:bodyPr/>
                    <a:lstStyle/>
                    <a:p>
                      <a:r>
                        <a:rPr lang="ru-RU" sz="1800" u="sng" kern="1200" dirty="0" smtClean="0"/>
                        <a:t>1группа</a:t>
                      </a:r>
                      <a:endParaRPr lang="ru-RU" u="sng" dirty="0" smtClean="0"/>
                    </a:p>
                    <a:p>
                      <a:r>
                        <a:rPr lang="ru-RU" sz="1800" kern="1200" dirty="0" smtClean="0"/>
                        <a:t>Рассчитай доходы   и  расходы семьи Красной Шапочки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 </a:t>
                      </a:r>
                      <a:r>
                        <a:rPr lang="ru-RU" sz="1800" u="sng" kern="1200" dirty="0" smtClean="0"/>
                        <a:t>2 группа                                         </a:t>
                      </a:r>
                      <a:r>
                        <a:rPr lang="ru-RU" sz="1800" kern="1200" dirty="0" smtClean="0"/>
                        <a:t>Рассчитай доходы    и расходы семьи дяди Фёдора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 </a:t>
                      </a:r>
                      <a:r>
                        <a:rPr lang="ru-RU" sz="1800" u="sng" kern="1200" dirty="0" smtClean="0"/>
                        <a:t>3 группа                                                      </a:t>
                      </a:r>
                      <a:r>
                        <a:rPr lang="ru-RU" sz="1800" kern="1200" dirty="0" smtClean="0"/>
                        <a:t>Рассчитай доходы и расходы семьи Алисы Селезнёвой</a:t>
                      </a:r>
                      <a:endParaRPr lang="ru-RU" dirty="0"/>
                    </a:p>
                  </a:txBody>
                  <a:tcPr/>
                </a:tc>
              </a:tr>
              <a:tr h="32332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Картинки по запросу картинка дядя фёдор на прозрачном фон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924" y="3228699"/>
            <a:ext cx="2323395" cy="29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.tcdn.co/209/d7b/209d7bab-71de-45cf-b585-f3b567006fcc/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0678" y="3057860"/>
            <a:ext cx="2883562" cy="287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артинка Красная Шапочка на прозрачном фон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45" y="3026228"/>
            <a:ext cx="2307530" cy="289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1 группа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C:\Users\toshiba\Pictures\карточка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5" y="1724297"/>
            <a:ext cx="11704320" cy="4603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2 группа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C:\Users\toshiba\Pictures\карточка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5" y="1744793"/>
            <a:ext cx="11303726" cy="4381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3 группа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C:\Users\toshiba\Pictures\карточка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76" y="1657400"/>
            <a:ext cx="11234058" cy="4852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Заполните итоговую таблицу « Доходов и расходов».  Сделайте вывод.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62" name="Picture 2" descr="C:\Users\toshiba\Pictures\таблиц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90" y="1747539"/>
            <a:ext cx="11313739" cy="464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0263"/>
            <a:ext cx="10515600" cy="135853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Выберите из предложенных вариантов на карточке  те верные советы, которые помогут сэкономить семейный бюджет.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8309" y="1825625"/>
            <a:ext cx="6925491" cy="435133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Планируйте семейный бюджет исходя из доходов. 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Уходя из дома, не забывайте выключать свет. 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Требуя новую игрушку, подумай о семейном бюджете. 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Проси у родителей новую игрушку к каждому празднику. 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Сходил в магазин, оставь сдачу себе. 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Бережно относись к своим вещам. 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Напоминай родителям о своевременной оплате налогов.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Чаще пользуйтесь услугами такси. 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Пользуйтесь услугами доставки горячей пиццы. 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Чаще разговаривай по сотовому телефону с друзьями.</a:t>
            </a:r>
            <a:r>
              <a:rPr lang="ru-RU" sz="8000" b="1" dirty="0" smtClean="0"/>
              <a:t> </a:t>
            </a:r>
          </a:p>
          <a:p>
            <a:pPr>
              <a:buNone/>
            </a:pPr>
            <a:endParaRPr lang="ru-RU" sz="8400" b="1" dirty="0" smtClean="0"/>
          </a:p>
          <a:p>
            <a:pPr>
              <a:buNone/>
            </a:pPr>
            <a:r>
              <a:rPr lang="ru-RU" sz="8400" b="1" dirty="0" smtClean="0">
                <a:solidFill>
                  <a:srgbClr val="C00000"/>
                </a:solidFill>
              </a:rPr>
              <a:t>   Чтобы не было дефицита бюджета и была возможность делать сбережения, нужно правильно планировать бюджет и научиться экономить!</a:t>
            </a:r>
            <a:endParaRPr lang="ru-RU" sz="8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8400" b="1" dirty="0" smtClean="0">
                <a:solidFill>
                  <a:srgbClr val="C00000"/>
                </a:solidFill>
              </a:rPr>
              <a:t> </a:t>
            </a:r>
            <a:endParaRPr lang="ru-RU" sz="8400" dirty="0" smtClean="0">
              <a:solidFill>
                <a:srgbClr val="C00000"/>
              </a:solidFill>
            </a:endParaRPr>
          </a:p>
          <a:p>
            <a:pPr lvl="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yt3.ggpht.com/a/AATXAJwmy29XfhWAFN-X5x8syHHBR8rdC7VXqvY6iw=s900-c-k-c0xffffffff-no-rj-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68" y="2215529"/>
            <a:ext cx="3400099" cy="395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ПАМЯТКА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2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1.Разумно расходовать деньги.</a:t>
            </a:r>
          </a:p>
          <a:p>
            <a:pPr>
              <a:buNone/>
            </a:pPr>
            <a:r>
              <a:rPr lang="ru-RU" sz="3600" dirty="0" smtClean="0"/>
              <a:t>2.Не покупать не нужных в хозяйстве вещей. </a:t>
            </a:r>
          </a:p>
          <a:p>
            <a:pPr>
              <a:buNone/>
            </a:pPr>
            <a:r>
              <a:rPr lang="ru-RU" sz="3600" dirty="0" smtClean="0"/>
              <a:t>3.Не покупать лишних продуктов,                                                    чтобы потом их не выбрасывать. </a:t>
            </a:r>
          </a:p>
          <a:p>
            <a:pPr>
              <a:buNone/>
            </a:pPr>
            <a:r>
              <a:rPr lang="ru-RU" sz="3600" dirty="0" smtClean="0"/>
              <a:t>4.Ценить трудовую копейку.</a:t>
            </a:r>
            <a:endParaRPr lang="ru-RU" sz="3600" dirty="0"/>
          </a:p>
        </p:txBody>
      </p:sp>
      <p:pic>
        <p:nvPicPr>
          <p:cNvPr id="6" name="Рисунок 5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847" y="2962762"/>
            <a:ext cx="3487782" cy="3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   4 этап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             Рефлексия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58536"/>
            <a:ext cx="10515600" cy="54994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-</a:t>
            </a:r>
            <a:r>
              <a:rPr lang="ru-RU" i="1" dirty="0" smtClean="0"/>
              <a:t>Оцените свою работу на уроке.                                                                                                 -Посчитайте, каковы были сегодня ваши личные   вложения в  копилку.</a:t>
            </a:r>
          </a:p>
          <a:p>
            <a:pPr>
              <a:buNone/>
            </a:pPr>
            <a:r>
              <a:rPr lang="ru-RU" i="1" dirty="0" smtClean="0"/>
              <a:t>  - Оцените работу группы.</a:t>
            </a:r>
          </a:p>
          <a:p>
            <a:pPr>
              <a:buNone/>
            </a:pPr>
            <a:r>
              <a:rPr lang="ru-RU" i="1" dirty="0" smtClean="0"/>
              <a:t>   -Каково общее количество заработанных каждой группой денег.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363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476" y="4260557"/>
            <a:ext cx="4789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ПОПОЛНЯЙ-КА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avatars.mds.yandex.net/get-pdb/2480261/156e411c-ff6b-4193-b3e7-d9a8cf299f0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890" y="3055529"/>
            <a:ext cx="3802471" cy="3802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1" b="1114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Благодарим за внимание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7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8" y="220393"/>
            <a:ext cx="11690252" cy="1407459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	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0" y="225082"/>
            <a:ext cx="11802795" cy="4234375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73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итоговой аттестационной работы (проекта):</a:t>
            </a:r>
            <a:endParaRPr lang="ru-RU" sz="73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5700" b="1" dirty="0" smtClean="0">
                <a:solidFill>
                  <a:srgbClr val="C00000"/>
                </a:solidFill>
                <a:latin typeface="Monotype Corsiva" pitchFamily="66" charset="0"/>
              </a:rPr>
              <a:t>        </a:t>
            </a:r>
          </a:p>
          <a:p>
            <a:endParaRPr lang="ru-RU" sz="57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5700" b="1" dirty="0" smtClean="0">
                <a:solidFill>
                  <a:srgbClr val="C00000"/>
                </a:solidFill>
                <a:latin typeface="Monotype Corsiva" pitchFamily="66" charset="0"/>
              </a:rPr>
              <a:t>    Методическая разработка </a:t>
            </a:r>
          </a:p>
          <a:p>
            <a:r>
              <a:rPr lang="ru-RU" sz="5700" b="1" dirty="0" smtClean="0">
                <a:solidFill>
                  <a:srgbClr val="C00000"/>
                </a:solidFill>
                <a:latin typeface="Monotype Corsiva" pitchFamily="66" charset="0"/>
              </a:rPr>
              <a:t>            урочного занятия </a:t>
            </a:r>
          </a:p>
          <a:p>
            <a:r>
              <a:rPr lang="ru-RU" sz="57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по теме:                                                 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    «</a:t>
            </a:r>
            <a:r>
              <a:rPr lang="ru-RU" sz="6300" b="1" dirty="0" smtClean="0">
                <a:solidFill>
                  <a:srgbClr val="C00000"/>
                </a:solidFill>
                <a:latin typeface="Monotype Corsiva" pitchFamily="66" charset="0"/>
              </a:rPr>
              <a:t>Как   планировать</a:t>
            </a:r>
          </a:p>
          <a:p>
            <a:r>
              <a:rPr lang="ru-RU" sz="6300" b="1" dirty="0" smtClean="0">
                <a:solidFill>
                  <a:srgbClr val="C00000"/>
                </a:solidFill>
                <a:latin typeface="Monotype Corsiva" pitchFamily="66" charset="0"/>
              </a:rPr>
              <a:t>              семейный бюджет»</a:t>
            </a:r>
            <a:endParaRPr lang="ru-RU" sz="6300" b="1" dirty="0"/>
          </a:p>
        </p:txBody>
      </p:sp>
      <p:pic>
        <p:nvPicPr>
          <p:cNvPr id="12290" name="Picture 2" descr="https://ds05.infourok.ru/uploads/ex/12dd/0004318c-8849061e/3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422" y="984739"/>
            <a:ext cx="7146388" cy="5359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97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12" y="548640"/>
            <a:ext cx="11178638" cy="31089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Общая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характеристика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занятия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268" name="Picture 4" descr="https://avatars.mds.yandex.net/get-zen_doc/1856484/pub_5d7e2ce5a660d700bf4569a3_5d7e38c405fd9800ae75fe9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700" y="633047"/>
            <a:ext cx="9663247" cy="538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31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21" y="0"/>
            <a:ext cx="11142785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Характеристика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условий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710" y="1108173"/>
            <a:ext cx="11020865" cy="537703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Объект : </a:t>
            </a:r>
          </a:p>
          <a:p>
            <a:pPr lvl="1"/>
            <a:r>
              <a:rPr lang="ru-RU" dirty="0"/>
              <a:t>Место</a:t>
            </a:r>
            <a:r>
              <a:rPr lang="ru-RU" dirty="0" smtClean="0"/>
              <a:t>: </a:t>
            </a:r>
            <a:r>
              <a:rPr lang="ru-RU" i="1" dirty="0" smtClean="0"/>
              <a:t>Московская область, </a:t>
            </a:r>
            <a:r>
              <a:rPr lang="ru-RU" i="1" dirty="0" err="1" smtClean="0"/>
              <a:t>Наро-Фоминский</a:t>
            </a:r>
            <a:r>
              <a:rPr lang="ru-RU" i="1" dirty="0" smtClean="0"/>
              <a:t> </a:t>
            </a:r>
            <a:r>
              <a:rPr lang="ru-RU" i="1" dirty="0" err="1" smtClean="0"/>
              <a:t>р-он</a:t>
            </a:r>
            <a:r>
              <a:rPr lang="ru-RU" dirty="0" smtClean="0"/>
              <a:t>, </a:t>
            </a:r>
            <a:r>
              <a:rPr lang="ru-RU" i="1" dirty="0" smtClean="0"/>
              <a:t>г.Верея</a:t>
            </a:r>
            <a:endParaRPr lang="ru-RU" i="1" dirty="0"/>
          </a:p>
          <a:p>
            <a:pPr lvl="1"/>
            <a:r>
              <a:rPr lang="ru-RU" dirty="0"/>
              <a:t>Название образовательной </a:t>
            </a:r>
            <a:r>
              <a:rPr lang="ru-RU" dirty="0" smtClean="0"/>
              <a:t>организации: </a:t>
            </a:r>
            <a:r>
              <a:rPr lang="ru-RU" i="1" dirty="0" smtClean="0"/>
              <a:t>МБОУ </a:t>
            </a:r>
            <a:r>
              <a:rPr lang="ru-RU" i="1" dirty="0" err="1" smtClean="0"/>
              <a:t>Верейская</a:t>
            </a:r>
            <a:r>
              <a:rPr lang="ru-RU" i="1" dirty="0" smtClean="0"/>
              <a:t> СОШ № 1</a:t>
            </a:r>
            <a:endParaRPr lang="ru-RU" i="1" dirty="0"/>
          </a:p>
          <a:p>
            <a:r>
              <a:rPr lang="ru-RU" dirty="0"/>
              <a:t>Участники проекта: </a:t>
            </a:r>
          </a:p>
          <a:p>
            <a:pPr lvl="1"/>
            <a:r>
              <a:rPr lang="ru-RU" dirty="0"/>
              <a:t>Педагог: </a:t>
            </a:r>
            <a:r>
              <a:rPr lang="ru-RU" i="1" dirty="0" smtClean="0"/>
              <a:t>Васильева Е.А., Евдокимова А.Н., Новикова Л.А., Нестерова </a:t>
            </a:r>
            <a:r>
              <a:rPr lang="ru-RU" i="1" dirty="0" err="1" smtClean="0"/>
              <a:t>С.В.-учителя</a:t>
            </a:r>
            <a:r>
              <a:rPr lang="ru-RU" i="1" dirty="0" smtClean="0"/>
              <a:t> начальной школы, Балашова А.Ю. - учитель математики, </a:t>
            </a:r>
            <a:r>
              <a:rPr lang="ru-RU" i="1" dirty="0" err="1" smtClean="0"/>
              <a:t>Лубеникова</a:t>
            </a:r>
            <a:r>
              <a:rPr lang="ru-RU" i="1" dirty="0" smtClean="0"/>
              <a:t> </a:t>
            </a:r>
            <a:r>
              <a:rPr lang="ru-RU" i="1" dirty="0" err="1" smtClean="0"/>
              <a:t>М.А.-учитель</a:t>
            </a:r>
            <a:r>
              <a:rPr lang="ru-RU" i="1" dirty="0" smtClean="0"/>
              <a:t> математики и информатики.</a:t>
            </a:r>
            <a:endParaRPr lang="ru-RU" i="1" dirty="0"/>
          </a:p>
          <a:p>
            <a:pPr lvl="1"/>
            <a:r>
              <a:rPr lang="ru-RU" dirty="0"/>
              <a:t>Учащиеся: </a:t>
            </a:r>
            <a:r>
              <a:rPr lang="ru-RU" dirty="0" smtClean="0"/>
              <a:t>4 </a:t>
            </a:r>
            <a:r>
              <a:rPr lang="ru-RU" i="1" dirty="0" smtClean="0"/>
              <a:t>класс</a:t>
            </a:r>
            <a:endParaRPr lang="ru-RU" i="1" dirty="0"/>
          </a:p>
          <a:p>
            <a:r>
              <a:rPr lang="ru-RU" dirty="0"/>
              <a:t>Название </a:t>
            </a:r>
            <a:r>
              <a:rPr lang="ru-RU" dirty="0" smtClean="0"/>
              <a:t>предмета: </a:t>
            </a:r>
            <a:r>
              <a:rPr lang="ru-RU" sz="2400" i="1" dirty="0" smtClean="0"/>
              <a:t>Финансовая грамотность</a:t>
            </a:r>
            <a:endParaRPr lang="ru-RU" sz="2400" i="1" dirty="0"/>
          </a:p>
          <a:p>
            <a:r>
              <a:rPr lang="ru-RU" dirty="0"/>
              <a:t>Место занятия в логике реализации предмета (</a:t>
            </a:r>
            <a:r>
              <a:rPr lang="ru-RU" dirty="0" smtClean="0"/>
              <a:t>курса, факультатива):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/>
              <a:t>Раздел 4: </a:t>
            </a:r>
            <a:r>
              <a:rPr lang="ru-RU" sz="2400" i="1" dirty="0" smtClean="0"/>
              <a:t>Деньги счёт любят, или как управлять своим кошельком, чтобы он не пустовал.</a:t>
            </a:r>
          </a:p>
          <a:p>
            <a:pPr>
              <a:buNone/>
            </a:pPr>
            <a:r>
              <a:rPr lang="ru-RU" i="1" dirty="0" smtClean="0"/>
              <a:t>Занятие 13: </a:t>
            </a:r>
            <a:r>
              <a:rPr lang="ru-RU" sz="2400" i="1" dirty="0" smtClean="0"/>
              <a:t>Как планировать семейный бюджет.</a:t>
            </a:r>
          </a:p>
          <a:p>
            <a:pPr lvl="0">
              <a:buNone/>
            </a:pPr>
            <a:r>
              <a:rPr lang="ru-RU" i="1" dirty="0" smtClean="0"/>
              <a:t>    </a:t>
            </a:r>
            <a:r>
              <a:rPr lang="ru-RU" sz="2400" i="1" dirty="0" smtClean="0"/>
              <a:t>Для освоения данной темы необходимы знания о деньгах, доходах и расходах семьи. 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   Полученные в ходе занятия знания, необходимы для освоения учащимися темы «Правила составления семейного бюджета»</a:t>
            </a:r>
            <a:r>
              <a:rPr lang="ru-RU" sz="2400" dirty="0" smtClean="0"/>
              <a:t> </a:t>
            </a:r>
            <a:endParaRPr lang="ru-RU" sz="2400" i="1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37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Характеристика условий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58731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 деятельности учащихся: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урочная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занятий по теме/ порядковый номер в теме: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/ 1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Тип занятия: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комбинированный урок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Оборудование и/ или характеристика образовательной среды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компьютер, проектор, интерактивная доска, презентация, карточки для игр и практической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работы,толковый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словарь.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Учебно-методическое обеспечение:</a:t>
            </a:r>
          </a:p>
          <a:p>
            <a:pPr marL="450850" lvl="1" indent="-366713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Методические материалы для учителя: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Корлюгова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Ю.Н. Финансовая грамотность:  методические        рекомендации для учителя. 2-4 классы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орг. – М.: ВИТА-ПРЕСС, 2016. – 64 с</a:t>
            </a:r>
          </a:p>
          <a:p>
            <a:pPr marL="450850" lvl="1" indent="-45085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Учебник и или учебное пособие для учащихся: Г.Д.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Гловели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Финансовая грамотность: материалы для     учащихся. 4 класс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орг. М.: ВИТА-ПРЕСС, 2016. – 128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095" y="190427"/>
            <a:ext cx="8322896" cy="17087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Педагогическая     характеристика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занятия</a:t>
            </a:r>
          </a:p>
        </p:txBody>
      </p:sp>
      <p:pic>
        <p:nvPicPr>
          <p:cNvPr id="4" name="Picture 5" descr="http://privadmin.ru/assets/uploads/2015-12-10/2015-12-10_14-14-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269875"/>
            <a:ext cx="265747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7433" y="1791802"/>
            <a:ext cx="7216727" cy="4883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52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3" y="224448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Как планировать семейный бюджет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794" y="844061"/>
            <a:ext cx="10515600" cy="583809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6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Цели 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занятия</a:t>
            </a:r>
            <a:r>
              <a:rPr lang="ru-RU" sz="460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sz="4600" dirty="0"/>
              <a:t> </a:t>
            </a:r>
            <a:endParaRPr lang="ru-RU" sz="4600" dirty="0" smtClean="0"/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приобретение навыков составления семейного бюджета; способствовать развитию навыков рационального использования бюджета семьи. </a:t>
            </a:r>
            <a:endParaRPr lang="ru-RU" sz="3200" i="1" dirty="0" smtClean="0"/>
          </a:p>
          <a:p>
            <a:r>
              <a:rPr lang="ru-RU" sz="3200" i="1" dirty="0" smtClean="0"/>
              <a:t>достижение </a:t>
            </a:r>
            <a:r>
              <a:rPr lang="ru-RU" sz="3200" i="1" dirty="0"/>
              <a:t>не менее </a:t>
            </a:r>
            <a:r>
              <a:rPr lang="ru-RU" sz="3200" i="1" dirty="0" smtClean="0"/>
              <a:t>70 </a:t>
            </a:r>
            <a:r>
              <a:rPr lang="ru-RU" sz="3200" i="1" dirty="0"/>
              <a:t>% учащимися следующих </a:t>
            </a:r>
            <a:r>
              <a:rPr lang="ru-RU" sz="3200" dirty="0"/>
              <a:t>образовательных </a:t>
            </a:r>
            <a:r>
              <a:rPr lang="ru-RU" sz="3200" dirty="0" smtClean="0"/>
              <a:t>результатов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 Предметные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/>
              <a:t>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умение составлять семейный бюджет на  условных примерах;</a:t>
            </a:r>
          </a:p>
          <a:p>
            <a:pPr lvl="1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умение  сопоставлять доходы и расходы семьи и предлагать финансовые решения;</a:t>
            </a:r>
          </a:p>
          <a:p>
            <a:pPr lvl="1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умение решать задачи по избеганию  дефицита семейного бюджета.</a:t>
            </a:r>
          </a:p>
          <a:p>
            <a:pPr lvl="1">
              <a:buNone/>
            </a:pP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образовательные результаты: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умение решать проблемы творческого и поискового характера в группе и индивидуально;</a:t>
            </a:r>
          </a:p>
          <a:p>
            <a:pPr marL="914400" lvl="1" indent="-45720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умение выбирать действия в соответствии с поставленной задачей;</a:t>
            </a:r>
          </a:p>
          <a:p>
            <a:pPr marL="914400" lvl="1" indent="-45720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выдвигать  версии и выбирать средства достижения поставленной  цели;</a:t>
            </a:r>
          </a:p>
          <a:p>
            <a:pPr marL="914400" lvl="1" indent="-45720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умение выполнять самооценку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критериальной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основе.</a:t>
            </a:r>
          </a:p>
          <a:p>
            <a:pPr marL="914400" lvl="1" indent="-45720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Личностные:</a:t>
            </a:r>
          </a:p>
          <a:p>
            <a:pPr marL="914400" lvl="1" indent="-45720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развивать умение работать в группах;</a:t>
            </a:r>
          </a:p>
          <a:p>
            <a:pPr marL="914400" lvl="1" indent="-457200"/>
            <a:r>
              <a:rPr lang="ru-RU" altLang="ru-RU" sz="2900" dirty="0" smtClean="0">
                <a:solidFill>
                  <a:srgbClr val="0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вырабатывать навыков культурного общения;</a:t>
            </a:r>
          </a:p>
          <a:p>
            <a:pPr marL="914400" lvl="1" indent="-457200"/>
            <a:r>
              <a:rPr lang="ru-RU" alt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социальную активность и самостоятельность;</a:t>
            </a:r>
          </a:p>
          <a:p>
            <a:pPr marL="914400" lvl="1" indent="-457200"/>
            <a:r>
              <a:rPr lang="ru-RU" alt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рациональное отношение к семейному бюджету,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понимание различий между расходами на товары и услуги первой                                                  необходимости и расходами на дополнительные нужды.</a:t>
            </a:r>
          </a:p>
          <a:p>
            <a:pPr lvl="1"/>
            <a:endParaRPr lang="ru-RU" sz="2900" dirty="0" smtClean="0"/>
          </a:p>
          <a:p>
            <a:pPr lvl="2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6" name="Picture 8" descr="https://st.depositphotos.com/1733845/2499/v/950/depositphotos_24996857-stock-illustration-vector-illustration-of-wallet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7052" y="4182070"/>
            <a:ext cx="3048000" cy="267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61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434" y="182880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Описание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128" y="1280160"/>
            <a:ext cx="10495671" cy="489680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*</a:t>
            </a:r>
            <a:r>
              <a:rPr lang="ru-RU" sz="2000" dirty="0"/>
              <a:t>этап может включать одно или несколько типов заданий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69496"/>
              </p:ext>
            </p:extLst>
          </p:nvPr>
        </p:nvGraphicFramePr>
        <p:xfrm>
          <a:off x="309490" y="928469"/>
          <a:ext cx="11465168" cy="576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1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78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5302">
                <a:tc>
                  <a:txBody>
                    <a:bodyPr/>
                    <a:lstStyle/>
                    <a:p>
                      <a:r>
                        <a:rPr lang="ru-RU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Продолжительность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Действия учащихся при выполнении заданий или типы заданий для учащихся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2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 Орг.момент.</a:t>
                      </a:r>
                    </a:p>
                    <a:p>
                      <a:r>
                        <a:rPr lang="ru-RU" b="1" dirty="0" smtClean="0"/>
                        <a:t>Мотивация</a:t>
                      </a:r>
                      <a:r>
                        <a:rPr lang="ru-RU" b="1" baseline="0" dirty="0" smtClean="0"/>
                        <a:t> и актуализация.</a:t>
                      </a:r>
                    </a:p>
                    <a:p>
                      <a:endParaRPr lang="ru-RU" b="1" baseline="0" dirty="0" smtClean="0"/>
                    </a:p>
                    <a:p>
                      <a:r>
                        <a:rPr lang="ru-RU" b="1" baseline="0" dirty="0" smtClean="0"/>
                        <a:t>2.  Выявление исходного уровня знаний.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мин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1.Отгадывают кроссворд: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http://puzzlecup.com/?guess=D0858DDEE77E2AAU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Участвуют в беседе. Работают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понятиями.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1.Участвуют 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обсуждении проблемной ситуации, предлагают решение проблемы.</a:t>
                      </a:r>
                    </a:p>
                    <a:p>
                      <a:endParaRPr lang="ru-RU" sz="1800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06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 Основной этап.</a:t>
                      </a:r>
                    </a:p>
                    <a:p>
                      <a:r>
                        <a:rPr lang="ru-RU" b="1" dirty="0" smtClean="0"/>
                        <a:t>Совместная</a:t>
                      </a:r>
                      <a:r>
                        <a:rPr lang="ru-RU" b="1" baseline="0" dirty="0" smtClean="0"/>
                        <a:t> деятельность по усвоению знаний.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Формулируют тему урока, определяют границу своего знания-незнания по теме,  ставят перед собой учебные цели.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Работа в группах.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Работа с толковым  словарём.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Соотносят доходы и расходы, сравнивают полученные результаты,  составляют характеристику бюджета семьи через решение проблемных задач, </a:t>
                      </a:r>
                      <a:r>
                        <a:rPr lang="ru-RU" sz="1800" baseline="0" dirty="0" smtClean="0"/>
                        <a:t> выбирают формулу идеального семейного бюджета..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70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Рефлексия.</a:t>
                      </a:r>
                    </a:p>
                    <a:p>
                      <a:r>
                        <a:rPr lang="ru-RU" b="1" dirty="0" smtClean="0"/>
                        <a:t>Подведение</a:t>
                      </a:r>
                      <a:r>
                        <a:rPr lang="ru-RU" b="1" baseline="0" dirty="0" smtClean="0"/>
                        <a:t> итогов.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Отвечают на вопросы, делают выводы. </a:t>
                      </a:r>
                    </a:p>
                    <a:p>
                      <a:r>
                        <a:rPr lang="ru-RU" sz="1800" baseline="0" dirty="0" smtClean="0"/>
                        <a:t>Самооценка деятельности. Самоанализ.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27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1333</Words>
  <Application>Microsoft Office PowerPoint</Application>
  <PresentationFormat>Произвольный</PresentationFormat>
  <Paragraphs>253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СОДЕЙСТВИЕ В СОЗДАНИИ КАДРОВОГО ПОТЕНЦИАЛА УЧИТЕЛЕЙ, МЕТОДИСТОВ, АДМИНИСТРАТОРОВ ОБРАЗОВАТЕЛЬНЫХ ОРГАНИЗАЦИЙ В ОБЛАСТИ ФИНАНСОВОЙ ГРАМОТНОСТИ, А ТАКЖЕ ЭФФЕКТИВНОЙ ИНФРАСТРУКТУРЫ ПО ПОДДЕРЖКЕ ИХ ДЕЯТЕЛЬНОСТИ ПО РАСПРОСТРАНЕНИЮ ФИНАНСОВОЙ ГРАМОТНОСТИ</vt:lpstr>
      <vt:lpstr>         Команда проекта:</vt:lpstr>
      <vt:lpstr> </vt:lpstr>
      <vt:lpstr>  Общая  характеристика  занятия</vt:lpstr>
      <vt:lpstr>   Характеристика условий реализации проекта</vt:lpstr>
      <vt:lpstr>Характеристика условий реализации проекта</vt:lpstr>
      <vt:lpstr>        Педагогическая     характеристика занятия</vt:lpstr>
      <vt:lpstr>Тема: Как планировать семейный бюджет</vt:lpstr>
      <vt:lpstr>      Описание учебного процесса</vt:lpstr>
      <vt:lpstr>            Описание учебного процесса</vt:lpstr>
      <vt:lpstr>    Методическая характеристика занятия</vt:lpstr>
      <vt:lpstr>Перечень методик (технологий, методических приемов), рекомендуемых  к  использованию   на уроке</vt:lpstr>
      <vt:lpstr>Методика оценки педагогической эффективности занятия </vt:lpstr>
      <vt:lpstr>ПРИЛОЖЕНИЕ   К   УРОКУ</vt:lpstr>
      <vt:lpstr>                                1этап              Мотивация и актуализация</vt:lpstr>
      <vt:lpstr>                                                    2этап            Выявление  исходного уровня знаний.</vt:lpstr>
      <vt:lpstr>             Правила  работы в группах:</vt:lpstr>
      <vt:lpstr>                                    3 этап. Основной этап. Совместная деятельность по усвоению знаний. Соедини стрелками статьи доходов и расходов.     </vt:lpstr>
      <vt:lpstr>          Исследовательская   деятельность.              Упражнение в планировании семейного бюджета.</vt:lpstr>
      <vt:lpstr>Презентация PowerPoint</vt:lpstr>
      <vt:lpstr>      Упражнение в оценке бюджета семьи.</vt:lpstr>
      <vt:lpstr>                             1 группа</vt:lpstr>
      <vt:lpstr>                             2 группа</vt:lpstr>
      <vt:lpstr>                            3 группа</vt:lpstr>
      <vt:lpstr>Заполните итоговую таблицу « Доходов и расходов».  Сделайте вывод.</vt:lpstr>
      <vt:lpstr>Выберите из предложенных вариантов на карточке  те верные советы, которые помогут сэкономить семейный бюджет. </vt:lpstr>
      <vt:lpstr>                           ПАМЯТКА</vt:lpstr>
      <vt:lpstr>                                4 этап                              Рефлексия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АННА</cp:lastModifiedBy>
  <cp:revision>266</cp:revision>
  <dcterms:created xsi:type="dcterms:W3CDTF">2016-08-27T07:46:40Z</dcterms:created>
  <dcterms:modified xsi:type="dcterms:W3CDTF">2020-06-29T05:24:17Z</dcterms:modified>
</cp:coreProperties>
</file>