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8" r:id="rId6"/>
    <p:sldId id="269" r:id="rId7"/>
    <p:sldId id="275" r:id="rId8"/>
    <p:sldId id="270" r:id="rId9"/>
    <p:sldId id="272" r:id="rId10"/>
    <p:sldId id="271" r:id="rId11"/>
    <p:sldId id="274" r:id="rId12"/>
    <p:sldId id="277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A49F19E-1AF6-48F6-9E4A-8B9FE625E844}">
          <p14:sldIdLst>
            <p14:sldId id="256"/>
            <p14:sldId id="257"/>
            <p14:sldId id="258"/>
            <p14:sldId id="276"/>
            <p14:sldId id="268"/>
            <p14:sldId id="269"/>
          </p14:sldIdLst>
        </p14:section>
        <p14:section name="Раздел без заголовка" id="{46223775-4438-45D4-8D66-FBBE8196C593}">
          <p14:sldIdLst>
            <p14:sldId id="275"/>
            <p14:sldId id="270"/>
            <p14:sldId id="272"/>
            <p14:sldId id="271"/>
            <p14:sldId id="274"/>
            <p14:sldId id="277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12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7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98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01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76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69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4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54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3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6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7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CF2A-47BB-41F3-BB0E-DFF96892DCA9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58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-rlBV1Ws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75" t="23391" r="31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9342" y="4375772"/>
            <a:ext cx="8579402" cy="1169020"/>
          </a:xfrm>
        </p:spPr>
        <p:txBody>
          <a:bodyPr>
            <a:noAutofit/>
          </a:bodyPr>
          <a:lstStyle/>
          <a:p>
            <a:r>
              <a:rPr lang="ru-RU" sz="1800" b="1" dirty="0"/>
              <a:t>СОДЕЙСТВИЕ В СОЗДАНИИ КАДРОВОГО ПОТЕНЦИАЛА УЧИТЕЛЕЙ, МЕТОДИСТОВ, АДМИНИСТРАТОРОВ ОБРАЗОВАТЕЛЬНЫХ ОРГАНИЗАЦИЙ В ОБЛАСТИ ФИНАНСОВОЙ ГРАМОТНОСТИ, А ТАКЖЕ ЭФФЕКТИВНОЙ ИНФРАСТРУКТУРЫ ПО ПОДДЕРЖКЕ ИХ ДЕЯТЕЛЬНОСТИ ПО РАСПРОСТРАНЕНИЮ ФИНАНСОВОЙ ГРАМОТНОСТИ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9342" y="5664903"/>
            <a:ext cx="8579402" cy="5549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01.10.2020,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г.Балашиха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Московская обл.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614" y="4375772"/>
            <a:ext cx="899795" cy="899795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5334" y="4453878"/>
            <a:ext cx="1016206" cy="781964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136" y="5567398"/>
            <a:ext cx="2036404" cy="5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405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209" y="156754"/>
            <a:ext cx="10515600" cy="15841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400" b="1" dirty="0"/>
              <a:t>Методическая характеристика занятия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2149" y="1334849"/>
            <a:ext cx="10615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Урочное занятие предусматривает конкретные виды деятельности, соотнесённые с этапами проведения занятия и направленные на достижение поставленной цели.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Этапы, регламент, деятельность преподавателя и обучающихся (участников занятия) прописаны в таблице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9175247"/>
              </p:ext>
            </p:extLst>
          </p:nvPr>
        </p:nvGraphicFramePr>
        <p:xfrm>
          <a:off x="1803399" y="2918993"/>
          <a:ext cx="8324670" cy="3299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286">
                  <a:extLst>
                    <a:ext uri="{9D8B030D-6E8A-4147-A177-3AD203B41FA5}">
                      <a16:colId xmlns:a16="http://schemas.microsoft.com/office/drawing/2014/main" xmlns="" val="1299520318"/>
                    </a:ext>
                  </a:extLst>
                </a:gridCol>
                <a:gridCol w="1701258">
                  <a:extLst>
                    <a:ext uri="{9D8B030D-6E8A-4147-A177-3AD203B41FA5}">
                      <a16:colId xmlns:a16="http://schemas.microsoft.com/office/drawing/2014/main" xmlns="" val="2914220393"/>
                    </a:ext>
                  </a:extLst>
                </a:gridCol>
                <a:gridCol w="3856126">
                  <a:extLst>
                    <a:ext uri="{9D8B030D-6E8A-4147-A177-3AD203B41FA5}">
                      <a16:colId xmlns:a16="http://schemas.microsoft.com/office/drawing/2014/main" xmlns="" val="2803381147"/>
                    </a:ext>
                  </a:extLst>
                </a:gridCol>
              </a:tblGrid>
              <a:tr h="969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Этапы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Регламент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(мин.)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Деятельность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250044974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Организационный момент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Активная, коллективная.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138997768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Начальная мотивация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Активная, коллективная.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73656941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Лекция-дискуссия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Активная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27597309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Групповая работа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Активная, групповая.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89036654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Рефлексия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Активная, индивидуальная.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1929864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Обратная связь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Активная, коллективная.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6346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605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0491" y="1690688"/>
            <a:ext cx="10685417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конспектирование, анализ и обобщение данных.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- смена видов деятельности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 - высказывание своего мнения, формирование активной гражданской позиции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Познавательная - поиск ответа на заданный вопрос в процессе рефлексии и выполнения тестовых заданий.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 - работа в интерактивной форме при включении в элементы ролевой игры.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активности - при выполнении домашнего задания.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активности - решение практических задач с использованием математических вычислений.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091" y="373162"/>
            <a:ext cx="10197737" cy="1446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3600" b="1" dirty="0">
                <a:latin typeface="+mj-lt"/>
                <a:ea typeface="+mj-ea"/>
                <a:cs typeface="+mj-cs"/>
              </a:rPr>
              <a:t>Выбранные методы стимулируют следующие виды активности:</a:t>
            </a:r>
          </a:p>
        </p:txBody>
      </p:sp>
    </p:spTree>
    <p:extLst>
      <p:ext uri="{BB962C8B-B14F-4D97-AF65-F5344CB8AC3E}">
        <p14:creationId xmlns:p14="http://schemas.microsoft.com/office/powerpoint/2010/main" xmlns="" val="316057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102" y="199662"/>
            <a:ext cx="1140605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b="1" dirty="0"/>
              <a:t>Методика оценки педагогической эффективности занятия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46611" y="1525225"/>
            <a:ext cx="1096191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После изложения темы преподаватель проводит рефлексию путем фронтального опроса и составления памятки.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Опрос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	1</a:t>
            </a:r>
            <a:r>
              <a:rPr lang="ru-RU" dirty="0"/>
              <a:t>. Что такое финансовая пирамида?</a:t>
            </a:r>
          </a:p>
          <a:p>
            <a:pPr marL="0" indent="0">
              <a:buNone/>
            </a:pPr>
            <a:r>
              <a:rPr lang="ru-RU" dirty="0" smtClean="0"/>
              <a:t>		2</a:t>
            </a:r>
            <a:r>
              <a:rPr lang="ru-RU" dirty="0"/>
              <a:t>. Назовите виды финансовых пирамид?</a:t>
            </a:r>
          </a:p>
          <a:p>
            <a:pPr marL="0" indent="0">
              <a:buNone/>
            </a:pPr>
            <a:r>
              <a:rPr lang="ru-RU" dirty="0" smtClean="0"/>
              <a:t>		3</a:t>
            </a:r>
            <a:r>
              <a:rPr lang="ru-RU" dirty="0"/>
              <a:t>. По каким признакам можно распознать финансовую пирамиду?</a:t>
            </a:r>
          </a:p>
          <a:p>
            <a:pPr marL="0" indent="0">
              <a:buNone/>
            </a:pPr>
            <a:r>
              <a:rPr lang="ru-RU" dirty="0" smtClean="0"/>
              <a:t>		4</a:t>
            </a:r>
            <a:r>
              <a:rPr lang="ru-RU" dirty="0"/>
              <a:t>. Следует ли рисковать своими финансами, участвуя в </a:t>
            </a:r>
            <a:r>
              <a:rPr lang="ru-RU" dirty="0" smtClean="0"/>
              <a:t>финансовой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пирамиде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 smtClean="0"/>
              <a:t>		5</a:t>
            </a:r>
            <a:r>
              <a:rPr lang="ru-RU" dirty="0"/>
              <a:t>. Как уберечь своих финансово неграмотных родственников </a:t>
            </a:r>
            <a:r>
              <a:rPr lang="ru-RU" dirty="0" smtClean="0"/>
              <a:t>от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финансовых </a:t>
            </a:r>
            <a:r>
              <a:rPr lang="ru-RU" dirty="0"/>
              <a:t>потерь, понесённых из-за участия в финансовой пирамиде?</a:t>
            </a:r>
          </a:p>
          <a:p>
            <a:pPr marL="0" indent="0">
              <a:buNone/>
            </a:pPr>
            <a:r>
              <a:rPr lang="ru-RU" dirty="0" smtClean="0"/>
              <a:t>		6</a:t>
            </a:r>
            <a:r>
              <a:rPr lang="ru-RU" dirty="0"/>
              <a:t>. Что делать, если обнаружишь, что фонд, в который вложены деньги,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это </a:t>
            </a:r>
            <a:r>
              <a:rPr lang="ru-RU" dirty="0"/>
              <a:t>финансовая пирамида?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247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551" b="11145"/>
          <a:stretch/>
        </p:blipFill>
        <p:spPr>
          <a:xfrm>
            <a:off x="20" y="10"/>
            <a:ext cx="12191980" cy="53959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34025"/>
            <a:ext cx="10515600" cy="82232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Благодарим за внимание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67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964" y="270008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Команда проекта: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Казак А.Д.,</a:t>
            </a:r>
            <a:endParaRPr lang="ru-RU" b="1" dirty="0"/>
          </a:p>
          <a:p>
            <a:r>
              <a:rPr lang="ru-RU" b="1" dirty="0" smtClean="0"/>
              <a:t>Казак О.В.,</a:t>
            </a:r>
          </a:p>
          <a:p>
            <a:r>
              <a:rPr lang="ru-RU" dirty="0" smtClean="0"/>
              <a:t>Демидов </a:t>
            </a:r>
            <a:r>
              <a:rPr lang="ru-RU" dirty="0" smtClean="0"/>
              <a:t>А.И., </a:t>
            </a:r>
          </a:p>
          <a:p>
            <a:r>
              <a:rPr lang="ru-RU" dirty="0" smtClean="0"/>
              <a:t>Макаренкова </a:t>
            </a:r>
            <a:r>
              <a:rPr lang="ru-RU" dirty="0" smtClean="0"/>
              <a:t>А.А., </a:t>
            </a:r>
          </a:p>
          <a:p>
            <a:r>
              <a:rPr lang="ru-RU" dirty="0" err="1" smtClean="0"/>
              <a:t>Овчинникова</a:t>
            </a:r>
            <a:r>
              <a:rPr lang="ru-RU" dirty="0" smtClean="0"/>
              <a:t> </a:t>
            </a:r>
            <a:r>
              <a:rPr lang="ru-RU" dirty="0" smtClean="0"/>
              <a:t>О.В., </a:t>
            </a:r>
            <a:endParaRPr lang="ru-RU" dirty="0"/>
          </a:p>
          <a:p>
            <a:endParaRPr lang="ru-RU" dirty="0"/>
          </a:p>
        </p:txBody>
      </p:sp>
      <p:pic>
        <p:nvPicPr>
          <p:cNvPr id="1028" name="Picture 4" descr="Групповые деловые игры | Кейсы групповых дискуссий ассессмен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8447" y="1595571"/>
            <a:ext cx="4563291" cy="411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84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23" y="949235"/>
            <a:ext cx="11039982" cy="71410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</a:pPr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Тема итоговой аттестационной работы (проекта)	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32147" y="2567236"/>
            <a:ext cx="10515600" cy="3104403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Методическая разработка внеурочного занятия по теме "Что такое финансовые пирамиды"</a:t>
            </a:r>
          </a:p>
        </p:txBody>
      </p:sp>
    </p:spTree>
    <p:extLst>
      <p:ext uri="{BB962C8B-B14F-4D97-AF65-F5344CB8AC3E}">
        <p14:creationId xmlns:p14="http://schemas.microsoft.com/office/powerpoint/2010/main" xmlns="" val="277897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0824" y="4032068"/>
            <a:ext cx="11242765" cy="2360838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</a:rPr>
              <a:t>Актуальность темы </a:t>
            </a:r>
            <a:r>
              <a:rPr lang="ru-RU" sz="2800" dirty="0">
                <a:solidFill>
                  <a:schemeClr val="tx1"/>
                </a:solidFill>
              </a:rPr>
              <a:t>обусловлена тем, что в современном мире возникла необходимость уберечь себя и своих родственников от финансовых потерь.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Аудиторное занятие способствует </a:t>
            </a:r>
            <a:r>
              <a:rPr lang="ru-RU" sz="2800" dirty="0">
                <a:solidFill>
                  <a:schemeClr val="tx1"/>
                </a:solidFill>
              </a:rPr>
              <a:t>формированию элементов финансовой грамотности обучающихся </a:t>
            </a:r>
            <a:r>
              <a:rPr lang="ru-RU" sz="2800" dirty="0" smtClean="0">
                <a:solidFill>
                  <a:schemeClr val="tx1"/>
                </a:solidFill>
              </a:rPr>
              <a:t>9 </a:t>
            </a:r>
            <a:r>
              <a:rPr lang="ru-RU" sz="2800" dirty="0">
                <a:solidFill>
                  <a:schemeClr val="tx1"/>
                </a:solidFill>
              </a:rPr>
              <a:t>класса системы основного среднего образования в области финансовых рисков.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623" y="3042149"/>
            <a:ext cx="10515600" cy="9899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/>
              <a:t>Общая характеристика занятия</a:t>
            </a:r>
          </a:p>
        </p:txBody>
      </p:sp>
      <p:pic>
        <p:nvPicPr>
          <p:cNvPr id="4" name="Picture 2" descr="Создателей финансовых пирамид будут сажать на шесть лет — Российская газ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515" y="306451"/>
            <a:ext cx="4441372" cy="296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031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16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/>
              <a:t>Характеристика условий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8760" y="179949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Объект : </a:t>
            </a:r>
          </a:p>
          <a:p>
            <a:pPr lvl="1"/>
            <a:r>
              <a:rPr lang="ru-RU" dirty="0"/>
              <a:t>Московская область, </a:t>
            </a:r>
            <a:r>
              <a:rPr lang="ru-RU" dirty="0" err="1" smtClean="0"/>
              <a:t>г.Балашиха</a:t>
            </a:r>
            <a:endParaRPr lang="ru-RU" dirty="0" smtClean="0"/>
          </a:p>
          <a:p>
            <a:pPr lvl="1"/>
            <a:r>
              <a:rPr lang="ru-RU" dirty="0"/>
              <a:t>МБОУ «Школа №3 им. </a:t>
            </a:r>
            <a:r>
              <a:rPr lang="ru-RU" dirty="0" err="1"/>
              <a:t>И.А.Флерова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Участники проекта: </a:t>
            </a:r>
          </a:p>
          <a:p>
            <a:pPr lvl="1"/>
            <a:r>
              <a:rPr lang="ru-RU" dirty="0" smtClean="0"/>
              <a:t>Педагог</a:t>
            </a:r>
            <a:r>
              <a:rPr lang="ru-RU" dirty="0"/>
              <a:t>и</a:t>
            </a:r>
            <a:r>
              <a:rPr lang="ru-RU" b="1" dirty="0" smtClean="0"/>
              <a:t>:</a:t>
            </a:r>
            <a:r>
              <a:rPr lang="ru-RU" b="1" dirty="0"/>
              <a:t> </a:t>
            </a:r>
            <a:r>
              <a:rPr lang="ru-RU" dirty="0"/>
              <a:t>Казак Андрей Дмитриевич, Казак Ольга Викторовна, учителя математики МБОУ «Школа №3 им. </a:t>
            </a:r>
            <a:r>
              <a:rPr lang="ru-RU" dirty="0" err="1"/>
              <a:t>И.А.Флерова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Учащиеся</a:t>
            </a:r>
            <a:r>
              <a:rPr lang="ru-RU" dirty="0"/>
              <a:t>: </a:t>
            </a:r>
            <a:r>
              <a:rPr lang="ru-RU" dirty="0" smtClean="0"/>
              <a:t>9а </a:t>
            </a:r>
            <a:r>
              <a:rPr lang="ru-RU" i="1" dirty="0" smtClean="0"/>
              <a:t>класс</a:t>
            </a:r>
            <a:endParaRPr lang="ru-RU" i="1" dirty="0"/>
          </a:p>
          <a:p>
            <a:pPr lvl="1"/>
            <a:r>
              <a:rPr lang="ru-RU" dirty="0" smtClean="0"/>
              <a:t>Другие:</a:t>
            </a:r>
            <a:r>
              <a:rPr lang="ru-RU" i="1" dirty="0" smtClean="0"/>
              <a:t> родители обучающихся 9а класса</a:t>
            </a:r>
            <a:endParaRPr lang="ru-RU" i="1" dirty="0"/>
          </a:p>
          <a:p>
            <a:r>
              <a:rPr lang="ru-RU" dirty="0"/>
              <a:t>Название предмета (факультатива</a:t>
            </a:r>
            <a:r>
              <a:rPr lang="ru-RU" dirty="0" smtClean="0"/>
              <a:t>):</a:t>
            </a:r>
            <a:r>
              <a:rPr lang="ru-RU" b="1" dirty="0" smtClean="0"/>
              <a:t> </a:t>
            </a:r>
            <a:r>
              <a:rPr lang="ru-RU" sz="2400" i="1" dirty="0"/>
              <a:t>«Финансовая грамотность»</a:t>
            </a:r>
          </a:p>
          <a:p>
            <a:r>
              <a:rPr lang="ru-RU" dirty="0" smtClean="0"/>
              <a:t>Место </a:t>
            </a:r>
            <a:r>
              <a:rPr lang="ru-RU" dirty="0"/>
              <a:t>занятия в логике реализации предмета (курса, факультатива</a:t>
            </a:r>
            <a:r>
              <a:rPr lang="ru-RU" dirty="0" smtClean="0"/>
              <a:t>): </a:t>
            </a:r>
            <a:r>
              <a:rPr lang="ru-RU" sz="2400" i="1" dirty="0"/>
              <a:t>в рамках образовательный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86537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977" y="399959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/>
              <a:t>Характеристика условий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045" y="1634037"/>
            <a:ext cx="10515600" cy="48277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Вид деятельности учащихся: </a:t>
            </a:r>
            <a:endParaRPr lang="ru-RU" dirty="0" smtClean="0"/>
          </a:p>
          <a:p>
            <a:pPr lvl="2"/>
            <a:r>
              <a:rPr lang="ru-RU" sz="2400" i="1" dirty="0"/>
              <a:t>урочная деятельность</a:t>
            </a:r>
          </a:p>
          <a:p>
            <a:pPr marL="0" indent="0">
              <a:buNone/>
            </a:pPr>
            <a:r>
              <a:rPr lang="ru-RU" dirty="0"/>
              <a:t>Количество занятий по теме/ порядковый номер в теме: </a:t>
            </a:r>
            <a:endParaRPr lang="ru-RU" dirty="0" smtClean="0"/>
          </a:p>
          <a:p>
            <a:pPr lvl="2"/>
            <a:r>
              <a:rPr lang="ru-RU" sz="2400" i="1" dirty="0"/>
              <a:t>5 / 7 </a:t>
            </a:r>
          </a:p>
          <a:p>
            <a:pPr marL="0" indent="0">
              <a:buNone/>
            </a:pPr>
            <a:r>
              <a:rPr lang="ru-RU" dirty="0"/>
              <a:t>Тип занятия: </a:t>
            </a:r>
          </a:p>
          <a:p>
            <a:pPr lvl="2"/>
            <a:r>
              <a:rPr lang="ru-RU" sz="2400" i="1" dirty="0"/>
              <a:t>комбинированный урок</a:t>
            </a:r>
          </a:p>
          <a:p>
            <a:pPr marL="0" indent="0">
              <a:buNone/>
            </a:pPr>
            <a:r>
              <a:rPr lang="ru-RU" dirty="0"/>
              <a:t>Оборудование и/ или характеристика образовательной среды</a:t>
            </a:r>
            <a:r>
              <a:rPr lang="ru-RU" dirty="0" smtClean="0"/>
              <a:t>:</a:t>
            </a:r>
          </a:p>
          <a:p>
            <a:pPr lvl="2"/>
            <a:r>
              <a:rPr lang="ru-RU" sz="2400" i="1" dirty="0"/>
              <a:t>компьютер, мультимедиа проектор, экран, </a:t>
            </a:r>
          </a:p>
          <a:p>
            <a:pPr lvl="2"/>
            <a:r>
              <a:rPr lang="ru-RU" sz="2400" i="1" dirty="0"/>
              <a:t>презентации, раздаточный материал.</a:t>
            </a:r>
          </a:p>
          <a:p>
            <a:pPr marL="0" indent="0">
              <a:buNone/>
            </a:pPr>
            <a:r>
              <a:rPr lang="ru-RU" dirty="0"/>
              <a:t>Учебно-методическое обеспечение</a:t>
            </a:r>
          </a:p>
          <a:p>
            <a:pPr lvl="2"/>
            <a:r>
              <a:rPr lang="ru-RU" sz="2400" i="1" dirty="0"/>
              <a:t>Е. </a:t>
            </a:r>
            <a:r>
              <a:rPr lang="ru-RU" sz="2400" i="1" dirty="0" err="1"/>
              <a:t>Лавренова</a:t>
            </a:r>
            <a:r>
              <a:rPr lang="ru-RU" sz="2400" i="1" dirty="0"/>
              <a:t>, И. </a:t>
            </a:r>
            <a:r>
              <a:rPr lang="ru-RU" sz="2400" i="1" dirty="0" err="1"/>
              <a:t>Липсиц</a:t>
            </a:r>
            <a:r>
              <a:rPr lang="ru-RU" sz="2400" i="1" dirty="0"/>
              <a:t>, О. Рязанова «Основы финансовой грамотности» Учебная программа 8-9 класс, - М.; Вита-пресс, 2014</a:t>
            </a:r>
          </a:p>
          <a:p>
            <a:pPr lvl="2"/>
            <a:r>
              <a:rPr lang="ru-RU" sz="2400" i="1" dirty="0"/>
              <a:t>Е. </a:t>
            </a:r>
            <a:r>
              <a:rPr lang="ru-RU" sz="2400" i="1" dirty="0" err="1"/>
              <a:t>Лавренова</a:t>
            </a:r>
            <a:r>
              <a:rPr lang="ru-RU" sz="2400" i="1" dirty="0"/>
              <a:t>, И. </a:t>
            </a:r>
            <a:r>
              <a:rPr lang="ru-RU" sz="2400" i="1" dirty="0" err="1"/>
              <a:t>Липсиц</a:t>
            </a:r>
            <a:r>
              <a:rPr lang="ru-RU" sz="2400" i="1" dirty="0"/>
              <a:t>, О. Рязанова «Основы финансовой грамотности» Пособие для учащихся 8-9 класс, - М.; Вита-пресс, 2014</a:t>
            </a:r>
          </a:p>
          <a:p>
            <a:pPr lvl="2"/>
            <a:r>
              <a:rPr lang="ru-RU" sz="2400" i="1" dirty="0"/>
              <a:t>Е. </a:t>
            </a:r>
            <a:r>
              <a:rPr lang="ru-RU" sz="2400" i="1" dirty="0" err="1"/>
              <a:t>Лавренова</a:t>
            </a:r>
            <a:r>
              <a:rPr lang="ru-RU" sz="2400" i="1" dirty="0"/>
              <a:t>, И. </a:t>
            </a:r>
            <a:r>
              <a:rPr lang="ru-RU" sz="2400" i="1" dirty="0" err="1"/>
              <a:t>Липсиц</a:t>
            </a:r>
            <a:r>
              <a:rPr lang="ru-RU" sz="2400" i="1" dirty="0"/>
              <a:t>, О. Рязанова «Основы финансовой грамотности» Пособие для учителя 8-9 класс, - М.; Вита-пресс, 2014</a:t>
            </a: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9838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98469" y="2778034"/>
            <a:ext cx="9248502" cy="33290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/>
              <a:t>Образовательная цель: </a:t>
            </a:r>
            <a:r>
              <a:rPr lang="ru-RU" sz="2800" dirty="0"/>
              <a:t>знакомство обучающихся с сущностью, видами и структурой финансовых пирамид</a:t>
            </a:r>
            <a:r>
              <a:rPr lang="ru-RU" sz="2800" dirty="0" smtClean="0"/>
              <a:t>;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/>
              <a:t>Развивающая цель: </a:t>
            </a:r>
            <a:r>
              <a:rPr lang="ru-RU" sz="2800" dirty="0"/>
              <a:t>формирование умения отличать финансовую пирамиду от других финансовых учреждений</a:t>
            </a:r>
            <a:r>
              <a:rPr lang="ru-RU" sz="2800" dirty="0" smtClean="0"/>
              <a:t>;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/>
              <a:t>Воспитательная цель: </a:t>
            </a:r>
            <a:r>
              <a:rPr lang="ru-RU" sz="2800" dirty="0"/>
              <a:t>формирование аналитического, логического и критического мышления.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371" y="339634"/>
            <a:ext cx="10515600" cy="1819275"/>
          </a:xfrm>
        </p:spPr>
        <p:txBody>
          <a:bodyPr>
            <a:normAutofit/>
          </a:bodyPr>
          <a:lstStyle/>
          <a:p>
            <a:r>
              <a:rPr lang="ru-RU" sz="4800" b="1" dirty="0"/>
              <a:t>Педагогическая характеристика занятия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22552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Тема</a:t>
            </a:r>
            <a:r>
              <a:rPr lang="ru-RU" b="1" dirty="0" smtClean="0"/>
              <a:t>: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"Что такое финансовые пирамиды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Цели </a:t>
            </a:r>
            <a:r>
              <a:rPr lang="ru-RU" dirty="0"/>
              <a:t>занятия: </a:t>
            </a:r>
            <a:endParaRPr lang="ru-RU" dirty="0" smtClean="0"/>
          </a:p>
          <a:p>
            <a:pPr lvl="2"/>
            <a:r>
              <a:rPr lang="ru-RU" dirty="0" smtClean="0"/>
              <a:t>достижение </a:t>
            </a:r>
            <a:r>
              <a:rPr lang="ru-RU" dirty="0"/>
              <a:t>не менее </a:t>
            </a:r>
            <a:r>
              <a:rPr lang="ru-RU" dirty="0" smtClean="0"/>
              <a:t>85 </a:t>
            </a:r>
            <a:r>
              <a:rPr lang="ru-RU" dirty="0"/>
              <a:t>% учащимися следующих образовательных </a:t>
            </a:r>
            <a:r>
              <a:rPr lang="ru-RU" dirty="0" smtClean="0"/>
              <a:t>результатов</a:t>
            </a:r>
          </a:p>
          <a:p>
            <a:pPr lvl="1"/>
            <a:r>
              <a:rPr lang="ru-RU" dirty="0" smtClean="0"/>
              <a:t>Предметные </a:t>
            </a:r>
            <a:r>
              <a:rPr lang="ru-RU" dirty="0"/>
              <a:t>образовательные результаты</a:t>
            </a:r>
          </a:p>
          <a:p>
            <a:pPr lvl="2"/>
            <a:r>
              <a:rPr lang="ru-RU" dirty="0" smtClean="0"/>
              <a:t>Усвоение понятий по теме:</a:t>
            </a:r>
          </a:p>
          <a:p>
            <a:pPr lvl="3"/>
            <a:r>
              <a:rPr lang="ru-RU" dirty="0"/>
              <a:t>Виды пирамид;</a:t>
            </a:r>
            <a:endParaRPr lang="ru-RU" sz="1000" dirty="0"/>
          </a:p>
          <a:p>
            <a:pPr lvl="3"/>
            <a:r>
              <a:rPr lang="ru-RU" dirty="0" smtClean="0"/>
              <a:t>Принципы </a:t>
            </a:r>
            <a:r>
              <a:rPr lang="ru-RU" dirty="0"/>
              <a:t>их работы;</a:t>
            </a:r>
            <a:endParaRPr lang="ru-RU" sz="1000" dirty="0"/>
          </a:p>
          <a:p>
            <a:pPr lvl="2"/>
            <a:r>
              <a:rPr lang="ru-RU" dirty="0" smtClean="0"/>
              <a:t>Овладение предметными умениями:</a:t>
            </a:r>
          </a:p>
          <a:p>
            <a:pPr lvl="3"/>
            <a:r>
              <a:rPr lang="ru-RU" dirty="0" smtClean="0"/>
              <a:t>Отличать </a:t>
            </a:r>
            <a:r>
              <a:rPr lang="ru-RU" dirty="0"/>
              <a:t>финансовую пирамиду от других финансовых организаций;</a:t>
            </a:r>
            <a:endParaRPr lang="ru-RU" sz="1000" dirty="0"/>
          </a:p>
          <a:p>
            <a:pPr lvl="3"/>
            <a:r>
              <a:rPr lang="ru-RU" dirty="0" smtClean="0"/>
              <a:t>Правильно </a:t>
            </a:r>
            <a:r>
              <a:rPr lang="ru-RU" dirty="0"/>
              <a:t>осуществлять выбор финансовой организации.</a:t>
            </a:r>
            <a:endParaRPr lang="ru-RU" sz="1000" dirty="0"/>
          </a:p>
          <a:p>
            <a:pPr lvl="3"/>
            <a:r>
              <a:rPr lang="ru-RU" dirty="0" smtClean="0"/>
              <a:t>Избежать </a:t>
            </a:r>
            <a:r>
              <a:rPr lang="ru-RU" dirty="0"/>
              <a:t>вовлечения в финансовую пирамиду</a:t>
            </a:r>
          </a:p>
          <a:p>
            <a:pPr lvl="1"/>
            <a:r>
              <a:rPr lang="ru-RU" dirty="0"/>
              <a:t>Метапредметные образовательные результаты (при необходимости)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26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/>
              <a:t>Описание учебного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7807540"/>
              </p:ext>
            </p:extLst>
          </p:nvPr>
        </p:nvGraphicFramePr>
        <p:xfrm>
          <a:off x="1465218" y="1493006"/>
          <a:ext cx="10161492" cy="449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1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92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1451">
                <a:tc>
                  <a:txBody>
                    <a:bodyPr/>
                    <a:lstStyle/>
                    <a:p>
                      <a:r>
                        <a:rPr lang="ru-RU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Действия учащихся при выполнении заданий или типы заданий для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момент</a:t>
                      </a:r>
                      <a:endParaRPr lang="ru-RU" sz="1400" b="1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Занимают места, делятся по группам, готовятся к занятию.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мотивация</a:t>
                      </a:r>
                      <a:endParaRPr lang="ru-RU" sz="1400" b="1" i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Смотрят видеоролик «Сказ поморский. Осторожно, пирамида» </a:t>
                      </a: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https://www.youtube.com/watch?v=w-rlBV1WsRc</a:t>
                      </a: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 Высказывают предположения о теме предстоящего урока. Определяют задачи учебной деятельности.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Лекция-дискуссия</a:t>
                      </a:r>
                      <a:endParaRPr lang="ru-RU" sz="1400" b="1" i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Слушают, делают краткий опорный конспект.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Групповая работа</a:t>
                      </a:r>
                      <a:endParaRPr lang="ru-RU" sz="1400" b="1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Изучают полученные материалы и выполняют задания по группам.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2812824436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400" b="1" i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Составляют памятку «Как не попасть в лапы мошенников»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2540068489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Обратная связь</a:t>
                      </a:r>
                      <a:endParaRPr lang="ru-RU" sz="1400" b="1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3025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Слушают, высказывают свои мнения, делятся впечатлениями.</a:t>
                      </a: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3416578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4327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576</Words>
  <Application>Microsoft Office PowerPoint</Application>
  <PresentationFormat>Произвольный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СОДЕЙСТВИЕ В СОЗДАНИИ КАДРОВОГО ПОТЕНЦИАЛА УЧИТЕЛЕЙ, МЕТОДИСТОВ, АДМИНИСТРАТОРОВ ОБРАЗОВАТЕЛЬНЫХ ОРГАНИЗАЦИЙ В ОБЛАСТИ ФИНАНСОВОЙ ГРАМОТНОСТИ, А ТАКЖЕ ЭФФЕКТИВНОЙ ИНФРАСТРУКТУРЫ ПО ПОДДЕРЖКЕ ИХ ДЕЯТЕЛЬНОСТИ ПО РАСПРОСТРАНЕНИЮ ФИНАНСОВОЙ ГРАМОТНОСТИ</vt:lpstr>
      <vt:lpstr>Команда проекта:</vt:lpstr>
      <vt:lpstr>Тема итоговой аттестационной работы (проекта) </vt:lpstr>
      <vt:lpstr>Общая характеристика занятия</vt:lpstr>
      <vt:lpstr>Характеристика условий реализации проекта</vt:lpstr>
      <vt:lpstr>Характеристика условий реализации проекта</vt:lpstr>
      <vt:lpstr>Педагогическая характеристика занятия</vt:lpstr>
      <vt:lpstr>Тема: "Что такое финансовые пирамиды"</vt:lpstr>
      <vt:lpstr>Описание учебного процесса</vt:lpstr>
      <vt:lpstr>Методическая характеристика занятия</vt:lpstr>
      <vt:lpstr>Слайд 11</vt:lpstr>
      <vt:lpstr>Методика оценки педагогической эффективности занятия 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Шурхай Анастасия Алексеевна</cp:lastModifiedBy>
  <cp:revision>57</cp:revision>
  <dcterms:created xsi:type="dcterms:W3CDTF">2016-08-27T07:46:40Z</dcterms:created>
  <dcterms:modified xsi:type="dcterms:W3CDTF">2020-10-02T08:55:08Z</dcterms:modified>
</cp:coreProperties>
</file>