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7" r:id="rId3"/>
    <p:sldId id="258" r:id="rId4"/>
    <p:sldId id="259" r:id="rId5"/>
    <p:sldId id="262" r:id="rId6"/>
    <p:sldId id="263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42" d="100"/>
          <a:sy n="42" d="100"/>
        </p:scale>
        <p:origin x="30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844D5-10A9-4BC9-BB7E-613E6E5703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Кейс «Отдых в Крыму»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2C156A-F408-4829-817A-D86CDF4A50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Выполнен Ершовой Натальей Владимировной, Учителем экономики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61B741-B722-49FF-B74D-F6C19EA0D63D}"/>
              </a:ext>
            </a:extLst>
          </p:cNvPr>
          <p:cNvSpPr/>
          <p:nvPr/>
        </p:nvSpPr>
        <p:spPr>
          <a:xfrm>
            <a:off x="2165684" y="603489"/>
            <a:ext cx="82055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Наро-Фоминская средняя общеобразовательная школа №5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изучением отдельных предметов   </a:t>
            </a:r>
          </a:p>
        </p:txBody>
      </p:sp>
    </p:spTree>
    <p:extLst>
      <p:ext uri="{BB962C8B-B14F-4D97-AF65-F5344CB8AC3E}">
        <p14:creationId xmlns:p14="http://schemas.microsoft.com/office/powerpoint/2010/main" val="42225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516CDB-19CA-4BDB-93C9-985AC0B6A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2" t="10193" r="11755" b="6361"/>
          <a:stretch/>
        </p:blipFill>
        <p:spPr>
          <a:xfrm>
            <a:off x="214009" y="59878"/>
            <a:ext cx="11977991" cy="673824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5D41A7-CC95-4BB0-BBEA-EA71C0D54577}"/>
              </a:ext>
            </a:extLst>
          </p:cNvPr>
          <p:cNvSpPr/>
          <p:nvPr/>
        </p:nvSpPr>
        <p:spPr>
          <a:xfrm>
            <a:off x="1021403" y="236119"/>
            <a:ext cx="875490" cy="369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D1F85B-AFDB-4CF0-8996-799B373D25C3}"/>
              </a:ext>
            </a:extLst>
          </p:cNvPr>
          <p:cNvSpPr/>
          <p:nvPr/>
        </p:nvSpPr>
        <p:spPr>
          <a:xfrm>
            <a:off x="486383" y="914400"/>
            <a:ext cx="2821021" cy="194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Отдых в Крыму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956F5D-D9F9-455E-8B69-C37CB1921575}"/>
              </a:ext>
            </a:extLst>
          </p:cNvPr>
          <p:cNvSpPr/>
          <p:nvPr/>
        </p:nvSpPr>
        <p:spPr>
          <a:xfrm>
            <a:off x="2136842" y="1574368"/>
            <a:ext cx="2668621" cy="194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Отдых в Крыму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0D571B-07E4-4646-AE95-308D5ABDF82A}"/>
              </a:ext>
            </a:extLst>
          </p:cNvPr>
          <p:cNvSpPr/>
          <p:nvPr/>
        </p:nvSpPr>
        <p:spPr>
          <a:xfrm>
            <a:off x="7321687" y="907914"/>
            <a:ext cx="2821021" cy="201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Отдых в Крыму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E92EC9-A79B-4927-B24B-7B9FC54B6A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84" y="2449902"/>
            <a:ext cx="6595108" cy="43482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47A61D-2DC1-4ABF-AA84-FBD9625740CC}"/>
              </a:ext>
            </a:extLst>
          </p:cNvPr>
          <p:cNvSpPr/>
          <p:nvPr/>
        </p:nvSpPr>
        <p:spPr>
          <a:xfrm>
            <a:off x="5745192" y="1449238"/>
            <a:ext cx="6096000" cy="1000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F8330DA-1819-4C40-9FD6-91F1094EC891}"/>
              </a:ext>
            </a:extLst>
          </p:cNvPr>
          <p:cNvSpPr/>
          <p:nvPr/>
        </p:nvSpPr>
        <p:spPr>
          <a:xfrm>
            <a:off x="5608392" y="1185260"/>
            <a:ext cx="6096000" cy="1264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Ивановых в составе 4 человек отдыхала летом в Алуште. Мама спланировала культурно-развлекательную программу на 3 дня с посещением ежедневно одного из городов: Севастополя, Симферополя, Судака.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E177E6-F9F2-4A66-B469-159E47890E7C}"/>
              </a:ext>
            </a:extLst>
          </p:cNvPr>
          <p:cNvSpPr/>
          <p:nvPr/>
        </p:nvSpPr>
        <p:spPr>
          <a:xfrm>
            <a:off x="486383" y="2639683"/>
            <a:ext cx="4319080" cy="3692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8FF50D-FEAC-4CB3-B99E-7C8C9129C23D}"/>
              </a:ext>
            </a:extLst>
          </p:cNvPr>
          <p:cNvSpPr/>
          <p:nvPr/>
        </p:nvSpPr>
        <p:spPr>
          <a:xfrm>
            <a:off x="486383" y="2355410"/>
            <a:ext cx="4319080" cy="417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первый день решено  посетить Севастополь. Какие достопримечательности сможет увидеть семья, если не будет отклоняться от выбранного направления автомобильного маршрута?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один из вариантов: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1. Херсонес, Коктебель,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Воронцовский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дворец, Балаклава, Ласточкино гнездо, Ливадийский дворец, Аю-Даг.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Херсонес, Коктебель,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Воронцовский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дворец, Балаклава, Ласточкино гнездо, Керчь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Херсонес ,Балаклава,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Воронцовский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дворец,  Ласточкино гнездо, Ливадийский дворец, Аю-Даг</a:t>
            </a:r>
          </a:p>
        </p:txBody>
      </p:sp>
    </p:spTree>
    <p:extLst>
      <p:ext uri="{BB962C8B-B14F-4D97-AF65-F5344CB8AC3E}">
        <p14:creationId xmlns:p14="http://schemas.microsoft.com/office/powerpoint/2010/main" val="72970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CE93AF-246E-4177-B174-0B0D8D8BFB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1" t="10043" r="11132" b="5638"/>
          <a:stretch/>
        </p:blipFill>
        <p:spPr>
          <a:xfrm>
            <a:off x="241538" y="0"/>
            <a:ext cx="11950460" cy="685550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974814-661B-4A78-9574-F08ED79C8F32}"/>
              </a:ext>
            </a:extLst>
          </p:cNvPr>
          <p:cNvSpPr/>
          <p:nvPr/>
        </p:nvSpPr>
        <p:spPr>
          <a:xfrm>
            <a:off x="1159426" y="145081"/>
            <a:ext cx="875490" cy="369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2054A6-2465-4207-AC3E-ADD530A2C020}"/>
              </a:ext>
            </a:extLst>
          </p:cNvPr>
          <p:cNvSpPr/>
          <p:nvPr/>
        </p:nvSpPr>
        <p:spPr>
          <a:xfrm>
            <a:off x="486383" y="914400"/>
            <a:ext cx="2821021" cy="194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Отдых в Крыму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6669ED-7CEB-49EE-9539-099D74E3402B}"/>
              </a:ext>
            </a:extLst>
          </p:cNvPr>
          <p:cNvSpPr/>
          <p:nvPr/>
        </p:nvSpPr>
        <p:spPr>
          <a:xfrm>
            <a:off x="2226044" y="1508620"/>
            <a:ext cx="2821021" cy="194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Отдых в Крыму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C5ABEE-885F-4F06-BB29-5F14495515E7}"/>
              </a:ext>
            </a:extLst>
          </p:cNvPr>
          <p:cNvSpPr/>
          <p:nvPr/>
        </p:nvSpPr>
        <p:spPr>
          <a:xfrm>
            <a:off x="7339549" y="957888"/>
            <a:ext cx="2821021" cy="194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Отдых в Крыму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730D64-60EF-4146-AE05-B7BE548DE84E}"/>
              </a:ext>
            </a:extLst>
          </p:cNvPr>
          <p:cNvSpPr/>
          <p:nvPr/>
        </p:nvSpPr>
        <p:spPr>
          <a:xfrm>
            <a:off x="5710687" y="1362974"/>
            <a:ext cx="5814204" cy="4622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98175E-60BC-4FE7-A052-00C6FAF115BC}"/>
              </a:ext>
            </a:extLst>
          </p:cNvPr>
          <p:cNvSpPr/>
          <p:nvPr/>
        </p:nvSpPr>
        <p:spPr>
          <a:xfrm>
            <a:off x="5260221" y="1183508"/>
            <a:ext cx="6682595" cy="1133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поездок решено было арендовать автомобиль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59A96E5-3734-4ADB-BE86-6D2D91F93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28212"/>
              </p:ext>
            </p:extLst>
          </p:nvPr>
        </p:nvGraphicFramePr>
        <p:xfrm>
          <a:off x="5459902" y="2037789"/>
          <a:ext cx="6096000" cy="154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4976">
                  <a:extLst>
                    <a:ext uri="{9D8B030D-6E8A-4147-A177-3AD203B41FA5}">
                      <a16:colId xmlns:a16="http://schemas.microsoft.com/office/drawing/2014/main" val="121745193"/>
                    </a:ext>
                  </a:extLst>
                </a:gridCol>
                <a:gridCol w="2669974">
                  <a:extLst>
                    <a:ext uri="{9D8B030D-6E8A-4147-A177-3AD203B41FA5}">
                      <a16:colId xmlns:a16="http://schemas.microsoft.com/office/drawing/2014/main" val="3503544154"/>
                    </a:ext>
                  </a:extLst>
                </a:gridCol>
                <a:gridCol w="2281050">
                  <a:extLst>
                    <a:ext uri="{9D8B030D-6E8A-4147-A177-3AD203B41FA5}">
                      <a16:colId xmlns:a16="http://schemas.microsoft.com/office/drawing/2014/main" val="37719736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Начальный пункт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Конечный пункт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Расстояние, км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0460136"/>
                  </a:ext>
                </a:extLst>
              </a:tr>
              <a:tr h="203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Симферополь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8396783"/>
                  </a:ext>
                </a:extLst>
              </a:tr>
              <a:tr h="203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Ялта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786563"/>
                  </a:ext>
                </a:extLst>
              </a:tr>
              <a:tr h="203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Севастополь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8293253"/>
                  </a:ext>
                </a:extLst>
              </a:tr>
              <a:tr h="107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Бахчисарай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8686140"/>
                  </a:ext>
                </a:extLst>
              </a:tr>
              <a:tr h="203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Судак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8066876"/>
                  </a:ext>
                </a:extLst>
              </a:tr>
              <a:tr h="203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Коктебель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226437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D04E0A9-E05F-47F2-8632-0C658FFF5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67988"/>
              </p:ext>
            </p:extLst>
          </p:nvPr>
        </p:nvGraphicFramePr>
        <p:xfrm>
          <a:off x="5506856" y="4149841"/>
          <a:ext cx="6096001" cy="1512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794">
                  <a:extLst>
                    <a:ext uri="{9D8B030D-6E8A-4147-A177-3AD203B41FA5}">
                      <a16:colId xmlns:a16="http://schemas.microsoft.com/office/drawing/2014/main" val="3026390129"/>
                    </a:ext>
                  </a:extLst>
                </a:gridCol>
                <a:gridCol w="1387299">
                  <a:extLst>
                    <a:ext uri="{9D8B030D-6E8A-4147-A177-3AD203B41FA5}">
                      <a16:colId xmlns:a16="http://schemas.microsoft.com/office/drawing/2014/main" val="2894820712"/>
                    </a:ext>
                  </a:extLst>
                </a:gridCol>
                <a:gridCol w="1612454">
                  <a:extLst>
                    <a:ext uri="{9D8B030D-6E8A-4147-A177-3AD203B41FA5}">
                      <a16:colId xmlns:a16="http://schemas.microsoft.com/office/drawing/2014/main" val="577695443"/>
                    </a:ext>
                  </a:extLst>
                </a:gridCol>
                <a:gridCol w="1612454">
                  <a:extLst>
                    <a:ext uri="{9D8B030D-6E8A-4147-A177-3AD203B41FA5}">
                      <a16:colId xmlns:a16="http://schemas.microsoft.com/office/drawing/2014/main" val="3889802350"/>
                    </a:ext>
                  </a:extLst>
                </a:gridCol>
              </a:tblGrid>
              <a:tr h="543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расход топлива на 100 км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топлива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аренды, руб. мин.3 суток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8120414"/>
                  </a:ext>
                </a:extLst>
              </a:tr>
              <a:tr h="357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ВАЗ-11183 «Калина»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Бензин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0918695"/>
                  </a:ext>
                </a:extLst>
              </a:tr>
              <a:tr h="172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Citroen Viza 1,3D 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2226451"/>
                  </a:ext>
                </a:extLst>
              </a:tr>
              <a:tr h="357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ВАЗ-11183 «Калина»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Пропанобутановая смесь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3577312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D4F645-C4D2-49CA-B946-EE2295CAD0B0}"/>
              </a:ext>
            </a:extLst>
          </p:cNvPr>
          <p:cNvSpPr/>
          <p:nvPr/>
        </p:nvSpPr>
        <p:spPr>
          <a:xfrm>
            <a:off x="7199553" y="1595468"/>
            <a:ext cx="4429802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1. Расстояние между городами по автодорогам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0D086E1-02A3-458E-9629-A99E3C6E4B1A}"/>
              </a:ext>
            </a:extLst>
          </p:cNvPr>
          <p:cNvSpPr/>
          <p:nvPr/>
        </p:nvSpPr>
        <p:spPr>
          <a:xfrm>
            <a:off x="7921568" y="3730537"/>
            <a:ext cx="3052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2. Информация для расчетов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FC1184E-6684-4FA8-9BBF-5865B1EBCA6F}"/>
              </a:ext>
            </a:extLst>
          </p:cNvPr>
          <p:cNvSpPr/>
          <p:nvPr/>
        </p:nvSpPr>
        <p:spPr>
          <a:xfrm>
            <a:off x="486383" y="2445901"/>
            <a:ext cx="4451865" cy="2365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D91F4AF-3FD5-4D31-B68D-1636307CB464}"/>
              </a:ext>
            </a:extLst>
          </p:cNvPr>
          <p:cNvSpPr/>
          <p:nvPr/>
        </p:nvSpPr>
        <p:spPr>
          <a:xfrm>
            <a:off x="486383" y="2300032"/>
            <a:ext cx="4318530" cy="394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Посоветуйте, какую марку  автомобиля для посещения всех запланированных городов следует арендовать. Рассчитайте расходы. Укажите минимальную сумму за 3 дня, если известны цены на топливо: бензин АИ 92 – 43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/л, дизельное топливо – 47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/л, пропанобутановая смесь – 20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/л. Ответ округлите до целой части.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20EE224-36A9-4F68-A889-D411D87199C1}"/>
              </a:ext>
            </a:extLst>
          </p:cNvPr>
          <p:cNvSpPr/>
          <p:nvPr/>
        </p:nvSpPr>
        <p:spPr>
          <a:xfrm>
            <a:off x="5260221" y="5680854"/>
            <a:ext cx="6883879" cy="1204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- существуют общепринятые нормы расхода пропанобутановой смеси, которые составляют.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1,19 литров летней смеси примерно эквивалентны 1 литру бензина;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1,25 литров зимней смеси примерно эквивалентны 1 литру бензина.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A44D54E-2357-444E-AF13-02E909D0561F}"/>
              </a:ext>
            </a:extLst>
          </p:cNvPr>
          <p:cNvSpPr/>
          <p:nvPr/>
        </p:nvSpPr>
        <p:spPr>
          <a:xfrm>
            <a:off x="636098" y="4957258"/>
            <a:ext cx="4004914" cy="1586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1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DAFB85-CE02-44EA-B20E-8FA014771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11" t="10437" r="10588" b="5076"/>
          <a:stretch/>
        </p:blipFill>
        <p:spPr>
          <a:xfrm>
            <a:off x="244116" y="136723"/>
            <a:ext cx="11947884" cy="672127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3248803-F912-455C-A7FA-CF83C88B8DA9}"/>
              </a:ext>
            </a:extLst>
          </p:cNvPr>
          <p:cNvSpPr/>
          <p:nvPr/>
        </p:nvSpPr>
        <p:spPr>
          <a:xfrm>
            <a:off x="1024264" y="295957"/>
            <a:ext cx="875490" cy="369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EE443C-625D-48BA-A517-00E2B2489B1A}"/>
              </a:ext>
            </a:extLst>
          </p:cNvPr>
          <p:cNvSpPr/>
          <p:nvPr/>
        </p:nvSpPr>
        <p:spPr>
          <a:xfrm>
            <a:off x="2180492" y="1455352"/>
            <a:ext cx="2432641" cy="344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Отдых в Крыму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0E7A9BA-DCA1-4F5B-8854-832776C876E9}"/>
              </a:ext>
            </a:extLst>
          </p:cNvPr>
          <p:cNvSpPr/>
          <p:nvPr/>
        </p:nvSpPr>
        <p:spPr>
          <a:xfrm>
            <a:off x="489243" y="968068"/>
            <a:ext cx="2821021" cy="194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Отдых в Крыму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D92A872-6C4E-4784-886F-886D22847765}"/>
              </a:ext>
            </a:extLst>
          </p:cNvPr>
          <p:cNvSpPr/>
          <p:nvPr/>
        </p:nvSpPr>
        <p:spPr>
          <a:xfrm>
            <a:off x="7084444" y="870791"/>
            <a:ext cx="2821021" cy="218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Отдых в Крыму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DCC5C9-2427-4601-AED2-F588B53AAD97}"/>
              </a:ext>
            </a:extLst>
          </p:cNvPr>
          <p:cNvSpPr/>
          <p:nvPr/>
        </p:nvSpPr>
        <p:spPr>
          <a:xfrm>
            <a:off x="5204054" y="1089310"/>
            <a:ext cx="6581800" cy="5695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E55E85D-0176-421B-A45C-1A96A5221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914074"/>
              </p:ext>
            </p:extLst>
          </p:nvPr>
        </p:nvGraphicFramePr>
        <p:xfrm>
          <a:off x="5476770" y="2718491"/>
          <a:ext cx="5832914" cy="1147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74">
                  <a:extLst>
                    <a:ext uri="{9D8B030D-6E8A-4147-A177-3AD203B41FA5}">
                      <a16:colId xmlns:a16="http://schemas.microsoft.com/office/drawing/2014/main" val="1753209148"/>
                    </a:ext>
                  </a:extLst>
                </a:gridCol>
                <a:gridCol w="1994915">
                  <a:extLst>
                    <a:ext uri="{9D8B030D-6E8A-4147-A177-3AD203B41FA5}">
                      <a16:colId xmlns:a16="http://schemas.microsoft.com/office/drawing/2014/main" val="3073180429"/>
                    </a:ext>
                  </a:extLst>
                </a:gridCol>
                <a:gridCol w="1704325">
                  <a:extLst>
                    <a:ext uri="{9D8B030D-6E8A-4147-A177-3AD203B41FA5}">
                      <a16:colId xmlns:a16="http://schemas.microsoft.com/office/drawing/2014/main" val="33495389"/>
                    </a:ext>
                  </a:extLst>
                </a:gridCol>
              </a:tblGrid>
              <a:tr h="417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Начальный пункт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Конечный пункт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Расстояние, км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3499132"/>
                  </a:ext>
                </a:extLst>
              </a:tr>
              <a:tr h="203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Симферополь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8383933"/>
                  </a:ext>
                </a:extLst>
              </a:tr>
              <a:tr h="203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Севастополь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Симферополь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0282414"/>
                  </a:ext>
                </a:extLst>
              </a:tr>
              <a:tr h="203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Севастополь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2847420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D30D4000-AF25-436D-B0BA-BD5ED422D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770" y="1319127"/>
            <a:ext cx="651402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 семейном совете Ивановых было внесено предложение за один день посетить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Севастополь и  Симферополь, что бы следующий день провести только загорая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пляже.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Таблица 1. Расстояние между городами по автодорогам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5FAD236-5728-4220-A7AD-A66FB751CF7A}"/>
              </a:ext>
            </a:extLst>
          </p:cNvPr>
          <p:cNvSpPr/>
          <p:nvPr/>
        </p:nvSpPr>
        <p:spPr>
          <a:xfrm>
            <a:off x="489243" y="2488678"/>
            <a:ext cx="4123890" cy="3960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ККа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AD2506-52E5-4975-AAA8-FB77668D2712}"/>
              </a:ext>
            </a:extLst>
          </p:cNvPr>
          <p:cNvSpPr/>
          <p:nvPr/>
        </p:nvSpPr>
        <p:spPr>
          <a:xfrm>
            <a:off x="489243" y="2516212"/>
            <a:ext cx="4123890" cy="338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из утверждений являются верными с точки зрения оптимизации транспортных расходов: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 варианту за один день посетить и Севастополь, и  Симферополь   расходы будут ниже на  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. оба варианта одинаковы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если посещать по одному городу в день, то по данному варианту расходы будут ниже на  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 округлить до целой части.</a:t>
            </a:r>
          </a:p>
        </p:txBody>
      </p:sp>
    </p:spTree>
    <p:extLst>
      <p:ext uri="{BB962C8B-B14F-4D97-AF65-F5344CB8AC3E}">
        <p14:creationId xmlns:p14="http://schemas.microsoft.com/office/powerpoint/2010/main" val="182708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770CE4-0239-4627-AA6D-ACFBA57F0C52}"/>
              </a:ext>
            </a:extLst>
          </p:cNvPr>
          <p:cNvSpPr/>
          <p:nvPr/>
        </p:nvSpPr>
        <p:spPr>
          <a:xfrm>
            <a:off x="1915426" y="710608"/>
            <a:ext cx="9354553" cy="5042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выполнения задания 1 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Ивановых в составе 4 человек отдыхала в Алуште. Мама спланировала культурно-развлекательную программу на 3 дня с посещением ежедневно одного из городов: Севастополя, Симферополя, Судака.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первый день решено было посетить Севастополь. Какие достопримечательности сможет посетить семья, если не будет отклоняться от выбранного направления автомобильного маршрута?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 2: Ответ принимается полностью №3.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 0: Другие ответы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проверяет: 1-ый уровень компетентности – воспроизведение простых математических действий, приемов, процедур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 содержания: изменение и отношения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Ситуация: личная жизнь</a:t>
            </a:r>
          </a:p>
        </p:txBody>
      </p:sp>
    </p:spTree>
    <p:extLst>
      <p:ext uri="{BB962C8B-B14F-4D97-AF65-F5344CB8AC3E}">
        <p14:creationId xmlns:p14="http://schemas.microsoft.com/office/powerpoint/2010/main" val="7705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C6D79C-1DDA-45BC-A5C2-F585E453602E}"/>
              </a:ext>
            </a:extLst>
          </p:cNvPr>
          <p:cNvSpPr/>
          <p:nvPr/>
        </p:nvSpPr>
        <p:spPr>
          <a:xfrm>
            <a:off x="3864296" y="105214"/>
            <a:ext cx="77804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выполнения задания 2.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Посоветуйте, какую марку  автомобиля для посещения всех запланированных городов следует арендовать. Рассчитайте расходы. Укажите минимальную сумму за 3 дня.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Рассчитаем расстояние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(120+45+95)*2=520 км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Пересчитаем количество пропанобутановой смеси для ВАЗ-11183 «Калина»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А=8*1,19=9,52 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Составим таблицу</a:t>
            </a:r>
          </a:p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382D406-763B-4904-A9A8-9216CEA30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137330"/>
              </p:ext>
            </p:extLst>
          </p:nvPr>
        </p:nvGraphicFramePr>
        <p:xfrm>
          <a:off x="4141949" y="3064065"/>
          <a:ext cx="8050052" cy="28629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77168">
                  <a:extLst>
                    <a:ext uri="{9D8B030D-6E8A-4147-A177-3AD203B41FA5}">
                      <a16:colId xmlns:a16="http://schemas.microsoft.com/office/drawing/2014/main" val="2013953181"/>
                    </a:ext>
                  </a:extLst>
                </a:gridCol>
                <a:gridCol w="841484">
                  <a:extLst>
                    <a:ext uri="{9D8B030D-6E8A-4147-A177-3AD203B41FA5}">
                      <a16:colId xmlns:a16="http://schemas.microsoft.com/office/drawing/2014/main" val="699113133"/>
                    </a:ext>
                  </a:extLst>
                </a:gridCol>
                <a:gridCol w="1782128">
                  <a:extLst>
                    <a:ext uri="{9D8B030D-6E8A-4147-A177-3AD203B41FA5}">
                      <a16:colId xmlns:a16="http://schemas.microsoft.com/office/drawing/2014/main" val="2065916776"/>
                    </a:ext>
                  </a:extLst>
                </a:gridCol>
                <a:gridCol w="1034345">
                  <a:extLst>
                    <a:ext uri="{9D8B030D-6E8A-4147-A177-3AD203B41FA5}">
                      <a16:colId xmlns:a16="http://schemas.microsoft.com/office/drawing/2014/main" val="2231691811"/>
                    </a:ext>
                  </a:extLst>
                </a:gridCol>
                <a:gridCol w="775076">
                  <a:extLst>
                    <a:ext uri="{9D8B030D-6E8A-4147-A177-3AD203B41FA5}">
                      <a16:colId xmlns:a16="http://schemas.microsoft.com/office/drawing/2014/main" val="164268569"/>
                    </a:ext>
                  </a:extLst>
                </a:gridCol>
                <a:gridCol w="1034345">
                  <a:extLst>
                    <a:ext uri="{9D8B030D-6E8A-4147-A177-3AD203B41FA5}">
                      <a16:colId xmlns:a16="http://schemas.microsoft.com/office/drawing/2014/main" val="2457755374"/>
                    </a:ext>
                  </a:extLst>
                </a:gridCol>
                <a:gridCol w="1405506">
                  <a:extLst>
                    <a:ext uri="{9D8B030D-6E8A-4147-A177-3AD203B41FA5}">
                      <a16:colId xmlns:a16="http://schemas.microsoft.com/office/drawing/2014/main" val="999748615"/>
                    </a:ext>
                  </a:extLst>
                </a:gridCol>
              </a:tblGrid>
              <a:tr h="914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расход топлива на 100 км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топлива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аренды,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руб.сутки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топлива,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расхода топлива,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 использования,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5984493"/>
                  </a:ext>
                </a:extLst>
              </a:tr>
              <a:tr h="52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ВАЗ-11183 «Калина»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Бензин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1788,8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2788,8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935375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Citroen Viza 1,3D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1393,08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2493,08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6876104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ВАЗ-11183 «Калина»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Пропанобутановая смесь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990,08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2290,08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913815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85A310-9A32-4B53-8312-06D54A41A6F8}"/>
              </a:ext>
            </a:extLst>
          </p:cNvPr>
          <p:cNvSpPr/>
          <p:nvPr/>
        </p:nvSpPr>
        <p:spPr>
          <a:xfrm>
            <a:off x="656492" y="2812084"/>
            <a:ext cx="3485457" cy="404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 2: Ответ принимается полностью ВАЗ-11183 «Калина» 2290 руб.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 0: Другие ответы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проверяет: 2-ой уровень компетентности – установление связей (между данными из условия задачи при решении стандартных задач)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 содержания: изменение и отношения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Ситуация: личная жизнь</a:t>
            </a:r>
          </a:p>
        </p:txBody>
      </p:sp>
    </p:spTree>
    <p:extLst>
      <p:ext uri="{BB962C8B-B14F-4D97-AF65-F5344CB8AC3E}">
        <p14:creationId xmlns:p14="http://schemas.microsoft.com/office/powerpoint/2010/main" val="167258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517091-6FE1-468B-A84C-DB9D83743519}"/>
              </a:ext>
            </a:extLst>
          </p:cNvPr>
          <p:cNvSpPr/>
          <p:nvPr/>
        </p:nvSpPr>
        <p:spPr>
          <a:xfrm>
            <a:off x="0" y="457738"/>
            <a:ext cx="11983452" cy="3434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выполнения задания 3.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 семейном совете Ивановых было внесено предложение за один день посетить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Севастополь и  Симферополь, что бы следующий день провести только загорая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пляже.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 округлять до целой части. Какие из утверждений являются верными с точки зрения оптимизации транспортных расходов:</a:t>
            </a:r>
          </a:p>
          <a:p>
            <a:pPr marL="342900" indent="-342900" algn="r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варианту за один день посетить и Севастополь, и  Симферополь   расходы будут ниже на   ____</a:t>
            </a:r>
          </a:p>
          <a:p>
            <a:pPr marL="342900" indent="-342900" algn="r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оба варианта одинаковы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если посещать по одному городу в день, то по данному варианту расходы будут ниже на  _________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Рассчитаем расстояние  45+80+120=245 км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72A944C-F6D2-4029-8DE6-F534CDC19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501345"/>
              </p:ext>
            </p:extLst>
          </p:nvPr>
        </p:nvGraphicFramePr>
        <p:xfrm>
          <a:off x="6477000" y="3892717"/>
          <a:ext cx="5506453" cy="23316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09947">
                  <a:extLst>
                    <a:ext uri="{9D8B030D-6E8A-4147-A177-3AD203B41FA5}">
                      <a16:colId xmlns:a16="http://schemas.microsoft.com/office/drawing/2014/main" val="1037153280"/>
                    </a:ext>
                  </a:extLst>
                </a:gridCol>
                <a:gridCol w="1948253">
                  <a:extLst>
                    <a:ext uri="{9D8B030D-6E8A-4147-A177-3AD203B41FA5}">
                      <a16:colId xmlns:a16="http://schemas.microsoft.com/office/drawing/2014/main" val="286029742"/>
                    </a:ext>
                  </a:extLst>
                </a:gridCol>
                <a:gridCol w="1948253">
                  <a:extLst>
                    <a:ext uri="{9D8B030D-6E8A-4147-A177-3AD203B41FA5}">
                      <a16:colId xmlns:a16="http://schemas.microsoft.com/office/drawing/2014/main" val="630525799"/>
                    </a:ext>
                  </a:extLst>
                </a:gridCol>
              </a:tblGrid>
              <a:tr h="736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 использования,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дня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 использования, руб.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 дня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1762857"/>
                  </a:ext>
                </a:extLst>
              </a:tr>
              <a:tr h="428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ВАЗ-11183 «Калина»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2788,8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1842,8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5932911"/>
                  </a:ext>
                </a:extLst>
              </a:tr>
              <a:tr h="365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Citroen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Viza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1,3D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2493,08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1756,4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6987918"/>
                  </a:ext>
                </a:extLst>
              </a:tr>
              <a:tr h="801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ВАЗ-11183 «Калина»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2290,08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5622283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ECA988-D379-4932-91F8-D04E6F56381C}"/>
              </a:ext>
            </a:extLst>
          </p:cNvPr>
          <p:cNvSpPr/>
          <p:nvPr/>
        </p:nvSpPr>
        <p:spPr>
          <a:xfrm>
            <a:off x="208548" y="3738363"/>
            <a:ext cx="6268452" cy="311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Находим разницу межу ВАЗ-11183 «Калина» и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Citroen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Viza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1,3D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2290-1756=534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 2: Ответ принимается полностью 534.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 0: Другие ответы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проверяет: 2-ой уровень компетентности – установление связей (между данными из условия задачи при решении стандартных задач)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 содержания: изменение и отношения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Ситуация: личная жизнь</a:t>
            </a:r>
          </a:p>
        </p:txBody>
      </p:sp>
    </p:spTree>
    <p:extLst>
      <p:ext uri="{BB962C8B-B14F-4D97-AF65-F5344CB8AC3E}">
        <p14:creationId xmlns:p14="http://schemas.microsoft.com/office/powerpoint/2010/main" val="75967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9A46BC-E291-4B65-B124-EDC14EC45963}"/>
              </a:ext>
            </a:extLst>
          </p:cNvPr>
          <p:cNvSpPr/>
          <p:nvPr/>
        </p:nvSpPr>
        <p:spPr>
          <a:xfrm>
            <a:off x="1305464" y="673186"/>
            <a:ext cx="84251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источников: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https://mtdata.ru/u23/photoA87A/20847547165-0/original.jpg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v-mireauto.ru/norma-rasxoda-topliva-legkovyx-avtomobilej2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https://gbo4auto.ru/raznoe/rasxod-gaza-gbo.html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40231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878</TotalTime>
  <Words>942</Words>
  <Application>Microsoft Office PowerPoint</Application>
  <PresentationFormat>Широкоэкранный</PresentationFormat>
  <Paragraphs>178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Легкий дым</vt:lpstr>
      <vt:lpstr>Кейс «Отдых в Крыму»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16</cp:revision>
  <dcterms:created xsi:type="dcterms:W3CDTF">2020-06-23T08:00:35Z</dcterms:created>
  <dcterms:modified xsi:type="dcterms:W3CDTF">2020-06-24T14:04:55Z</dcterms:modified>
</cp:coreProperties>
</file>