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6" r:id="rId4"/>
    <p:sldId id="257" r:id="rId5"/>
    <p:sldId id="258" r:id="rId6"/>
    <p:sldId id="265" r:id="rId7"/>
    <p:sldId id="266" r:id="rId8"/>
    <p:sldId id="264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Инвестиционные затраты, 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1250000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Текущие затраты (годовые), 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9591480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Товарооборот в год, 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11400000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Прибыль в год, 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1808520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71456"/>
        <c:axId val="125572992"/>
      </c:barChart>
      <c:catAx>
        <c:axId val="125571456"/>
        <c:scaling>
          <c:orientation val="minMax"/>
        </c:scaling>
        <c:delete val="1"/>
        <c:axPos val="l"/>
        <c:majorTickMark val="out"/>
        <c:minorTickMark val="none"/>
        <c:tickLblPos val="none"/>
        <c:crossAx val="125572992"/>
        <c:crosses val="autoZero"/>
        <c:auto val="1"/>
        <c:lblAlgn val="ctr"/>
        <c:lblOffset val="100"/>
        <c:noMultiLvlLbl val="0"/>
      </c:catAx>
      <c:valAx>
        <c:axId val="1255729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5571456"/>
        <c:crosses val="autoZero"/>
        <c:crossBetween val="between"/>
      </c:valAx>
    </c:plotArea>
    <c:legend>
      <c:legendPos val="b"/>
      <c:legendEntry>
        <c:idx val="4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16231-938E-4DB7-866B-A880B54A4EE2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05BAA31-341D-48EB-B582-67C4824CC68C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9F54A20-3AD9-416D-A481-3E9087C0AFBA}" type="parTrans" cxnId="{242ABF9A-1EE9-48E6-A8BA-C3E8E49405F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1C8AB48-B8AE-410C-A28A-877B89860691}" type="sibTrans" cxnId="{242ABF9A-1EE9-48E6-A8BA-C3E8E49405F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84FB728-E1CA-4B07-B580-8C5F2EBA73EA}">
      <dgm:prSet phldrT="[Текст]" custT="1"/>
      <dgm:spPr/>
      <dgm:t>
        <a:bodyPr/>
        <a:lstStyle/>
        <a:p>
          <a:pPr algn="just"/>
          <a:r>
            <a:rPr lang="ru-RU" sz="1400" b="1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Обучающая:</a:t>
          </a:r>
          <a:r>
            <a:rPr lang="ru-RU" sz="1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закрепить и углубить теоретические знания обучающихся по дисциплинам: «Экономика организации», «Основы предпринимательской деятельности»; проверить степень соответствия решенных обучающимися проектных (практических) задач бизнес - планирования требованиям нормативно-правовых актов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21C1A60-FDC4-468C-B7F1-301E406F7D58}" type="parTrans" cxnId="{AB793A3F-FE48-4804-B247-412146C7B0C0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DE5D357-3BE4-4F15-87E3-BF5D0D7E7185}" type="sibTrans" cxnId="{AB793A3F-FE48-4804-B247-412146C7B0C0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4B21E9B-0CCF-4AF8-A175-628716EDB177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0E1E9DC-A83D-4084-ADAA-AAB717584EAF}" type="parTrans" cxnId="{CE0DEB77-04E1-4A4E-8BA9-D4C07FF5091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454B6B28-B5E2-4288-A6B5-35F18B8D7269}" type="sibTrans" cxnId="{CE0DEB77-04E1-4A4E-8BA9-D4C07FF5091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81FB814E-C216-4017-B36A-78CFE02B3B0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Прикладная: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отработать практические навыки организации бизнес – планирования с решением проектной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сквозной задачи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от момента зарождения предпринимательской идеи до регистрации предприятия, инициирующего создание бизнеса.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D041F78-8B44-4D44-A687-54547358634C}" type="parTrans" cxnId="{74530F2F-9E89-4A67-8309-9988FAFD765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6A50B9C0-E94B-4001-9156-C4F2C6FA973F}" type="sibTrans" cxnId="{74530F2F-9E89-4A67-8309-9988FAFD765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06597374-2749-47C6-ABC2-02E73B25CD52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D8F3424-383F-48CB-9488-DB0BEFDEEC23}" type="parTrans" cxnId="{779C6FD2-4BAA-44DB-8496-BE97447BA83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5E85F76-A5BD-4A8A-AE47-0F46640DEA8F}" type="sibTrans" cxnId="{779C6FD2-4BAA-44DB-8496-BE97447BA83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E55FD5A-EEDE-41B9-A69E-3B0E77774A9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Воспитательная:</a:t>
          </a:r>
          <a:r>
            <a:rPr lang="ru-RU" sz="1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привить обучающимся, как будущим работникам предприятий, навыки гражданского долга при подготовке бизнес – информации, мотивацию при реализации этических норм при создании нового бизнеса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AE0A727-AE3B-4A66-8DE5-CC484D84229A}" type="parTrans" cxnId="{2E3331FF-A4E1-4997-ADD1-0AE142835E06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07E8CC0-9370-41A5-B9E8-B875F2369CD8}" type="sibTrans" cxnId="{2E3331FF-A4E1-4997-ADD1-0AE142835E06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34783CA-08F4-45D3-908C-6B8E3A0AB9D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AD3949B-9925-46E4-A4A2-CD5BCF8F5110}" type="parTrans" cxnId="{8BD25436-776E-4B32-B920-003BA3EB1A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6ACFD6-8E54-4C60-94CC-36ABD925FF1D}" type="sibTrans" cxnId="{8BD25436-776E-4B32-B920-003BA3EB1A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0159D82-35A3-43F1-8A93-3A024C21B93C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Методическая (Концептуальная) цель проекта: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9BED475-5E0F-4AD1-8D0C-9470CAC4D857}" type="parTrans" cxnId="{242511A8-B4E7-40B4-A06F-EB7648E25C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DFEDF5-EE2E-435A-B69D-DF7D36C3B75C}" type="sibTrans" cxnId="{242511A8-B4E7-40B4-A06F-EB7648E25C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2AC60C-7B14-4534-B27A-DE6C5CE69DA8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интегрировать знания по финансовой грамотности</a:t>
          </a:r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процесс освоения компетенций изучаемых слушателями дисциплин: «Экономика организации» и «Организация предпринимательской деятельности» с применением методов ролевой игры, аргументации и круглого стола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61F6784-8460-49E7-BCFC-C8C93F11E603}" type="parTrans" cxnId="{91E2C212-189B-4A9A-994A-828B8C9051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8FD5D3-6499-4F68-B1E8-F503C35CE682}" type="sibTrans" cxnId="{91E2C212-189B-4A9A-994A-828B8C9051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0E2DC5-B3D8-411D-9257-FDAEB656EDBC}" type="pres">
      <dgm:prSet presAssocID="{5D116231-938E-4DB7-866B-A880B54A4E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4DAB4-009D-43C8-86B2-4AB88D3B6506}" type="pres">
      <dgm:prSet presAssocID="{005BAA31-341D-48EB-B582-67C4824CC68C}" presName="composite" presStyleCnt="0"/>
      <dgm:spPr/>
      <dgm:t>
        <a:bodyPr/>
        <a:lstStyle/>
        <a:p>
          <a:endParaRPr lang="ru-RU"/>
        </a:p>
      </dgm:t>
    </dgm:pt>
    <dgm:pt modelId="{E5A6FAFF-97CE-4BC3-A3E4-4692C48FCACB}" type="pres">
      <dgm:prSet presAssocID="{005BAA31-341D-48EB-B582-67C4824CC68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25BF7-EE6A-42A8-BD3C-B1BBC052BE34}" type="pres">
      <dgm:prSet presAssocID="{005BAA31-341D-48EB-B582-67C4824CC68C}" presName="descendantText" presStyleLbl="alignAcc1" presStyleIdx="0" presStyleCnt="4" custScaleY="187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C40EE-6B6C-442C-88C5-E0ACDB47791A}" type="pres">
      <dgm:prSet presAssocID="{51C8AB48-B8AE-410C-A28A-877B89860691}" presName="sp" presStyleCnt="0"/>
      <dgm:spPr/>
      <dgm:t>
        <a:bodyPr/>
        <a:lstStyle/>
        <a:p>
          <a:endParaRPr lang="ru-RU"/>
        </a:p>
      </dgm:t>
    </dgm:pt>
    <dgm:pt modelId="{74D1E3C4-722B-4712-AD71-00A949838CFE}" type="pres">
      <dgm:prSet presAssocID="{D4B21E9B-0CCF-4AF8-A175-628716EDB177}" presName="composite" presStyleCnt="0"/>
      <dgm:spPr/>
      <dgm:t>
        <a:bodyPr/>
        <a:lstStyle/>
        <a:p>
          <a:endParaRPr lang="ru-RU"/>
        </a:p>
      </dgm:t>
    </dgm:pt>
    <dgm:pt modelId="{07AF7053-B7AF-4110-817D-B3F762F894FE}" type="pres">
      <dgm:prSet presAssocID="{D4B21E9B-0CCF-4AF8-A175-628716EDB17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F1EE1-597A-4995-B9B4-987FC2B7B7ED}" type="pres">
      <dgm:prSet presAssocID="{D4B21E9B-0CCF-4AF8-A175-628716EDB177}" presName="descendantText" presStyleLbl="alignAcc1" presStyleIdx="1" presStyleCnt="4" custScaleY="127502" custLinFactNeighborX="177" custLinFactNeighborY="12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13813-B374-49E2-9F18-7EBD2A097657}" type="pres">
      <dgm:prSet presAssocID="{454B6B28-B5E2-4288-A6B5-35F18B8D7269}" presName="sp" presStyleCnt="0"/>
      <dgm:spPr/>
      <dgm:t>
        <a:bodyPr/>
        <a:lstStyle/>
        <a:p>
          <a:endParaRPr lang="ru-RU"/>
        </a:p>
      </dgm:t>
    </dgm:pt>
    <dgm:pt modelId="{4B41BE2A-21FB-4928-A78E-B61520655DC2}" type="pres">
      <dgm:prSet presAssocID="{06597374-2749-47C6-ABC2-02E73B25CD52}" presName="composite" presStyleCnt="0"/>
      <dgm:spPr/>
      <dgm:t>
        <a:bodyPr/>
        <a:lstStyle/>
        <a:p>
          <a:endParaRPr lang="ru-RU"/>
        </a:p>
      </dgm:t>
    </dgm:pt>
    <dgm:pt modelId="{AFA3DDAC-59DE-4920-A6FF-1FA5930DF5C5}" type="pres">
      <dgm:prSet presAssocID="{06597374-2749-47C6-ABC2-02E73B25CD5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CE579-9E51-4C8B-8D16-570F820D4B9C}" type="pres">
      <dgm:prSet presAssocID="{06597374-2749-47C6-ABC2-02E73B25CD52}" presName="descendantText" presStyleLbl="alignAcc1" presStyleIdx="2" presStyleCnt="4" custScaleY="196874" custLinFactNeighborX="1084" custLinFactNeighborY="-11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5BEC0-A969-42A4-A6FC-01772CC0C5DD}" type="pres">
      <dgm:prSet presAssocID="{75E85F76-A5BD-4A8A-AE47-0F46640DEA8F}" presName="sp" presStyleCnt="0"/>
      <dgm:spPr/>
      <dgm:t>
        <a:bodyPr/>
        <a:lstStyle/>
        <a:p>
          <a:endParaRPr lang="ru-RU"/>
        </a:p>
      </dgm:t>
    </dgm:pt>
    <dgm:pt modelId="{CE77C9CC-652F-4A39-A923-90D75ADBA2A7}" type="pres">
      <dgm:prSet presAssocID="{734783CA-08F4-45D3-908C-6B8E3A0AB9DA}" presName="composite" presStyleCnt="0"/>
      <dgm:spPr/>
      <dgm:t>
        <a:bodyPr/>
        <a:lstStyle/>
        <a:p>
          <a:endParaRPr lang="ru-RU"/>
        </a:p>
      </dgm:t>
    </dgm:pt>
    <dgm:pt modelId="{13251792-A8A3-4EB3-AD79-97B6672745D3}" type="pres">
      <dgm:prSet presAssocID="{734783CA-08F4-45D3-908C-6B8E3A0AB9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2E881-9064-4D1C-A49E-622A844CB281}" type="pres">
      <dgm:prSet presAssocID="{734783CA-08F4-45D3-908C-6B8E3A0AB9DA}" presName="descendantText" presStyleLbl="alignAcc1" presStyleIdx="3" presStyleCnt="4" custScaleY="184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8BF63-194A-44D5-AF19-47984EAE481E}" type="presOf" srcId="{D4B21E9B-0CCF-4AF8-A175-628716EDB177}" destId="{07AF7053-B7AF-4110-817D-B3F762F894FE}" srcOrd="0" destOrd="0" presId="urn:microsoft.com/office/officeart/2005/8/layout/chevron2"/>
    <dgm:cxn modelId="{8A1FC62B-86D1-47C2-8609-E3CB8B38E4BB}" type="presOf" srcId="{D0159D82-35A3-43F1-8A93-3A024C21B93C}" destId="{2A62E881-9064-4D1C-A49E-622A844CB281}" srcOrd="0" destOrd="0" presId="urn:microsoft.com/office/officeart/2005/8/layout/chevron2"/>
    <dgm:cxn modelId="{8BD25436-776E-4B32-B920-003BA3EB1A24}" srcId="{5D116231-938E-4DB7-866B-A880B54A4EE2}" destId="{734783CA-08F4-45D3-908C-6B8E3A0AB9DA}" srcOrd="3" destOrd="0" parTransId="{7AD3949B-9925-46E4-A4A2-CD5BCF8F5110}" sibTransId="{856ACFD6-8E54-4C60-94CC-36ABD925FF1D}"/>
    <dgm:cxn modelId="{39F05FF8-8811-41FF-BF1A-E957552A90AC}" type="presOf" srcId="{06597374-2749-47C6-ABC2-02E73B25CD52}" destId="{AFA3DDAC-59DE-4920-A6FF-1FA5930DF5C5}" srcOrd="0" destOrd="0" presId="urn:microsoft.com/office/officeart/2005/8/layout/chevron2"/>
    <dgm:cxn modelId="{779C6FD2-4BAA-44DB-8496-BE97447BA83E}" srcId="{5D116231-938E-4DB7-866B-A880B54A4EE2}" destId="{06597374-2749-47C6-ABC2-02E73B25CD52}" srcOrd="2" destOrd="0" parTransId="{8D8F3424-383F-48CB-9488-DB0BEFDEEC23}" sibTransId="{75E85F76-A5BD-4A8A-AE47-0F46640DEA8F}"/>
    <dgm:cxn modelId="{09B791EE-BECC-4340-B486-3A9B45B3819A}" type="presOf" srcId="{7E55FD5A-EEDE-41B9-A69E-3B0E77774A9E}" destId="{BE8CE579-9E51-4C8B-8D16-570F820D4B9C}" srcOrd="0" destOrd="0" presId="urn:microsoft.com/office/officeart/2005/8/layout/chevron2"/>
    <dgm:cxn modelId="{2827C45B-532B-4886-8BB5-CB96F42A7067}" type="presOf" srcId="{81FB814E-C216-4017-B36A-78CFE02B3B04}" destId="{3ADF1EE1-597A-4995-B9B4-987FC2B7B7ED}" srcOrd="0" destOrd="0" presId="urn:microsoft.com/office/officeart/2005/8/layout/chevron2"/>
    <dgm:cxn modelId="{AB793A3F-FE48-4804-B247-412146C7B0C0}" srcId="{005BAA31-341D-48EB-B582-67C4824CC68C}" destId="{584FB728-E1CA-4B07-B580-8C5F2EBA73EA}" srcOrd="0" destOrd="0" parTransId="{821C1A60-FDC4-468C-B7F1-301E406F7D58}" sibTransId="{DDE5D357-3BE4-4F15-87E3-BF5D0D7E7185}"/>
    <dgm:cxn modelId="{8551AE70-8080-4F2C-8FAB-432A304B75D9}" type="presOf" srcId="{584FB728-E1CA-4B07-B580-8C5F2EBA73EA}" destId="{56225BF7-EE6A-42A8-BD3C-B1BBC052BE34}" srcOrd="0" destOrd="0" presId="urn:microsoft.com/office/officeart/2005/8/layout/chevron2"/>
    <dgm:cxn modelId="{91E2C212-189B-4A9A-994A-828B8C905151}" srcId="{734783CA-08F4-45D3-908C-6B8E3A0AB9DA}" destId="{8D2AC60C-7B14-4534-B27A-DE6C5CE69DA8}" srcOrd="1" destOrd="0" parTransId="{761F6784-8460-49E7-BCFC-C8C93F11E603}" sibTransId="{188FD5D3-6499-4F68-B1E8-F503C35CE682}"/>
    <dgm:cxn modelId="{88657247-54A7-45C8-B2DC-8E163886533C}" type="presOf" srcId="{005BAA31-341D-48EB-B582-67C4824CC68C}" destId="{E5A6FAFF-97CE-4BC3-A3E4-4692C48FCACB}" srcOrd="0" destOrd="0" presId="urn:microsoft.com/office/officeart/2005/8/layout/chevron2"/>
    <dgm:cxn modelId="{BA70B3D6-2462-4243-802C-72FE4671C3DC}" type="presOf" srcId="{5D116231-938E-4DB7-866B-A880B54A4EE2}" destId="{F90E2DC5-B3D8-411D-9257-FDAEB656EDBC}" srcOrd="0" destOrd="0" presId="urn:microsoft.com/office/officeart/2005/8/layout/chevron2"/>
    <dgm:cxn modelId="{74530F2F-9E89-4A67-8309-9988FAFD765A}" srcId="{D4B21E9B-0CCF-4AF8-A175-628716EDB177}" destId="{81FB814E-C216-4017-B36A-78CFE02B3B04}" srcOrd="0" destOrd="0" parTransId="{BD041F78-8B44-4D44-A687-54547358634C}" sibTransId="{6A50B9C0-E94B-4001-9156-C4F2C6FA973F}"/>
    <dgm:cxn modelId="{CE0DEB77-04E1-4A4E-8BA9-D4C07FF5091E}" srcId="{5D116231-938E-4DB7-866B-A880B54A4EE2}" destId="{D4B21E9B-0CCF-4AF8-A175-628716EDB177}" srcOrd="1" destOrd="0" parTransId="{B0E1E9DC-A83D-4084-ADAA-AAB717584EAF}" sibTransId="{454B6B28-B5E2-4288-A6B5-35F18B8D7269}"/>
    <dgm:cxn modelId="{2E3331FF-A4E1-4997-ADD1-0AE142835E06}" srcId="{06597374-2749-47C6-ABC2-02E73B25CD52}" destId="{7E55FD5A-EEDE-41B9-A69E-3B0E77774A9E}" srcOrd="0" destOrd="0" parTransId="{FAE0A727-AE3B-4A66-8DE5-CC484D84229A}" sibTransId="{707E8CC0-9370-41A5-B9E8-B875F2369CD8}"/>
    <dgm:cxn modelId="{242511A8-B4E7-40B4-A06F-EB7648E25C22}" srcId="{734783CA-08F4-45D3-908C-6B8E3A0AB9DA}" destId="{D0159D82-35A3-43F1-8A93-3A024C21B93C}" srcOrd="0" destOrd="0" parTransId="{69BED475-5E0F-4AD1-8D0C-9470CAC4D857}" sibTransId="{D1DFEDF5-EE2E-435A-B69D-DF7D36C3B75C}"/>
    <dgm:cxn modelId="{F0693081-A0C9-4616-AD02-96FC9E99DBE6}" type="presOf" srcId="{8D2AC60C-7B14-4534-B27A-DE6C5CE69DA8}" destId="{2A62E881-9064-4D1C-A49E-622A844CB281}" srcOrd="0" destOrd="1" presId="urn:microsoft.com/office/officeart/2005/8/layout/chevron2"/>
    <dgm:cxn modelId="{242ABF9A-1EE9-48E6-A8BA-C3E8E49405F8}" srcId="{5D116231-938E-4DB7-866B-A880B54A4EE2}" destId="{005BAA31-341D-48EB-B582-67C4824CC68C}" srcOrd="0" destOrd="0" parTransId="{99F54A20-3AD9-416D-A481-3E9087C0AFBA}" sibTransId="{51C8AB48-B8AE-410C-A28A-877B89860691}"/>
    <dgm:cxn modelId="{57AC6320-67F8-455A-B770-A16D21F2545F}" type="presOf" srcId="{734783CA-08F4-45D3-908C-6B8E3A0AB9DA}" destId="{13251792-A8A3-4EB3-AD79-97B6672745D3}" srcOrd="0" destOrd="0" presId="urn:microsoft.com/office/officeart/2005/8/layout/chevron2"/>
    <dgm:cxn modelId="{8C7B7F26-D4C4-46FC-B0FD-5F6942304C87}" type="presParOf" srcId="{F90E2DC5-B3D8-411D-9257-FDAEB656EDBC}" destId="{95B4DAB4-009D-43C8-86B2-4AB88D3B6506}" srcOrd="0" destOrd="0" presId="urn:microsoft.com/office/officeart/2005/8/layout/chevron2"/>
    <dgm:cxn modelId="{D166C3FF-3E64-4586-B25B-635B646781A7}" type="presParOf" srcId="{95B4DAB4-009D-43C8-86B2-4AB88D3B6506}" destId="{E5A6FAFF-97CE-4BC3-A3E4-4692C48FCACB}" srcOrd="0" destOrd="0" presId="urn:microsoft.com/office/officeart/2005/8/layout/chevron2"/>
    <dgm:cxn modelId="{F7E2F9CE-008E-4FCA-9728-E139CFFE8139}" type="presParOf" srcId="{95B4DAB4-009D-43C8-86B2-4AB88D3B6506}" destId="{56225BF7-EE6A-42A8-BD3C-B1BBC052BE34}" srcOrd="1" destOrd="0" presId="urn:microsoft.com/office/officeart/2005/8/layout/chevron2"/>
    <dgm:cxn modelId="{3F9A5001-862A-4136-BAEF-B47DABE6A944}" type="presParOf" srcId="{F90E2DC5-B3D8-411D-9257-FDAEB656EDBC}" destId="{EE9C40EE-6B6C-442C-88C5-E0ACDB47791A}" srcOrd="1" destOrd="0" presId="urn:microsoft.com/office/officeart/2005/8/layout/chevron2"/>
    <dgm:cxn modelId="{0BAEC925-9370-42C9-8662-39B1CA08D5CC}" type="presParOf" srcId="{F90E2DC5-B3D8-411D-9257-FDAEB656EDBC}" destId="{74D1E3C4-722B-4712-AD71-00A949838CFE}" srcOrd="2" destOrd="0" presId="urn:microsoft.com/office/officeart/2005/8/layout/chevron2"/>
    <dgm:cxn modelId="{C1EF5A8B-E05B-40A7-8A52-A452A04FEAD7}" type="presParOf" srcId="{74D1E3C4-722B-4712-AD71-00A949838CFE}" destId="{07AF7053-B7AF-4110-817D-B3F762F894FE}" srcOrd="0" destOrd="0" presId="urn:microsoft.com/office/officeart/2005/8/layout/chevron2"/>
    <dgm:cxn modelId="{7968702C-93C1-4A68-839C-4333393277B7}" type="presParOf" srcId="{74D1E3C4-722B-4712-AD71-00A949838CFE}" destId="{3ADF1EE1-597A-4995-B9B4-987FC2B7B7ED}" srcOrd="1" destOrd="0" presId="urn:microsoft.com/office/officeart/2005/8/layout/chevron2"/>
    <dgm:cxn modelId="{3D4678AC-D6F5-4B45-AEBD-14ACFB39B377}" type="presParOf" srcId="{F90E2DC5-B3D8-411D-9257-FDAEB656EDBC}" destId="{B1213813-B374-49E2-9F18-7EBD2A097657}" srcOrd="3" destOrd="0" presId="urn:microsoft.com/office/officeart/2005/8/layout/chevron2"/>
    <dgm:cxn modelId="{B510B184-322F-4758-BA05-155174A3A9B7}" type="presParOf" srcId="{F90E2DC5-B3D8-411D-9257-FDAEB656EDBC}" destId="{4B41BE2A-21FB-4928-A78E-B61520655DC2}" srcOrd="4" destOrd="0" presId="urn:microsoft.com/office/officeart/2005/8/layout/chevron2"/>
    <dgm:cxn modelId="{F56E8554-018C-480D-920B-5E609DD57B82}" type="presParOf" srcId="{4B41BE2A-21FB-4928-A78E-B61520655DC2}" destId="{AFA3DDAC-59DE-4920-A6FF-1FA5930DF5C5}" srcOrd="0" destOrd="0" presId="urn:microsoft.com/office/officeart/2005/8/layout/chevron2"/>
    <dgm:cxn modelId="{44DDE6F2-B099-452F-8D36-B9F82838D75D}" type="presParOf" srcId="{4B41BE2A-21FB-4928-A78E-B61520655DC2}" destId="{BE8CE579-9E51-4C8B-8D16-570F820D4B9C}" srcOrd="1" destOrd="0" presId="urn:microsoft.com/office/officeart/2005/8/layout/chevron2"/>
    <dgm:cxn modelId="{E6100AC3-3822-434B-BF2D-FEBEEABC5B01}" type="presParOf" srcId="{F90E2DC5-B3D8-411D-9257-FDAEB656EDBC}" destId="{C5C5BEC0-A969-42A4-A6FC-01772CC0C5DD}" srcOrd="5" destOrd="0" presId="urn:microsoft.com/office/officeart/2005/8/layout/chevron2"/>
    <dgm:cxn modelId="{36D75738-B4EC-44E7-AD17-C137E46E2F5F}" type="presParOf" srcId="{F90E2DC5-B3D8-411D-9257-FDAEB656EDBC}" destId="{CE77C9CC-652F-4A39-A923-90D75ADBA2A7}" srcOrd="6" destOrd="0" presId="urn:microsoft.com/office/officeart/2005/8/layout/chevron2"/>
    <dgm:cxn modelId="{81A9CDBB-5B96-4401-9FE4-658F6DCA8EE1}" type="presParOf" srcId="{CE77C9CC-652F-4A39-A923-90D75ADBA2A7}" destId="{13251792-A8A3-4EB3-AD79-97B6672745D3}" srcOrd="0" destOrd="0" presId="urn:microsoft.com/office/officeart/2005/8/layout/chevron2"/>
    <dgm:cxn modelId="{540BBFF7-E1B8-457B-B9C0-8BB57353C3C6}" type="presParOf" srcId="{CE77C9CC-652F-4A39-A923-90D75ADBA2A7}" destId="{2A62E881-9064-4D1C-A49E-622A844CB2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89508-5D47-4DF8-B3FB-38C8A0E3FEC5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6A739B-9044-4F24-8028-D8010FF44D8C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«Предприниматели» - обсуждает инвестиционный замысел, описывает бизнес – риски</a:t>
          </a:r>
          <a:r>
            <a:rPr lang="ru-RU" sz="1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разрабатывает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инвестиционную идею, осуществляет подготовку бизнес – плана.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C6A9B4-4D8D-4869-803C-DCE53EF3CF04}" type="parTrans" cxnId="{D01BF607-9D4F-46C0-9F6D-3588B639979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3C33B8-EEA7-4CA7-A252-BB94AC2F2086}" type="sibTrans" cxnId="{D01BF607-9D4F-46C0-9F6D-3588B639979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E82025-2941-4047-BA09-B711C3335AD8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Сценарий внеурочного занятия </a:t>
          </a:r>
          <a:endParaRPr lang="ru-RU" sz="1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3F8BF2-B4E0-4F1B-9BD8-24F9A554F294}" type="parTrans" cxnId="{0B871E91-4BEC-4C3F-AC8E-84D1FAC530C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DFD22A-49EA-48F5-B8A8-AC155B1FFCA8}" type="sibTrans" cxnId="{0B871E91-4BEC-4C3F-AC8E-84D1FAC530C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EA8676-D910-4E6A-A0A4-4BBF12898BA1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 «Налоговые инспекторы» - согласовывает полученные результаты и координируют процесс регистрации юридического лица с применением инструментария «Контур Эльба», затем принимают пакет документов для государственной регистрации юридического лица.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8CBE88-300C-434F-9721-252E2ACEF011}" type="parTrans" cxnId="{B5C57B52-6BA9-4C81-8099-4369881B484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76C175-0ECD-41DF-8065-02828F4C3F29}" type="sibTrans" cxnId="{B5C57B52-6BA9-4C81-8099-4369881B484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BCA80A-431C-4ED5-A5EC-65981738F405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Инвесторы» - осуществляет экспертизу бизнес – плана и производит проверку расчетов эффективности инвестиций, а далее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инвестирует в создание бизнеса.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031E2C-0930-435D-A1A2-C9C706B6F14C}" type="parTrans" cxnId="{BE8CC4A1-364A-4F51-8E92-9720B24A1C3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52B83A-FA72-4901-8BE2-2882DA343D5E}" type="sibTrans" cxnId="{BE8CC4A1-364A-4F51-8E92-9720B24A1C3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A1DC20-5202-42B3-AC90-349DEEF86302}">
      <dgm:prSet custT="1"/>
      <dgm:spPr/>
      <dgm:t>
        <a:bodyPr/>
        <a:lstStyle/>
        <a:p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 оценивает качество (финансовую и юридическую чистоту) и полноту (состав) подготовленного пакета документов для регистрации нового бизнеса.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F33A2-1EBA-4C5F-8B61-7745480FD5EA}" type="parTrans" cxnId="{39287909-13A6-417E-9FB4-010B2F6FA02D}">
      <dgm:prSet/>
      <dgm:spPr/>
      <dgm:t>
        <a:bodyPr/>
        <a:lstStyle/>
        <a:p>
          <a:endParaRPr lang="ru-RU"/>
        </a:p>
      </dgm:t>
    </dgm:pt>
    <dgm:pt modelId="{B80CD40A-89D5-4833-8D29-149B3808803E}" type="sibTrans" cxnId="{39287909-13A6-417E-9FB4-010B2F6FA02D}">
      <dgm:prSet/>
      <dgm:spPr/>
      <dgm:t>
        <a:bodyPr/>
        <a:lstStyle/>
        <a:p>
          <a:endParaRPr lang="ru-RU"/>
        </a:p>
      </dgm:t>
    </dgm:pt>
    <dgm:pt modelId="{7531C362-BCF7-49D1-9BF6-562D687D4696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«Экономисты» - производит расчет финансового плана и экономической эффективности проекта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D71EC5-CB1E-4D22-9EE2-E6465961FBC6}" type="sibTrans" cxnId="{0972F381-3692-4B26-81F8-5FCE9EA89C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96619D-835A-42FA-BE21-9C10DCD67A48}" type="parTrans" cxnId="{0972F381-3692-4B26-81F8-5FCE9EA89C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F563D8-D0C9-4309-8E8A-3BB7385FD2AF}" type="pres">
      <dgm:prSet presAssocID="{70F89508-5D47-4DF8-B3FB-38C8A0E3FE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4472F-4F5E-4690-9D96-CFB95AE01810}" type="pres">
      <dgm:prSet presAssocID="{70F89508-5D47-4DF8-B3FB-38C8A0E3FEC5}" presName="cycle" presStyleCnt="0"/>
      <dgm:spPr/>
    </dgm:pt>
    <dgm:pt modelId="{7961B5AE-2353-4C14-A886-2064A4B556D5}" type="pres">
      <dgm:prSet presAssocID="{EEE82025-2941-4047-BA09-B711C3335AD8}" presName="nodeFirstNode" presStyleLbl="node1" presStyleIdx="0" presStyleCnt="6" custScaleX="150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24CC2-18A5-4356-9A19-1AF6EC373439}" type="pres">
      <dgm:prSet presAssocID="{77DFD22A-49EA-48F5-B8A8-AC155B1FFCA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E7567937-B683-40FE-B910-A3C3B413A15C}" type="pres">
      <dgm:prSet presAssocID="{7531C362-BCF7-49D1-9BF6-562D687D4696}" presName="nodeFollowingNodes" presStyleLbl="node1" presStyleIdx="1" presStyleCnt="6" custScaleX="120642" custScaleY="337795" custRadScaleRad="179821" custRadScaleInc="34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36F13-1B43-4EF5-9E98-3D665B9D1A6E}" type="pres">
      <dgm:prSet presAssocID="{77EA8676-D910-4E6A-A0A4-4BBF12898BA1}" presName="nodeFollowingNodes" presStyleLbl="node1" presStyleIdx="2" presStyleCnt="6" custScaleX="184903" custScaleY="231632" custRadScaleRad="156075" custRadScaleInc="-9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F7046-A8FE-4CDF-BB7E-CFCC2D77166F}" type="pres">
      <dgm:prSet presAssocID="{19BCA80A-431C-4ED5-A5EC-65981738F405}" presName="nodeFollowingNodes" presStyleLbl="node1" presStyleIdx="3" presStyleCnt="6" custScaleX="167085" custScaleY="201458" custRadScaleRad="162755" custRadScaleInc="124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AAEBB-1048-45A4-9ABE-71FB0627E503}" type="pres">
      <dgm:prSet presAssocID="{E86A739B-9044-4F24-8028-D8010FF44D8C}" presName="nodeFollowingNodes" presStyleLbl="node1" presStyleIdx="4" presStyleCnt="6" custScaleX="169058" custScaleY="171655" custRadScaleRad="144523" custRadScaleInc="93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E2066-0BE4-42F0-8E21-579F0C85199D}" type="pres">
      <dgm:prSet presAssocID="{70A1DC20-5202-42B3-AC90-349DEEF86302}" presName="nodeFollowingNodes" presStyleLbl="node1" presStyleIdx="5" presStyleCnt="6" custScaleX="151313" custScaleY="124894" custRadScaleRad="107924" custRadScaleInc="-229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3F5C1-17E3-4E2A-B52F-DA4495CCF858}" type="presOf" srcId="{77DFD22A-49EA-48F5-B8A8-AC155B1FFCA8}" destId="{5FA24CC2-18A5-4356-9A19-1AF6EC373439}" srcOrd="0" destOrd="0" presId="urn:microsoft.com/office/officeart/2005/8/layout/cycle3"/>
    <dgm:cxn modelId="{B5E3A0B9-7711-4B69-8D39-09499C096E85}" type="presOf" srcId="{19BCA80A-431C-4ED5-A5EC-65981738F405}" destId="{64AF7046-A8FE-4CDF-BB7E-CFCC2D77166F}" srcOrd="0" destOrd="0" presId="urn:microsoft.com/office/officeart/2005/8/layout/cycle3"/>
    <dgm:cxn modelId="{CBD869A6-94DE-4C2B-A9FB-3BD7AB2D242B}" type="presOf" srcId="{70A1DC20-5202-42B3-AC90-349DEEF86302}" destId="{244E2066-0BE4-42F0-8E21-579F0C85199D}" srcOrd="0" destOrd="0" presId="urn:microsoft.com/office/officeart/2005/8/layout/cycle3"/>
    <dgm:cxn modelId="{BE8CC4A1-364A-4F51-8E92-9720B24A1C3D}" srcId="{70F89508-5D47-4DF8-B3FB-38C8A0E3FEC5}" destId="{19BCA80A-431C-4ED5-A5EC-65981738F405}" srcOrd="3" destOrd="0" parTransId="{0B031E2C-0930-435D-A1A2-C9C706B6F14C}" sibTransId="{1E52B83A-FA72-4901-8BE2-2882DA343D5E}"/>
    <dgm:cxn modelId="{70ABF8A4-7767-485A-AF4E-90F241F63096}" type="presOf" srcId="{77EA8676-D910-4E6A-A0A4-4BBF12898BA1}" destId="{4FE36F13-1B43-4EF5-9E98-3D665B9D1A6E}" srcOrd="0" destOrd="0" presId="urn:microsoft.com/office/officeart/2005/8/layout/cycle3"/>
    <dgm:cxn modelId="{7360659A-F89A-42C4-BDE6-99636AD8BB8B}" type="presOf" srcId="{7531C362-BCF7-49D1-9BF6-562D687D4696}" destId="{E7567937-B683-40FE-B910-A3C3B413A15C}" srcOrd="0" destOrd="0" presId="urn:microsoft.com/office/officeart/2005/8/layout/cycle3"/>
    <dgm:cxn modelId="{0B871E91-4BEC-4C3F-AC8E-84D1FAC530C4}" srcId="{70F89508-5D47-4DF8-B3FB-38C8A0E3FEC5}" destId="{EEE82025-2941-4047-BA09-B711C3335AD8}" srcOrd="0" destOrd="0" parTransId="{573F8BF2-B4E0-4F1B-9BD8-24F9A554F294}" sibTransId="{77DFD22A-49EA-48F5-B8A8-AC155B1FFCA8}"/>
    <dgm:cxn modelId="{D01BF607-9D4F-46C0-9F6D-3588B6399797}" srcId="{70F89508-5D47-4DF8-B3FB-38C8A0E3FEC5}" destId="{E86A739B-9044-4F24-8028-D8010FF44D8C}" srcOrd="4" destOrd="0" parTransId="{EEC6A9B4-4D8D-4869-803C-DCE53EF3CF04}" sibTransId="{DE3C33B8-EEA7-4CA7-A252-BB94AC2F2086}"/>
    <dgm:cxn modelId="{96BF91BF-F28D-4C61-A7A4-5F752B3DC9EB}" type="presOf" srcId="{E86A739B-9044-4F24-8028-D8010FF44D8C}" destId="{36AAAEBB-1048-45A4-9ABE-71FB0627E503}" srcOrd="0" destOrd="0" presId="urn:microsoft.com/office/officeart/2005/8/layout/cycle3"/>
    <dgm:cxn modelId="{1B337DF5-70F7-4089-B06D-97D1CA65BF37}" type="presOf" srcId="{EEE82025-2941-4047-BA09-B711C3335AD8}" destId="{7961B5AE-2353-4C14-A886-2064A4B556D5}" srcOrd="0" destOrd="0" presId="urn:microsoft.com/office/officeart/2005/8/layout/cycle3"/>
    <dgm:cxn modelId="{0972F381-3692-4B26-81F8-5FCE9EA89CA1}" srcId="{70F89508-5D47-4DF8-B3FB-38C8A0E3FEC5}" destId="{7531C362-BCF7-49D1-9BF6-562D687D4696}" srcOrd="1" destOrd="0" parTransId="{EC96619D-835A-42FA-BE21-9C10DCD67A48}" sibTransId="{19D71EC5-CB1E-4D22-9EE2-E6465961FBC6}"/>
    <dgm:cxn modelId="{39287909-13A6-417E-9FB4-010B2F6FA02D}" srcId="{70F89508-5D47-4DF8-B3FB-38C8A0E3FEC5}" destId="{70A1DC20-5202-42B3-AC90-349DEEF86302}" srcOrd="5" destOrd="0" parTransId="{F1CF33A2-1EBA-4C5F-8B61-7745480FD5EA}" sibTransId="{B80CD40A-89D5-4833-8D29-149B3808803E}"/>
    <dgm:cxn modelId="{B5C57B52-6BA9-4C81-8099-4369881B484E}" srcId="{70F89508-5D47-4DF8-B3FB-38C8A0E3FEC5}" destId="{77EA8676-D910-4E6A-A0A4-4BBF12898BA1}" srcOrd="2" destOrd="0" parTransId="{7B8CBE88-300C-434F-9721-252E2ACEF011}" sibTransId="{1D76C175-0ECD-41DF-8065-02828F4C3F29}"/>
    <dgm:cxn modelId="{81F6182E-62E1-40DC-BA7C-0390173449C8}" type="presOf" srcId="{70F89508-5D47-4DF8-B3FB-38C8A0E3FEC5}" destId="{E3F563D8-D0C9-4309-8E8A-3BB7385FD2AF}" srcOrd="0" destOrd="0" presId="urn:microsoft.com/office/officeart/2005/8/layout/cycle3"/>
    <dgm:cxn modelId="{F9EE1CAE-FA15-46F8-A1B2-2EAEA91BDC52}" type="presParOf" srcId="{E3F563D8-D0C9-4309-8E8A-3BB7385FD2AF}" destId="{97C4472F-4F5E-4690-9D96-CFB95AE01810}" srcOrd="0" destOrd="0" presId="urn:microsoft.com/office/officeart/2005/8/layout/cycle3"/>
    <dgm:cxn modelId="{7A07F651-9C03-4F6A-8872-9ED428CE736B}" type="presParOf" srcId="{97C4472F-4F5E-4690-9D96-CFB95AE01810}" destId="{7961B5AE-2353-4C14-A886-2064A4B556D5}" srcOrd="0" destOrd="0" presId="urn:microsoft.com/office/officeart/2005/8/layout/cycle3"/>
    <dgm:cxn modelId="{5BF6B5ED-CC54-457B-B4C3-84A70543184C}" type="presParOf" srcId="{97C4472F-4F5E-4690-9D96-CFB95AE01810}" destId="{5FA24CC2-18A5-4356-9A19-1AF6EC373439}" srcOrd="1" destOrd="0" presId="urn:microsoft.com/office/officeart/2005/8/layout/cycle3"/>
    <dgm:cxn modelId="{BD290383-41B8-4135-846E-7E3641713281}" type="presParOf" srcId="{97C4472F-4F5E-4690-9D96-CFB95AE01810}" destId="{E7567937-B683-40FE-B910-A3C3B413A15C}" srcOrd="2" destOrd="0" presId="urn:microsoft.com/office/officeart/2005/8/layout/cycle3"/>
    <dgm:cxn modelId="{851CF060-3E17-4AE5-AC98-4BD271760FC1}" type="presParOf" srcId="{97C4472F-4F5E-4690-9D96-CFB95AE01810}" destId="{4FE36F13-1B43-4EF5-9E98-3D665B9D1A6E}" srcOrd="3" destOrd="0" presId="urn:microsoft.com/office/officeart/2005/8/layout/cycle3"/>
    <dgm:cxn modelId="{6B6B6CE6-8DEF-4198-8DC0-218622EA396C}" type="presParOf" srcId="{97C4472F-4F5E-4690-9D96-CFB95AE01810}" destId="{64AF7046-A8FE-4CDF-BB7E-CFCC2D77166F}" srcOrd="4" destOrd="0" presId="urn:microsoft.com/office/officeart/2005/8/layout/cycle3"/>
    <dgm:cxn modelId="{C3229012-A386-4E81-A4ED-00EFE58C54A4}" type="presParOf" srcId="{97C4472F-4F5E-4690-9D96-CFB95AE01810}" destId="{36AAAEBB-1048-45A4-9ABE-71FB0627E503}" srcOrd="5" destOrd="0" presId="urn:microsoft.com/office/officeart/2005/8/layout/cycle3"/>
    <dgm:cxn modelId="{1DA9E76D-93AC-45CD-95D1-1DB1923C44B3}" type="presParOf" srcId="{97C4472F-4F5E-4690-9D96-CFB95AE01810}" destId="{244E2066-0BE4-42F0-8E21-579F0C85199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8E5E9-CD97-40D8-91F6-C6A2AFDDE3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2A861B-2E3B-4D1D-8739-2D1C15554D18}">
      <dgm:prSet custT="1"/>
      <dgm:spPr/>
      <dgm:t>
        <a:bodyPr/>
        <a:lstStyle/>
        <a:p>
          <a:pPr algn="ctr"/>
          <a:r>
            <a:rPr lang="ru-RU" sz="1400" b="1" i="1" smtClean="0">
              <a:latin typeface="Times New Roman" pitchFamily="18" charset="0"/>
              <a:cs typeface="Times New Roman" pitchFamily="18" charset="0"/>
            </a:rPr>
            <a:t>Педагог оценивает соответствие критериев эффективности инвестиций требованиям законодательных актов РФ в области инвестиционной деятельности</a:t>
          </a:r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8EF3810-21DE-4738-A5AF-807875A79423}" type="parTrans" cxnId="{C901B484-C3FD-4463-A143-33BDAEC091F0}">
      <dgm:prSet/>
      <dgm:spPr/>
      <dgm:t>
        <a:bodyPr/>
        <a:lstStyle/>
        <a:p>
          <a:endParaRPr lang="ru-RU"/>
        </a:p>
      </dgm:t>
    </dgm:pt>
    <dgm:pt modelId="{BD8770B8-4620-42AF-AFF5-31B508DAD040}" type="sibTrans" cxnId="{C901B484-C3FD-4463-A143-33BDAEC091F0}">
      <dgm:prSet/>
      <dgm:spPr/>
      <dgm:t>
        <a:bodyPr/>
        <a:lstStyle/>
        <a:p>
          <a:endParaRPr lang="ru-RU"/>
        </a:p>
      </dgm:t>
    </dgm:pt>
    <dgm:pt modelId="{1D29D33F-A752-4BA8-82FB-2DF035770F89}" type="pres">
      <dgm:prSet presAssocID="{1138E5E9-CD97-40D8-91F6-C6A2AFDDE3F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34CA7-F548-4D4D-8B1C-9207176EF62E}" type="pres">
      <dgm:prSet presAssocID="{1138E5E9-CD97-40D8-91F6-C6A2AFDDE3F5}" presName="arrow" presStyleLbl="bgShp" presStyleIdx="0" presStyleCnt="1" custScaleX="82686" custScaleY="70790" custLinFactNeighborX="-3544" custLinFactNeighborY="6788"/>
      <dgm:spPr>
        <a:solidFill>
          <a:srgbClr val="FF0000"/>
        </a:solidFill>
      </dgm:spPr>
    </dgm:pt>
    <dgm:pt modelId="{47C0CF75-B73C-4425-8DA6-63691F5D30BC}" type="pres">
      <dgm:prSet presAssocID="{1138E5E9-CD97-40D8-91F6-C6A2AFDDE3F5}" presName="arrowDiagram1" presStyleCnt="0">
        <dgm:presLayoutVars>
          <dgm:bulletEnabled val="1"/>
        </dgm:presLayoutVars>
      </dgm:prSet>
      <dgm:spPr/>
    </dgm:pt>
    <dgm:pt modelId="{9FA71108-2AB2-43E5-9CBF-5D50E4C23C32}" type="pres">
      <dgm:prSet presAssocID="{522A861B-2E3B-4D1D-8739-2D1C15554D18}" presName="bullet1" presStyleLbl="node1" presStyleIdx="0" presStyleCnt="1"/>
      <dgm:spPr/>
    </dgm:pt>
    <dgm:pt modelId="{36577300-03BB-4618-B4E1-E72365E37100}" type="pres">
      <dgm:prSet presAssocID="{522A861B-2E3B-4D1D-8739-2D1C15554D18}" presName="textBox1" presStyleLbl="revTx" presStyleIdx="0" presStyleCnt="1" custLinFactNeighborX="-19843" custLinFactNeighborY="4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108FCD-34EF-4BBC-AF2E-A3A768DF106B}" type="presOf" srcId="{1138E5E9-CD97-40D8-91F6-C6A2AFDDE3F5}" destId="{1D29D33F-A752-4BA8-82FB-2DF035770F89}" srcOrd="0" destOrd="0" presId="urn:microsoft.com/office/officeart/2005/8/layout/arrow2"/>
    <dgm:cxn modelId="{D496E7AB-27A5-4764-8337-BA94BFF44783}" type="presOf" srcId="{522A861B-2E3B-4D1D-8739-2D1C15554D18}" destId="{36577300-03BB-4618-B4E1-E72365E37100}" srcOrd="0" destOrd="0" presId="urn:microsoft.com/office/officeart/2005/8/layout/arrow2"/>
    <dgm:cxn modelId="{C901B484-C3FD-4463-A143-33BDAEC091F0}" srcId="{1138E5E9-CD97-40D8-91F6-C6A2AFDDE3F5}" destId="{522A861B-2E3B-4D1D-8739-2D1C15554D18}" srcOrd="0" destOrd="0" parTransId="{68EF3810-21DE-4738-A5AF-807875A79423}" sibTransId="{BD8770B8-4620-42AF-AFF5-31B508DAD040}"/>
    <dgm:cxn modelId="{7B36D120-AEF1-453F-B062-8584B032D080}" type="presParOf" srcId="{1D29D33F-A752-4BA8-82FB-2DF035770F89}" destId="{0CF34CA7-F548-4D4D-8B1C-9207176EF62E}" srcOrd="0" destOrd="0" presId="urn:microsoft.com/office/officeart/2005/8/layout/arrow2"/>
    <dgm:cxn modelId="{1EA667D0-4905-486E-8955-24DABEA075C0}" type="presParOf" srcId="{1D29D33F-A752-4BA8-82FB-2DF035770F89}" destId="{47C0CF75-B73C-4425-8DA6-63691F5D30BC}" srcOrd="1" destOrd="0" presId="urn:microsoft.com/office/officeart/2005/8/layout/arrow2"/>
    <dgm:cxn modelId="{D1489958-4D58-4D12-A579-0B258B90C867}" type="presParOf" srcId="{47C0CF75-B73C-4425-8DA6-63691F5D30BC}" destId="{9FA71108-2AB2-43E5-9CBF-5D50E4C23C32}" srcOrd="0" destOrd="0" presId="urn:microsoft.com/office/officeart/2005/8/layout/arrow2"/>
    <dgm:cxn modelId="{B03725B4-39A6-40B0-AA66-90D52B443A7D}" type="presParOf" srcId="{47C0CF75-B73C-4425-8DA6-63691F5D30BC}" destId="{36577300-03BB-4618-B4E1-E72365E37100}" srcOrd="1" destOrd="0" presId="urn:microsoft.com/office/officeart/2005/8/layout/arrow2"/>
  </dgm:cxnLst>
  <dgm:bg>
    <a:effectLst>
      <a:glow rad="165100">
        <a:schemeClr val="accent1">
          <a:alpha val="56000"/>
        </a:schemeClr>
      </a:glow>
      <a:softEdge rad="647700"/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6FAFF-97CE-4BC3-A3E4-4692C48FCACB}">
      <dsp:nvSpPr>
        <dsp:cNvPr id="0" name=""/>
        <dsp:cNvSpPr/>
      </dsp:nvSpPr>
      <dsp:spPr>
        <a:xfrm rot="5400000">
          <a:off x="-145223" y="456852"/>
          <a:ext cx="968155" cy="6777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650482"/>
        <a:ext cx="677708" cy="290447"/>
      </dsp:txXfrm>
    </dsp:sp>
    <dsp:sp modelId="{56225BF7-EE6A-42A8-BD3C-B1BBC052BE34}">
      <dsp:nvSpPr>
        <dsp:cNvPr id="0" name=""/>
        <dsp:cNvSpPr/>
      </dsp:nvSpPr>
      <dsp:spPr>
        <a:xfrm rot="5400000">
          <a:off x="3314828" y="-2599262"/>
          <a:ext cx="1176843" cy="64510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Обучающая:</a:t>
          </a:r>
          <a:r>
            <a:rPr lang="ru-RU" sz="14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закрепить и углубить теоретические знания обучающихся по дисциплинам: «Экономика организации», «Основы предпринимательской деятельности»; проверить степень соответствия решенных обучающимися проектных (практических) задач бизнес - планирования требованиям нормативно-правовых актов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77709" y="95306"/>
        <a:ext cx="6393634" cy="1061945"/>
      </dsp:txXfrm>
    </dsp:sp>
    <dsp:sp modelId="{07AF7053-B7AF-4110-817D-B3F762F894FE}">
      <dsp:nvSpPr>
        <dsp:cNvPr id="0" name=""/>
        <dsp:cNvSpPr/>
      </dsp:nvSpPr>
      <dsp:spPr>
        <a:xfrm rot="5400000">
          <a:off x="-145223" y="1397220"/>
          <a:ext cx="968155" cy="677708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90850"/>
        <a:ext cx="677708" cy="290447"/>
      </dsp:txXfrm>
    </dsp:sp>
    <dsp:sp modelId="{3ADF1EE1-597A-4995-B9B4-987FC2B7B7ED}">
      <dsp:nvSpPr>
        <dsp:cNvPr id="0" name=""/>
        <dsp:cNvSpPr/>
      </dsp:nvSpPr>
      <dsp:spPr>
        <a:xfrm rot="5400000">
          <a:off x="3502064" y="-1579249"/>
          <a:ext cx="802371" cy="64510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Прикладная: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отработать практические навыки организации бизнес – планирования с решением проектной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сквозной задачи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от момента зарождения предпринимательской идеи до регистрации предприятия, инициирующего создание бизнеса.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77709" y="1284275"/>
        <a:ext cx="6411914" cy="724033"/>
      </dsp:txXfrm>
    </dsp:sp>
    <dsp:sp modelId="{AFA3DDAC-59DE-4920-A6FF-1FA5930DF5C5}">
      <dsp:nvSpPr>
        <dsp:cNvPr id="0" name=""/>
        <dsp:cNvSpPr/>
      </dsp:nvSpPr>
      <dsp:spPr>
        <a:xfrm rot="5400000">
          <a:off x="-145223" y="2555868"/>
          <a:ext cx="968155" cy="677708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749498"/>
        <a:ext cx="677708" cy="290447"/>
      </dsp:txXfrm>
    </dsp:sp>
    <dsp:sp modelId="{BE8CE579-9E51-4C8B-8D16-570F820D4B9C}">
      <dsp:nvSpPr>
        <dsp:cNvPr id="0" name=""/>
        <dsp:cNvSpPr/>
      </dsp:nvSpPr>
      <dsp:spPr>
        <a:xfrm rot="5400000">
          <a:off x="3283785" y="-572130"/>
          <a:ext cx="1238930" cy="64510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Воспитательная:</a:t>
          </a:r>
          <a:r>
            <a:rPr lang="ru-RU" sz="14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привить обучающимся, как будущим работникам предприятий, навыки гражданского долга при подготовке бизнес – информации, мотивацию при реализации этических норм при создании нового бизнеса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77709" y="2094426"/>
        <a:ext cx="6390603" cy="1117970"/>
      </dsp:txXfrm>
    </dsp:sp>
    <dsp:sp modelId="{13251792-A8A3-4EB3-AD79-97B6672745D3}">
      <dsp:nvSpPr>
        <dsp:cNvPr id="0" name=""/>
        <dsp:cNvSpPr/>
      </dsp:nvSpPr>
      <dsp:spPr>
        <a:xfrm rot="5400000">
          <a:off x="-145223" y="3675714"/>
          <a:ext cx="968155" cy="67770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869344"/>
        <a:ext cx="677708" cy="290447"/>
      </dsp:txXfrm>
    </dsp:sp>
    <dsp:sp modelId="{2A62E881-9064-4D1C-A49E-622A844CB281}">
      <dsp:nvSpPr>
        <dsp:cNvPr id="0" name=""/>
        <dsp:cNvSpPr/>
      </dsp:nvSpPr>
      <dsp:spPr>
        <a:xfrm rot="5400000">
          <a:off x="3322588" y="619599"/>
          <a:ext cx="1161324" cy="64510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Методическая (Концептуальная) цель проекта: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интегрировать знания по финансовой грамотности</a:t>
          </a: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процесс освоения компетенций изучаемых слушателями дисциплин: «Экономика организации» и «Организация предпринимательской деятельности» с применением методов ролевой игры, аргументации и круглого стола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77709" y="3321170"/>
        <a:ext cx="6394392" cy="1047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24CC2-18A5-4356-9A19-1AF6EC373439}">
      <dsp:nvSpPr>
        <dsp:cNvPr id="0" name=""/>
        <dsp:cNvSpPr/>
      </dsp:nvSpPr>
      <dsp:spPr>
        <a:xfrm>
          <a:off x="1789378" y="-445682"/>
          <a:ext cx="4514906" cy="4514906"/>
        </a:xfrm>
        <a:prstGeom prst="circularArrow">
          <a:avLst>
            <a:gd name="adj1" fmla="val 5274"/>
            <a:gd name="adj2" fmla="val 312630"/>
            <a:gd name="adj3" fmla="val 13273493"/>
            <a:gd name="adj4" fmla="val 17711533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1B5AE-2353-4C14-A886-2064A4B556D5}">
      <dsp:nvSpPr>
        <dsp:cNvPr id="0" name=""/>
        <dsp:cNvSpPr/>
      </dsp:nvSpPr>
      <dsp:spPr>
        <a:xfrm>
          <a:off x="2754726" y="-163069"/>
          <a:ext cx="2584208" cy="8579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Сценарий внеурочного занятия </a:t>
          </a:r>
          <a:endParaRPr lang="ru-RU" sz="1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6606" y="-121189"/>
        <a:ext cx="2500448" cy="774159"/>
      </dsp:txXfrm>
    </dsp:sp>
    <dsp:sp modelId="{E7567937-B683-40FE-B910-A3C3B413A15C}">
      <dsp:nvSpPr>
        <dsp:cNvPr id="0" name=""/>
        <dsp:cNvSpPr/>
      </dsp:nvSpPr>
      <dsp:spPr>
        <a:xfrm>
          <a:off x="6159576" y="-45019"/>
          <a:ext cx="2070023" cy="2898009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«Экономисты» - производит расчет финансового плана и экономической эффективности проекта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60626" y="56031"/>
        <a:ext cx="1867923" cy="2695909"/>
      </dsp:txXfrm>
    </dsp:sp>
    <dsp:sp modelId="{4FE36F13-1B43-4EF5-9E98-3D665B9D1A6E}">
      <dsp:nvSpPr>
        <dsp:cNvPr id="0" name=""/>
        <dsp:cNvSpPr/>
      </dsp:nvSpPr>
      <dsp:spPr>
        <a:xfrm>
          <a:off x="5050906" y="2312975"/>
          <a:ext cx="3172638" cy="1987216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 «Налоговые инспекторы» - согласовывает полученные результаты и координируют процесс регистрации юридического лица с применением инструментария «Контур Эльба», затем принимают пакет документов для государственной регистрации юридического лица.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47914" y="2409983"/>
        <a:ext cx="2978622" cy="1793200"/>
      </dsp:txXfrm>
    </dsp:sp>
    <dsp:sp modelId="{64AF7046-A8FE-4CDF-BB7E-CFCC2D77166F}">
      <dsp:nvSpPr>
        <dsp:cNvPr id="0" name=""/>
        <dsp:cNvSpPr/>
      </dsp:nvSpPr>
      <dsp:spPr>
        <a:xfrm>
          <a:off x="0" y="2548876"/>
          <a:ext cx="2866910" cy="1728347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Инвесторы» - осуществляет экспертизу бизнес – плана и производит проверку расчетов эффективности инвестиций, а далее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инвестирует в создание бизнеса.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371" y="2633247"/>
        <a:ext cx="2698168" cy="1559605"/>
      </dsp:txXfrm>
    </dsp:sp>
    <dsp:sp modelId="{36AAAEBB-1048-45A4-9ABE-71FB0627E503}">
      <dsp:nvSpPr>
        <dsp:cNvPr id="0" name=""/>
        <dsp:cNvSpPr/>
      </dsp:nvSpPr>
      <dsp:spPr>
        <a:xfrm>
          <a:off x="82357" y="532653"/>
          <a:ext cx="2900763" cy="1472662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Команда «Предприниматели» - обсуждает инвестиционный замысел, описывает бизнес – риски</a:t>
          </a:r>
          <a:r>
            <a:rPr lang="ru-RU" sz="14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разрабатывает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инвестиционную идею, осуществляет подготовку бизнес – плана.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246" y="604542"/>
        <a:ext cx="2756985" cy="1328884"/>
      </dsp:txXfrm>
    </dsp:sp>
    <dsp:sp modelId="{244E2066-0BE4-42F0-8E21-579F0C85199D}">
      <dsp:nvSpPr>
        <dsp:cNvPr id="0" name=""/>
        <dsp:cNvSpPr/>
      </dsp:nvSpPr>
      <dsp:spPr>
        <a:xfrm>
          <a:off x="2674638" y="3454472"/>
          <a:ext cx="2596288" cy="10714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 оценивает качество (финансовую и юридическую чистоту) и полноту (состав) подготовленного пакета документов для регистрации нового бизнеса.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26944" y="3506778"/>
        <a:ext cx="2491676" cy="966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34CA7-F548-4D4D-8B1C-9207176EF62E}">
      <dsp:nvSpPr>
        <dsp:cNvPr id="0" name=""/>
        <dsp:cNvSpPr/>
      </dsp:nvSpPr>
      <dsp:spPr>
        <a:xfrm>
          <a:off x="311688" y="663848"/>
          <a:ext cx="5040538" cy="2697099"/>
        </a:xfrm>
        <a:prstGeom prst="swooshArrow">
          <a:avLst>
            <a:gd name="adj1" fmla="val 25000"/>
            <a:gd name="adj2" fmla="val 25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1108-2AB2-43E5-9CBF-5D50E4C23C32}">
      <dsp:nvSpPr>
        <dsp:cNvPr id="0" name=""/>
        <dsp:cNvSpPr/>
      </dsp:nvSpPr>
      <dsp:spPr>
        <a:xfrm>
          <a:off x="4651248" y="621442"/>
          <a:ext cx="451104" cy="4511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77300-03BB-4618-B4E1-E72365E37100}">
      <dsp:nvSpPr>
        <dsp:cNvPr id="0" name=""/>
        <dsp:cNvSpPr/>
      </dsp:nvSpPr>
      <dsp:spPr>
        <a:xfrm>
          <a:off x="1954548" y="961687"/>
          <a:ext cx="2438400" cy="281178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9031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smtClean="0">
              <a:latin typeface="Times New Roman" pitchFamily="18" charset="0"/>
              <a:cs typeface="Times New Roman" pitchFamily="18" charset="0"/>
            </a:rPr>
            <a:t>Педагог оценивает соответствие критериев эффективности инвестиций требованиям законодательных актов РФ в области инвестиционной деятельности</a:t>
          </a:r>
          <a:endParaRPr lang="ru-RU" sz="1400" b="1" kern="1200">
            <a:latin typeface="Times New Roman" pitchFamily="18" charset="0"/>
            <a:cs typeface="Times New Roman" pitchFamily="18" charset="0"/>
          </a:endParaRPr>
        </a:p>
      </dsp:txBody>
      <dsp:txXfrm>
        <a:off x="2073581" y="1080720"/>
        <a:ext cx="2200334" cy="2573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9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9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75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49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4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4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3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54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45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6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46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68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24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3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9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0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5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8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3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3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1000">
              <a:schemeClr val="accent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1000">
              <a:schemeClr val="accent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5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-kontur.ru/" TargetMode="External"/><Relationship Id="rId2" Type="http://schemas.openxmlformats.org/officeDocument/2006/relationships/hyperlink" Target="https://&#1082;&#1086;&#1076;-&#1086;&#1082;&#1074;&#1101;&#1076;.&#1088;&#1092;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pPr marL="457200" indent="450215">
              <a:lnSpc>
                <a:spcPct val="115000"/>
              </a:lnSpc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рамках курсов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повышения квалификации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«Содержание и методика преподавания курса финансовой грамотности различным категориям обучающихся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Разработка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внеурочного занятия по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b="1" dirty="0">
                <a:latin typeface="Times New Roman"/>
                <a:ea typeface="Calibri"/>
                <a:cs typeface="Times New Roman"/>
              </a:rPr>
              <a:t>финансовой грамотности для обучающихся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Учебная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игра (Викторина)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b="1" dirty="0">
                <a:latin typeface="Times New Roman"/>
                <a:ea typeface="Calibri"/>
                <a:cs typeface="Times New Roman"/>
              </a:rPr>
              <a:t>Тема: «Бизнес – планирование в предпринимательской деятельности»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400800" cy="274113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Модуль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</a:t>
            </a:r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Содержание и методика преподавания по созданию и развитию собственного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бизнеса</a:t>
            </a:r>
          </a:p>
          <a:p>
            <a:endParaRPr lang="ru-RU" sz="1600" b="1" dirty="0">
              <a:solidFill>
                <a:schemeClr val="tx1"/>
              </a:solidFill>
              <a:latin typeface="Times New Roman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/>
              </a:rPr>
              <a:t>Составили: участники Группы 4</a:t>
            </a:r>
          </a:p>
          <a:p>
            <a:r>
              <a:rPr lang="ru-RU" sz="16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Дыкина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Олеся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Юрьевна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Губанов Роман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Сергеевич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Абрамова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Ольга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Владимировна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Косякова Инна Николаевна </a:t>
            </a:r>
            <a:endParaRPr lang="ru-RU" sz="1600" b="1" dirty="0" smtClean="0">
              <a:solidFill>
                <a:schemeClr val="tx1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Autofit/>
          </a:bodyPr>
          <a:lstStyle/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Чистый дисконтированный доход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будет выше 0 и за три года составит </a:t>
            </a:r>
            <a:r>
              <a:rPr lang="en-US" sz="1400" b="1" dirty="0">
                <a:latin typeface="Times New Roman"/>
                <a:ea typeface="Calibri"/>
                <a:cs typeface="Times New Roman"/>
              </a:rPr>
              <a:t>NPV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: 4175560 руб.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(1808520 × 3 года – 1250000), а </a:t>
            </a:r>
            <a:r>
              <a:rPr lang="ru-RU" sz="14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индекс доходности инвестиций соответствует норме, т.е. больше 1, так как  </a:t>
            </a:r>
            <a:r>
              <a:rPr lang="en-US" sz="14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PI</a:t>
            </a:r>
            <a:r>
              <a:rPr lang="ru-RU" sz="14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= 1808520 / 1250000 = 1,45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следовательно, Проект обладает высокой инвестиционной привлекательностью. 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Студенты </a:t>
            </a: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команды 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«Инвесторы» делают об этом заключение и подтверждают вывод о необходимости внедрить Проект в практику создания мебельного бизнеса.</a:t>
            </a:r>
            <a:r>
              <a:rPr lang="ru-RU" sz="1400" b="1" i="1" dirty="0">
                <a:ea typeface="Calibri"/>
                <a:cs typeface="Times New Roman"/>
              </a:rPr>
              <a:t/>
            </a:r>
            <a:br>
              <a:rPr lang="ru-RU" sz="1400" b="1" i="1" dirty="0">
                <a:ea typeface="Calibri"/>
                <a:cs typeface="Times New Roman"/>
              </a:rPr>
            </a:br>
            <a:r>
              <a:rPr lang="ru-RU" sz="1400" b="1" i="1" dirty="0">
                <a:latin typeface="Times New Roman"/>
                <a:ea typeface="Calibri"/>
                <a:cs typeface="Times New Roman"/>
              </a:rPr>
              <a:t>В результате </a:t>
            </a: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команда 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Налоговые инспекторы» 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принимает заказ на регистрацию от </a:t>
            </a: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команды «Предприниматели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». Преподаватель контролирует правильность регистрации мебельного магазина в «Контур Эльба».</a:t>
            </a:r>
            <a:r>
              <a:rPr lang="ru-RU" sz="1400" b="1" i="1" dirty="0">
                <a:ea typeface="Calibri"/>
                <a:cs typeface="Times New Roman"/>
              </a:rPr>
              <a:t/>
            </a:r>
            <a:br>
              <a:rPr lang="ru-RU" sz="1400" b="1" i="1" dirty="0">
                <a:ea typeface="Calibri"/>
                <a:cs typeface="Times New Roman"/>
              </a:rPr>
            </a:br>
            <a:endParaRPr lang="ru-RU" sz="1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011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19672" y="6149709"/>
            <a:ext cx="67687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Рисунок 1 – Финансовые результаты реализации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бизнес – плана в рамках Проекта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1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-20782"/>
            <a:ext cx="9577064" cy="1143000"/>
          </a:xfrm>
        </p:spPr>
        <p:txBody>
          <a:bodyPr>
            <a:normAutofit/>
          </a:bodyPr>
          <a:lstStyle/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Цели проведения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Проекта: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14521377"/>
              </p:ext>
            </p:extLst>
          </p:nvPr>
        </p:nvGraphicFramePr>
        <p:xfrm>
          <a:off x="0" y="620688"/>
          <a:ext cx="712879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007872"/>
            <a:ext cx="8964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Задачи реализуемого проекта: </a:t>
            </a:r>
          </a:p>
          <a:p>
            <a:pPr indent="450215" algn="just"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Обучающиеся в ходе игры должны: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Разработать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альтернативы формирования бизнес – идеи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Провести </a:t>
            </a:r>
            <a:r>
              <a:rPr lang="ru-RU" sz="1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моделирование бизнес – ситуации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связанной с созданием и регистрацией предприятия.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Участвовать в ролевых заданиях сформированных базовых и однородных групп слушателей. </a:t>
            </a:r>
            <a:endPara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71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сеченными соседними углами 1"/>
          <p:cNvSpPr/>
          <p:nvPr/>
        </p:nvSpPr>
        <p:spPr>
          <a:xfrm>
            <a:off x="1259632" y="2313940"/>
            <a:ext cx="6552728" cy="739140"/>
          </a:xfrm>
          <a:prstGeom prst="snip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Что обучающиеся должны представить на выходе викторины (деловой игры)?</a:t>
            </a:r>
            <a:endParaRPr lang="ru-RU" sz="16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92880" y="3052445"/>
            <a:ext cx="0" cy="236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8280" y="3273425"/>
            <a:ext cx="6190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49853" y="3273425"/>
            <a:ext cx="0" cy="23622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>
            <a:off x="7668344" y="3281045"/>
            <a:ext cx="0" cy="23622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352244" y="3509645"/>
            <a:ext cx="3667189" cy="3008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buSzPts val="1400"/>
            </a:pP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Научно-методологические результаты:</a:t>
            </a:r>
          </a:p>
          <a:p>
            <a:pPr algn="ctr">
              <a:lnSpc>
                <a:spcPct val="115000"/>
              </a:lnSpc>
              <a:buSzPts val="1400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умение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формировать бизнес от инвестиционного замысла до реально существующего предприятия в условиях риска и неопределенности.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buSzPts val="1400"/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выработка навыков группового взаимодействия.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endParaRPr lang="ru-RU" sz="16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69031" y="3524885"/>
            <a:ext cx="4032448" cy="3008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350" indent="-6350" algn="ctr">
              <a:lnSpc>
                <a:spcPct val="115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Практические результаты: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buSzPts val="1400"/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презентация бизнес – плана, </a:t>
            </a:r>
          </a:p>
          <a:p>
            <a:pPr algn="ctr">
              <a:lnSpc>
                <a:spcPct val="115000"/>
              </a:lnSpc>
              <a:buSzPts val="1400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регистрация бизнеса на специальном веб – сервисе «Контур Эльба».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64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lang="ru-RU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30442"/>
            <a:ext cx="8208912" cy="17744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15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Планируемые результаты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реализации Проекта:</a:t>
            </a:r>
            <a:endParaRPr lang="ru-RU" sz="2800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42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440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88640"/>
            <a:ext cx="8892480" cy="1366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Обучающиеся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в количестве 24 человека делятся преподавателем на 4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базовые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(формируемые на период всего учебного занятия с учетом специфики проблемы бизнес - планирования)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однородные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(формируемые на основе выявления схожести мнений по вопросу создания бизнеса)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группы по 6 человек. </a:t>
            </a: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447387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52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 smtClean="0"/>
              <a:t>Концептуальная идея – </a:t>
            </a:r>
            <a:r>
              <a:rPr lang="ru-RU" sz="3100" i="1" dirty="0" smtClean="0"/>
              <a:t>это идея относительно того, что, как и для кого производить.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7544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Методы генерирования </a:t>
            </a:r>
            <a:r>
              <a:rPr lang="ru-RU" dirty="0" err="1" smtClean="0"/>
              <a:t>бизнес-идей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257544" cy="43973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«Мозговой штурм»</a:t>
            </a:r>
          </a:p>
          <a:p>
            <a:r>
              <a:rPr lang="ru-RU" dirty="0" smtClean="0"/>
              <a:t>«Шесть шляп»</a:t>
            </a:r>
          </a:p>
          <a:p>
            <a:r>
              <a:rPr lang="ru-RU" dirty="0" smtClean="0"/>
              <a:t>«Ментальные карты»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Синектика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«Метод фокальных объектов»</a:t>
            </a:r>
          </a:p>
          <a:p>
            <a:r>
              <a:rPr lang="ru-RU" dirty="0" smtClean="0"/>
              <a:t>«Морфологический анализ»</a:t>
            </a:r>
          </a:p>
          <a:p>
            <a:r>
              <a:rPr lang="ru-RU" dirty="0" smtClean="0"/>
              <a:t>«Ловушка для идей» и т.д.</a:t>
            </a:r>
          </a:p>
          <a:p>
            <a:endParaRPr lang="ru-RU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786182" y="1535113"/>
            <a:ext cx="5000660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Этапы мозгового штурма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786182" y="2174874"/>
            <a:ext cx="5000659" cy="43973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/>
              <a:t>Подготовительный – участники формулируют проблему, собирают информацию, выбирают ведущего.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/>
              <a:t>Генерация идей – каждый из участников придумывает как можно больше идей, руководствуясь следующими правилами:</a:t>
            </a:r>
          </a:p>
          <a:p>
            <a:pPr lvl="0" fontAlgn="base"/>
            <a:r>
              <a:rPr lang="ru-RU" dirty="0" smtClean="0"/>
              <a:t>принимаются все, даже безумные и фантастические идеи, без какой-либо критики;</a:t>
            </a:r>
          </a:p>
          <a:p>
            <a:pPr lvl="0" fontAlgn="base"/>
            <a:r>
              <a:rPr lang="ru-RU" dirty="0" smtClean="0"/>
              <a:t>идеи можно комбинировать, улучшать, дополнять.</a:t>
            </a:r>
          </a:p>
          <a:p>
            <a:pPr lvl="0" fontAlgn="base">
              <a:buNone/>
            </a:pPr>
            <a:r>
              <a:rPr lang="ru-RU" dirty="0" smtClean="0"/>
              <a:t>3.   Оценка идей – на этом этапе они сортируются и критикуются, самые живучие прорабатываются дальше, остальные – отбрасываются.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Бизнес-план – </a:t>
            </a:r>
            <a:r>
              <a:rPr lang="ru-RU" sz="2200" dirty="0" smtClean="0"/>
              <a:t>это документ, в котором описываются все основные аспекты предпринимательской деятельности, анализируются главные проблемы, с которыми может столкнуться предприниматель, и определяются основные способы решения этих проблем.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бизнес-плана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Резюме ( вводная часть)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Описание продукта(услуги).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Анализ рынка сбыта.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Оценка конкурентов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Маркетинговый план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План производства.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Организационный план.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План по рискам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Финансовый план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Финансовый план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7686" y="2174874"/>
            <a:ext cx="4786314" cy="4683126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Расчет величины и определение источника получения средств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Условия финансирования;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Прогноз объемов реализации;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Баланс денежных средств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Таблицу доходов и затрат)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Прогнозный баланс активов и пассивов предприятия;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Расчет безубыточности и график ее достижения;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Расчет срока окупаемости);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Показатели планируемой финансово-экономической деятельности предприятия (коэффициенты эффективности).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Подготовка документов для регистрации ИП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u="sng" dirty="0" smtClean="0"/>
              <a:t>Шаг 1. Выбор кодов видов деятельности ОКВЭД</a:t>
            </a:r>
          </a:p>
          <a:p>
            <a:pPr>
              <a:buNone/>
            </a:pPr>
            <a:r>
              <a:rPr lang="ru-RU" sz="2800" dirty="0" smtClean="0"/>
              <a:t>Для подбора кодов ОКВЭД можно использовать электронный ресурс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https://</a:t>
            </a:r>
            <a:r>
              <a:rPr lang="ru-RU" sz="2800" dirty="0" err="1" smtClean="0">
                <a:hlinkClick r:id="rId2"/>
              </a:rPr>
              <a:t>код-оквэд.рф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2. Подготовка учредительных документов</a:t>
            </a:r>
          </a:p>
          <a:p>
            <a:pPr algn="just">
              <a:buNone/>
            </a:pPr>
            <a:r>
              <a:rPr lang="ru-RU" sz="2800" dirty="0" smtClean="0"/>
              <a:t>Для подготовки документов на регистрацию ИП можно использовать бесплатный электронный ресурс  </a:t>
            </a:r>
          </a:p>
          <a:p>
            <a:pPr algn="just">
              <a:buNone/>
            </a:pPr>
            <a:r>
              <a:rPr lang="ru-RU" sz="2800" u="sng" dirty="0" smtClean="0">
                <a:hlinkClick r:id="rId3"/>
              </a:rPr>
              <a:t>https://e-kontur.ru/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3. Оплата государственной пошлины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4. Регистрация в межрайонной ИФНС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5. Получение учредительных документов в ИФНС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6. Получение разрешительных документов, дающих право на ведение определенного вида деятельности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7. Изготовление печати</a:t>
            </a:r>
            <a:endParaRPr lang="ru-RU" sz="2800" dirty="0" smtClean="0"/>
          </a:p>
          <a:p>
            <a:pPr>
              <a:buNone/>
            </a:pPr>
            <a:r>
              <a:rPr lang="ru-RU" sz="2800" u="sng" dirty="0" smtClean="0"/>
              <a:t>Шаг 8. Открытие расчетного счета в банке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Для проверки расчета основных экономических и финансовых параметров бизнеса мебельного предприятия обучающиеся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команды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«Экономисты» выходят к доске и заполняют 2 таблицы с учетом ежемесячного объема дисконтированного по ставке 10% товарооборота 950 000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руб.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76177"/>
              </p:ext>
            </p:extLst>
          </p:nvPr>
        </p:nvGraphicFramePr>
        <p:xfrm>
          <a:off x="755576" y="1744790"/>
          <a:ext cx="7920880" cy="2769054"/>
        </p:xfrm>
        <a:graphic>
          <a:graphicData uri="http://schemas.openxmlformats.org/drawingml/2006/table">
            <a:tbl>
              <a:tblPr firstRow="1" firstCol="1" bandRow="1"/>
              <a:tblGrid>
                <a:gridCol w="6484561"/>
                <a:gridCol w="1436319"/>
              </a:tblGrid>
              <a:tr h="40893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 на открытие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Регистрация, включая получение всех разрешений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Ремонт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сайта плюс реклама на первый месяц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Закупка оборудования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логистику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1 250 000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5954" y="1312694"/>
            <a:ext cx="60792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 – Расчет первоначальных инвестиций по проекту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941168"/>
            <a:ext cx="6984776" cy="923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На следующем этапе студенты (обучающиеся) производят подсчеты в 1 таблице и сверяют свои данные с выведенным сальдо по затратам – 1250000 руб.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l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Команда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«Предприниматели» должна оценить текущие затраты по Проекту и соотнести их с первоначальными инвестициями на графике (диаграмма,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которую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обучающиеся самостоятельно строят в пакете прикладных программ, например: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Project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Calibri"/>
                <a:cs typeface="Times New Roman"/>
              </a:rPr>
              <a:t>Expert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).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60582"/>
              </p:ext>
            </p:extLst>
          </p:nvPr>
        </p:nvGraphicFramePr>
        <p:xfrm>
          <a:off x="683568" y="1997551"/>
          <a:ext cx="7848872" cy="3951730"/>
        </p:xfrm>
        <a:graphic>
          <a:graphicData uri="http://schemas.openxmlformats.org/drawingml/2006/table">
            <a:tbl>
              <a:tblPr firstRow="1" firstCol="1" bandRow="1"/>
              <a:tblGrid>
                <a:gridCol w="6414726"/>
                <a:gridCol w="1434146"/>
              </a:tblGrid>
              <a:tr h="39517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Ежемесячные затраты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ФОТ (включая отчисления)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201 090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Аренда (300 кв. м.)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Реклама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 закупку мебели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456 200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Услуги логистики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16 000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Итого, руб.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799 290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Годовые затраты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9591480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87405" y="1381998"/>
            <a:ext cx="68162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 – Оценка текущих (дисконтированных) затрат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функционирование работы мебельного магазина, руб. (за месяц)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965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1_Тема Office</vt:lpstr>
      <vt:lpstr>2_Тема Office</vt:lpstr>
      <vt:lpstr>ПРОЕКТ  в рамках курсов повышения квалификации:  «Содержание и методика преподавания курса финансовой грамотности различным категориям обучающихся»  Разработка внеурочного занятия по  финансовой грамотности для обучающихся Учебная игра (Викторина) Тема: «Бизнес – планирование в предпринимательской деятельности»  </vt:lpstr>
      <vt:lpstr>Цели проведения Проекта: </vt:lpstr>
      <vt:lpstr>Презентация PowerPoint</vt:lpstr>
      <vt:lpstr>Презентация PowerPoint</vt:lpstr>
      <vt:lpstr> Концептуальная идея – это идея относительно того, что, как и для кого производить. </vt:lpstr>
      <vt:lpstr>  Бизнес-план – это документ, в котором описываются все основные аспекты предпринимательской деятельности, анализируются главные проблемы, с которыми может столкнуться предприниматель, и определяются основные способы решения этих проблем.  </vt:lpstr>
      <vt:lpstr>Подготовка документов для регистрации ИП</vt:lpstr>
      <vt:lpstr>Для проверки расчета основных экономических и финансовых параметров бизнеса мебельного предприятия обучающиеся команды «Экономисты» выходят к доске и заполняют 2 таблицы с учетом ежемесячного объема дисконтированного по ставке 10% товарооборота 950 000 руб. </vt:lpstr>
      <vt:lpstr>Команда «Предприниматели» должна оценить текущие затраты по Проекту и соотнести их с первоначальными инвестициями на графике (диаграмма, которую обучающиеся самостоятельно строят в пакете прикладных программ, например: Project Expert). </vt:lpstr>
      <vt:lpstr>Чистый дисконтированный доход будет выше 0 и за три года составит NPV: 4175560 руб. (1808520 × 3 года – 1250000), а индекс доходности инвестиций соответствует норме, т.е. больше 1, так как  PI = 1808520 / 1250000 = 1,45 следовательно, Проект обладает высокой инвестиционной привлекательностью. Студенты команды «Инвесторы» делают об этом заключение и подтверждают вывод о необходимости внедрить Проект в практику создания мебельного бизнеса. В результате команда «Налоговые инспекторы» принимает заказ на регистрацию от команды «Предприниматели». Преподаватель контролирует правильность регистрации мебельного магазина в «Контур Эльба».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проведения Проекта:</dc:title>
  <dc:creator>1</dc:creator>
  <cp:lastModifiedBy>1</cp:lastModifiedBy>
  <cp:revision>13</cp:revision>
  <dcterms:created xsi:type="dcterms:W3CDTF">2020-09-03T10:23:47Z</dcterms:created>
  <dcterms:modified xsi:type="dcterms:W3CDTF">2020-09-04T18:07:05Z</dcterms:modified>
</cp:coreProperties>
</file>